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Lst>
  <p:notesMasterIdLst>
    <p:notesMasterId r:id="rId80"/>
  </p:notesMasterIdLst>
  <p:handoutMasterIdLst>
    <p:handoutMasterId r:id="rId81"/>
  </p:handoutMasterIdLst>
  <p:sldIdLst>
    <p:sldId id="551" r:id="rId5"/>
    <p:sldId id="483" r:id="rId6"/>
    <p:sldId id="484" r:id="rId7"/>
    <p:sldId id="485" r:id="rId8"/>
    <p:sldId id="550" r:id="rId9"/>
    <p:sldId id="487" r:id="rId10"/>
    <p:sldId id="488" r:id="rId11"/>
    <p:sldId id="489" r:id="rId12"/>
    <p:sldId id="490" r:id="rId13"/>
    <p:sldId id="491" r:id="rId14"/>
    <p:sldId id="492" r:id="rId15"/>
    <p:sldId id="493" r:id="rId16"/>
    <p:sldId id="494" r:id="rId17"/>
    <p:sldId id="495" r:id="rId18"/>
    <p:sldId id="496" r:id="rId19"/>
    <p:sldId id="498" r:id="rId20"/>
    <p:sldId id="499" r:id="rId21"/>
    <p:sldId id="500" r:id="rId22"/>
    <p:sldId id="501" r:id="rId23"/>
    <p:sldId id="502" r:id="rId24"/>
    <p:sldId id="503" r:id="rId25"/>
    <p:sldId id="504" r:id="rId26"/>
    <p:sldId id="505" r:id="rId27"/>
    <p:sldId id="506" r:id="rId28"/>
    <p:sldId id="508" r:id="rId29"/>
    <p:sldId id="509" r:id="rId30"/>
    <p:sldId id="510" r:id="rId31"/>
    <p:sldId id="511" r:id="rId32"/>
    <p:sldId id="512" r:id="rId33"/>
    <p:sldId id="513" r:id="rId34"/>
    <p:sldId id="514" r:id="rId35"/>
    <p:sldId id="524" r:id="rId36"/>
    <p:sldId id="525" r:id="rId37"/>
    <p:sldId id="526" r:id="rId38"/>
    <p:sldId id="527" r:id="rId39"/>
    <p:sldId id="528" r:id="rId40"/>
    <p:sldId id="529" r:id="rId41"/>
    <p:sldId id="521" r:id="rId42"/>
    <p:sldId id="522" r:id="rId43"/>
    <p:sldId id="523" r:id="rId44"/>
    <p:sldId id="534" r:id="rId45"/>
    <p:sldId id="535" r:id="rId46"/>
    <p:sldId id="344" r:id="rId47"/>
    <p:sldId id="349" r:id="rId48"/>
    <p:sldId id="350" r:id="rId49"/>
    <p:sldId id="351" r:id="rId50"/>
    <p:sldId id="353" r:id="rId51"/>
    <p:sldId id="542" r:id="rId52"/>
    <p:sldId id="543" r:id="rId53"/>
    <p:sldId id="544" r:id="rId54"/>
    <p:sldId id="545" r:id="rId55"/>
    <p:sldId id="546" r:id="rId56"/>
    <p:sldId id="354" r:id="rId57"/>
    <p:sldId id="356" r:id="rId58"/>
    <p:sldId id="390" r:id="rId59"/>
    <p:sldId id="387" r:id="rId60"/>
    <p:sldId id="423" r:id="rId61"/>
    <p:sldId id="360" r:id="rId62"/>
    <p:sldId id="362" r:id="rId63"/>
    <p:sldId id="363" r:id="rId64"/>
    <p:sldId id="364" r:id="rId65"/>
    <p:sldId id="549" r:id="rId66"/>
    <p:sldId id="553" r:id="rId67"/>
    <p:sldId id="649" r:id="rId68"/>
    <p:sldId id="650" r:id="rId69"/>
    <p:sldId id="654" r:id="rId70"/>
    <p:sldId id="656" r:id="rId71"/>
    <p:sldId id="477" r:id="rId72"/>
    <p:sldId id="657" r:id="rId73"/>
    <p:sldId id="651" r:id="rId74"/>
    <p:sldId id="659" r:id="rId75"/>
    <p:sldId id="658" r:id="rId76"/>
    <p:sldId id="653" r:id="rId77"/>
    <p:sldId id="548" r:id="rId78"/>
    <p:sldId id="333"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A80E1863-4142-490D-A2DF-34D97F35FD7E}">
          <p14:sldIdLst>
            <p14:sldId id="551"/>
            <p14:sldId id="483"/>
            <p14:sldId id="484"/>
            <p14:sldId id="485"/>
            <p14:sldId id="550"/>
            <p14:sldId id="487"/>
            <p14:sldId id="488"/>
            <p14:sldId id="489"/>
            <p14:sldId id="490"/>
            <p14:sldId id="491"/>
            <p14:sldId id="492"/>
            <p14:sldId id="493"/>
            <p14:sldId id="494"/>
            <p14:sldId id="495"/>
            <p14:sldId id="496"/>
            <p14:sldId id="498"/>
            <p14:sldId id="499"/>
            <p14:sldId id="500"/>
            <p14:sldId id="501"/>
            <p14:sldId id="502"/>
            <p14:sldId id="503"/>
            <p14:sldId id="504"/>
            <p14:sldId id="505"/>
            <p14:sldId id="506"/>
            <p14:sldId id="508"/>
            <p14:sldId id="509"/>
            <p14:sldId id="510"/>
            <p14:sldId id="511"/>
            <p14:sldId id="512"/>
            <p14:sldId id="513"/>
            <p14:sldId id="514"/>
            <p14:sldId id="524"/>
            <p14:sldId id="525"/>
            <p14:sldId id="526"/>
            <p14:sldId id="527"/>
            <p14:sldId id="528"/>
            <p14:sldId id="529"/>
            <p14:sldId id="521"/>
            <p14:sldId id="522"/>
            <p14:sldId id="523"/>
            <p14:sldId id="534"/>
            <p14:sldId id="535"/>
            <p14:sldId id="344"/>
            <p14:sldId id="349"/>
            <p14:sldId id="350"/>
            <p14:sldId id="351"/>
            <p14:sldId id="353"/>
            <p14:sldId id="542"/>
            <p14:sldId id="543"/>
            <p14:sldId id="544"/>
            <p14:sldId id="545"/>
            <p14:sldId id="546"/>
            <p14:sldId id="354"/>
            <p14:sldId id="356"/>
            <p14:sldId id="390"/>
            <p14:sldId id="387"/>
            <p14:sldId id="423"/>
            <p14:sldId id="360"/>
            <p14:sldId id="362"/>
            <p14:sldId id="363"/>
            <p14:sldId id="364"/>
            <p14:sldId id="549"/>
            <p14:sldId id="553"/>
            <p14:sldId id="649"/>
            <p14:sldId id="650"/>
            <p14:sldId id="654"/>
            <p14:sldId id="656"/>
            <p14:sldId id="477"/>
            <p14:sldId id="657"/>
            <p14:sldId id="651"/>
            <p14:sldId id="659"/>
            <p14:sldId id="658"/>
            <p14:sldId id="653"/>
            <p14:sldId id="548"/>
            <p14:sldId id="33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4301A"/>
    <a:srgbClr val="79496A"/>
    <a:srgbClr val="9FAD9E"/>
    <a:srgbClr val="E8D3A2"/>
    <a:srgbClr val="005D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60" autoAdjust="0"/>
    <p:restoredTop sz="94589" autoAdjust="0"/>
  </p:normalViewPr>
  <p:slideViewPr>
    <p:cSldViewPr>
      <p:cViewPr varScale="1">
        <p:scale>
          <a:sx n="122" d="100"/>
          <a:sy n="122" d="100"/>
        </p:scale>
        <p:origin x="-19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81200" y="8686800"/>
            <a:ext cx="3038475" cy="465138"/>
          </a:xfrm>
          <a:prstGeom prst="rect">
            <a:avLst/>
          </a:prstGeom>
        </p:spPr>
        <p:txBody>
          <a:bodyPr vert="horz" lIns="91440" tIns="45720" rIns="91440" bIns="45720" rtlCol="0" anchor="b"/>
          <a:lstStyle>
            <a:lvl1pPr algn="r">
              <a:defRPr sz="1200"/>
            </a:lvl1pPr>
          </a:lstStyle>
          <a:p>
            <a:pPr algn="ctr"/>
            <a:fld id="{23045616-0A5A-41DA-A59A-89B2026543E8}" type="slidenum">
              <a:rPr lang="en-US" sz="1000" smtClean="0">
                <a:latin typeface="Verdana" pitchFamily="34" charset="0"/>
                <a:ea typeface="Verdana" pitchFamily="34" charset="0"/>
                <a:cs typeface="Verdana" pitchFamily="34" charset="0"/>
              </a:rPr>
              <a:pPr algn="ctr"/>
              <a:t>‹nr.›</a:t>
            </a:fld>
            <a:endParaRPr lang="en-US"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62036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2815CB-DF6F-45C2-8CF2-14FADEAE5784}" type="datetimeFigureOut">
              <a:rPr lang="en-US" smtClean="0"/>
              <a:pPr/>
              <a:t>11/20/2018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1661BB1-E923-4071-8EB1-671B49518B45}" type="slidenum">
              <a:rPr lang="en-US" smtClean="0"/>
              <a:pPr/>
              <a:t>‹nr.›</a:t>
            </a:fld>
            <a:endParaRPr lang="en-US" dirty="0"/>
          </a:p>
        </p:txBody>
      </p:sp>
    </p:spTree>
    <p:extLst>
      <p:ext uri="{BB962C8B-B14F-4D97-AF65-F5344CB8AC3E}">
        <p14:creationId xmlns:p14="http://schemas.microsoft.com/office/powerpoint/2010/main" xmlns="" val="332884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61BB1-E923-4071-8EB1-671B49518B45}" type="slidenum">
              <a:rPr lang="en-US" smtClean="0"/>
              <a:pPr/>
              <a:t>1</a:t>
            </a:fld>
            <a:endParaRPr lang="en-US" dirty="0"/>
          </a:p>
        </p:txBody>
      </p:sp>
    </p:spTree>
    <p:extLst>
      <p:ext uri="{BB962C8B-B14F-4D97-AF65-F5344CB8AC3E}">
        <p14:creationId xmlns:p14="http://schemas.microsoft.com/office/powerpoint/2010/main" xmlns="" val="266513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61BB1-E923-4071-8EB1-671B49518B45}" type="slidenum">
              <a:rPr lang="en-US" smtClean="0"/>
              <a:pPr/>
              <a:t>2</a:t>
            </a:fld>
            <a:endParaRPr lang="en-US" dirty="0"/>
          </a:p>
        </p:txBody>
      </p:sp>
    </p:spTree>
    <p:extLst>
      <p:ext uri="{BB962C8B-B14F-4D97-AF65-F5344CB8AC3E}">
        <p14:creationId xmlns:p14="http://schemas.microsoft.com/office/powerpoint/2010/main" xmlns="" val="320875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61BB1-E923-4071-8EB1-671B49518B45}" type="slidenum">
              <a:rPr lang="en-US" smtClean="0"/>
              <a:pPr/>
              <a:t>8</a:t>
            </a:fld>
            <a:endParaRPr lang="en-US" dirty="0"/>
          </a:p>
        </p:txBody>
      </p:sp>
    </p:spTree>
    <p:extLst>
      <p:ext uri="{BB962C8B-B14F-4D97-AF65-F5344CB8AC3E}">
        <p14:creationId xmlns:p14="http://schemas.microsoft.com/office/powerpoint/2010/main" xmlns="" val="203861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61BB1-E923-4071-8EB1-671B49518B45}" type="slidenum">
              <a:rPr lang="en-US" smtClean="0"/>
              <a:pPr/>
              <a:t>46</a:t>
            </a:fld>
            <a:endParaRPr lang="en-US" dirty="0"/>
          </a:p>
        </p:txBody>
      </p:sp>
    </p:spTree>
    <p:extLst>
      <p:ext uri="{BB962C8B-B14F-4D97-AF65-F5344CB8AC3E}">
        <p14:creationId xmlns:p14="http://schemas.microsoft.com/office/powerpoint/2010/main" xmlns="" val="382360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lvl1pPr defTabSz="930372">
              <a:defRPr sz="2400">
                <a:solidFill>
                  <a:schemeClr val="tx1"/>
                </a:solidFill>
                <a:latin typeface="Times" pitchFamily="18" charset="0"/>
              </a:defRPr>
            </a:lvl1pPr>
            <a:lvl2pPr marL="741761" indent="-285293" defTabSz="930372">
              <a:defRPr sz="2400">
                <a:solidFill>
                  <a:schemeClr val="tx1"/>
                </a:solidFill>
                <a:latin typeface="Times" pitchFamily="18" charset="0"/>
              </a:defRPr>
            </a:lvl2pPr>
            <a:lvl3pPr marL="1141171" indent="-228234" defTabSz="930372">
              <a:defRPr sz="2400">
                <a:solidFill>
                  <a:schemeClr val="tx1"/>
                </a:solidFill>
                <a:latin typeface="Times" pitchFamily="18" charset="0"/>
              </a:defRPr>
            </a:lvl3pPr>
            <a:lvl4pPr marL="1597640" indent="-228234" defTabSz="930372">
              <a:defRPr sz="2400">
                <a:solidFill>
                  <a:schemeClr val="tx1"/>
                </a:solidFill>
                <a:latin typeface="Times" pitchFamily="18" charset="0"/>
              </a:defRPr>
            </a:lvl4pPr>
            <a:lvl5pPr marL="2054108" indent="-228234" defTabSz="930372">
              <a:defRPr sz="2400">
                <a:solidFill>
                  <a:schemeClr val="tx1"/>
                </a:solidFill>
                <a:latin typeface="Times" pitchFamily="18" charset="0"/>
              </a:defRPr>
            </a:lvl5pPr>
            <a:lvl6pPr marL="2510577" indent="-228234" algn="ctr" defTabSz="930372" eaLnBrk="0" fontAlgn="base" hangingPunct="0">
              <a:spcBef>
                <a:spcPct val="0"/>
              </a:spcBef>
              <a:spcAft>
                <a:spcPct val="0"/>
              </a:spcAft>
              <a:buSzPct val="80000"/>
              <a:defRPr sz="2400">
                <a:solidFill>
                  <a:schemeClr val="tx1"/>
                </a:solidFill>
                <a:latin typeface="Times" pitchFamily="18" charset="0"/>
              </a:defRPr>
            </a:lvl6pPr>
            <a:lvl7pPr marL="2967045" indent="-228234" algn="ctr" defTabSz="930372" eaLnBrk="0" fontAlgn="base" hangingPunct="0">
              <a:spcBef>
                <a:spcPct val="0"/>
              </a:spcBef>
              <a:spcAft>
                <a:spcPct val="0"/>
              </a:spcAft>
              <a:buSzPct val="80000"/>
              <a:defRPr sz="2400">
                <a:solidFill>
                  <a:schemeClr val="tx1"/>
                </a:solidFill>
                <a:latin typeface="Times" pitchFamily="18" charset="0"/>
              </a:defRPr>
            </a:lvl7pPr>
            <a:lvl8pPr marL="3423514" indent="-228234" algn="ctr" defTabSz="930372" eaLnBrk="0" fontAlgn="base" hangingPunct="0">
              <a:spcBef>
                <a:spcPct val="0"/>
              </a:spcBef>
              <a:spcAft>
                <a:spcPct val="0"/>
              </a:spcAft>
              <a:buSzPct val="80000"/>
              <a:defRPr sz="2400">
                <a:solidFill>
                  <a:schemeClr val="tx1"/>
                </a:solidFill>
                <a:latin typeface="Times" pitchFamily="18" charset="0"/>
              </a:defRPr>
            </a:lvl8pPr>
            <a:lvl9pPr marL="3879982" indent="-228234" algn="ctr" defTabSz="930372" eaLnBrk="0" fontAlgn="base" hangingPunct="0">
              <a:spcBef>
                <a:spcPct val="0"/>
              </a:spcBef>
              <a:spcAft>
                <a:spcPct val="0"/>
              </a:spcAft>
              <a:buSzPct val="80000"/>
              <a:defRPr sz="2400">
                <a:solidFill>
                  <a:schemeClr val="tx1"/>
                </a:solidFill>
                <a:latin typeface="Times" pitchFamily="18" charset="0"/>
              </a:defRPr>
            </a:lvl9pPr>
          </a:lstStyle>
          <a:p>
            <a:r>
              <a:rPr lang="en-US" sz="1200" dirty="0"/>
              <a:t>The Menninger Clinic</a:t>
            </a:r>
          </a:p>
        </p:txBody>
      </p:sp>
      <p:sp>
        <p:nvSpPr>
          <p:cNvPr id="115715" name="Rectangle 3"/>
          <p:cNvSpPr>
            <a:spLocks noGrp="1" noChangeArrowheads="1"/>
          </p:cNvSpPr>
          <p:nvPr>
            <p:ph type="dt" sz="quarter" idx="1"/>
          </p:nvPr>
        </p:nvSpPr>
        <p:spPr>
          <a:noFill/>
        </p:spPr>
        <p:txBody>
          <a:bodyPr/>
          <a:lstStyle>
            <a:lvl1pPr defTabSz="930372">
              <a:defRPr sz="2400">
                <a:solidFill>
                  <a:schemeClr val="tx1"/>
                </a:solidFill>
                <a:latin typeface="Times" pitchFamily="18" charset="0"/>
              </a:defRPr>
            </a:lvl1pPr>
            <a:lvl2pPr marL="741761" indent="-285293" defTabSz="930372">
              <a:defRPr sz="2400">
                <a:solidFill>
                  <a:schemeClr val="tx1"/>
                </a:solidFill>
                <a:latin typeface="Times" pitchFamily="18" charset="0"/>
              </a:defRPr>
            </a:lvl2pPr>
            <a:lvl3pPr marL="1141171" indent="-228234" defTabSz="930372">
              <a:defRPr sz="2400">
                <a:solidFill>
                  <a:schemeClr val="tx1"/>
                </a:solidFill>
                <a:latin typeface="Times" pitchFamily="18" charset="0"/>
              </a:defRPr>
            </a:lvl3pPr>
            <a:lvl4pPr marL="1597640" indent="-228234" defTabSz="930372">
              <a:defRPr sz="2400">
                <a:solidFill>
                  <a:schemeClr val="tx1"/>
                </a:solidFill>
                <a:latin typeface="Times" pitchFamily="18" charset="0"/>
              </a:defRPr>
            </a:lvl4pPr>
            <a:lvl5pPr marL="2054108" indent="-228234" defTabSz="930372">
              <a:defRPr sz="2400">
                <a:solidFill>
                  <a:schemeClr val="tx1"/>
                </a:solidFill>
                <a:latin typeface="Times" pitchFamily="18" charset="0"/>
              </a:defRPr>
            </a:lvl5pPr>
            <a:lvl6pPr marL="2510577" indent="-228234" algn="ctr" defTabSz="930372" eaLnBrk="0" fontAlgn="base" hangingPunct="0">
              <a:spcBef>
                <a:spcPct val="0"/>
              </a:spcBef>
              <a:spcAft>
                <a:spcPct val="0"/>
              </a:spcAft>
              <a:buSzPct val="80000"/>
              <a:defRPr sz="2400">
                <a:solidFill>
                  <a:schemeClr val="tx1"/>
                </a:solidFill>
                <a:latin typeface="Times" pitchFamily="18" charset="0"/>
              </a:defRPr>
            </a:lvl6pPr>
            <a:lvl7pPr marL="2967045" indent="-228234" algn="ctr" defTabSz="930372" eaLnBrk="0" fontAlgn="base" hangingPunct="0">
              <a:spcBef>
                <a:spcPct val="0"/>
              </a:spcBef>
              <a:spcAft>
                <a:spcPct val="0"/>
              </a:spcAft>
              <a:buSzPct val="80000"/>
              <a:defRPr sz="2400">
                <a:solidFill>
                  <a:schemeClr val="tx1"/>
                </a:solidFill>
                <a:latin typeface="Times" pitchFamily="18" charset="0"/>
              </a:defRPr>
            </a:lvl7pPr>
            <a:lvl8pPr marL="3423514" indent="-228234" algn="ctr" defTabSz="930372" eaLnBrk="0" fontAlgn="base" hangingPunct="0">
              <a:spcBef>
                <a:spcPct val="0"/>
              </a:spcBef>
              <a:spcAft>
                <a:spcPct val="0"/>
              </a:spcAft>
              <a:buSzPct val="80000"/>
              <a:defRPr sz="2400">
                <a:solidFill>
                  <a:schemeClr val="tx1"/>
                </a:solidFill>
                <a:latin typeface="Times" pitchFamily="18" charset="0"/>
              </a:defRPr>
            </a:lvl8pPr>
            <a:lvl9pPr marL="3879982" indent="-228234" algn="ctr" defTabSz="930372" eaLnBrk="0" fontAlgn="base" hangingPunct="0">
              <a:spcBef>
                <a:spcPct val="0"/>
              </a:spcBef>
              <a:spcAft>
                <a:spcPct val="0"/>
              </a:spcAft>
              <a:buSzPct val="80000"/>
              <a:defRPr sz="2400">
                <a:solidFill>
                  <a:schemeClr val="tx1"/>
                </a:solidFill>
                <a:latin typeface="Times" pitchFamily="18" charset="0"/>
              </a:defRPr>
            </a:lvl9pPr>
          </a:lstStyle>
          <a:p>
            <a:fld id="{A15DF7B8-803B-4D2E-9800-2FFE9329566F}" type="datetime2">
              <a:rPr lang="en-US" sz="1200"/>
              <a:pPr/>
              <a:t>Tuesday, November 20, 2018</a:t>
            </a:fld>
            <a:endParaRPr lang="en-US" sz="1200" dirty="0"/>
          </a:p>
        </p:txBody>
      </p:sp>
      <p:sp>
        <p:nvSpPr>
          <p:cNvPr id="115716" name="Rectangle 6"/>
          <p:cNvSpPr>
            <a:spLocks noGrp="1" noChangeArrowheads="1"/>
          </p:cNvSpPr>
          <p:nvPr>
            <p:ph type="ftr" sz="quarter" idx="4"/>
          </p:nvPr>
        </p:nvSpPr>
        <p:spPr>
          <a:noFill/>
        </p:spPr>
        <p:txBody>
          <a:bodyPr/>
          <a:lstStyle>
            <a:lvl1pPr defTabSz="930372">
              <a:defRPr sz="2400">
                <a:solidFill>
                  <a:schemeClr val="tx1"/>
                </a:solidFill>
                <a:latin typeface="Times" pitchFamily="18" charset="0"/>
              </a:defRPr>
            </a:lvl1pPr>
            <a:lvl2pPr marL="741761" indent="-285293" defTabSz="930372">
              <a:defRPr sz="2400">
                <a:solidFill>
                  <a:schemeClr val="tx1"/>
                </a:solidFill>
                <a:latin typeface="Times" pitchFamily="18" charset="0"/>
              </a:defRPr>
            </a:lvl2pPr>
            <a:lvl3pPr marL="1141171" indent="-228234" defTabSz="930372">
              <a:defRPr sz="2400">
                <a:solidFill>
                  <a:schemeClr val="tx1"/>
                </a:solidFill>
                <a:latin typeface="Times" pitchFamily="18" charset="0"/>
              </a:defRPr>
            </a:lvl3pPr>
            <a:lvl4pPr marL="1597640" indent="-228234" defTabSz="930372">
              <a:defRPr sz="2400">
                <a:solidFill>
                  <a:schemeClr val="tx1"/>
                </a:solidFill>
                <a:latin typeface="Times" pitchFamily="18" charset="0"/>
              </a:defRPr>
            </a:lvl4pPr>
            <a:lvl5pPr marL="2054108" indent="-228234" defTabSz="930372">
              <a:defRPr sz="2400">
                <a:solidFill>
                  <a:schemeClr val="tx1"/>
                </a:solidFill>
                <a:latin typeface="Times" pitchFamily="18" charset="0"/>
              </a:defRPr>
            </a:lvl5pPr>
            <a:lvl6pPr marL="2510577" indent="-228234" algn="ctr" defTabSz="930372" eaLnBrk="0" fontAlgn="base" hangingPunct="0">
              <a:spcBef>
                <a:spcPct val="0"/>
              </a:spcBef>
              <a:spcAft>
                <a:spcPct val="0"/>
              </a:spcAft>
              <a:buSzPct val="80000"/>
              <a:defRPr sz="2400">
                <a:solidFill>
                  <a:schemeClr val="tx1"/>
                </a:solidFill>
                <a:latin typeface="Times" pitchFamily="18" charset="0"/>
              </a:defRPr>
            </a:lvl6pPr>
            <a:lvl7pPr marL="2967045" indent="-228234" algn="ctr" defTabSz="930372" eaLnBrk="0" fontAlgn="base" hangingPunct="0">
              <a:spcBef>
                <a:spcPct val="0"/>
              </a:spcBef>
              <a:spcAft>
                <a:spcPct val="0"/>
              </a:spcAft>
              <a:buSzPct val="80000"/>
              <a:defRPr sz="2400">
                <a:solidFill>
                  <a:schemeClr val="tx1"/>
                </a:solidFill>
                <a:latin typeface="Times" pitchFamily="18" charset="0"/>
              </a:defRPr>
            </a:lvl7pPr>
            <a:lvl8pPr marL="3423514" indent="-228234" algn="ctr" defTabSz="930372" eaLnBrk="0" fontAlgn="base" hangingPunct="0">
              <a:spcBef>
                <a:spcPct val="0"/>
              </a:spcBef>
              <a:spcAft>
                <a:spcPct val="0"/>
              </a:spcAft>
              <a:buSzPct val="80000"/>
              <a:defRPr sz="2400">
                <a:solidFill>
                  <a:schemeClr val="tx1"/>
                </a:solidFill>
                <a:latin typeface="Times" pitchFamily="18" charset="0"/>
              </a:defRPr>
            </a:lvl8pPr>
            <a:lvl9pPr marL="3879982" indent="-228234" algn="ctr" defTabSz="930372" eaLnBrk="0" fontAlgn="base" hangingPunct="0">
              <a:spcBef>
                <a:spcPct val="0"/>
              </a:spcBef>
              <a:spcAft>
                <a:spcPct val="0"/>
              </a:spcAft>
              <a:buSzPct val="80000"/>
              <a:defRPr sz="2400">
                <a:solidFill>
                  <a:schemeClr val="tx1"/>
                </a:solidFill>
                <a:latin typeface="Times" pitchFamily="18" charset="0"/>
              </a:defRPr>
            </a:lvl9pPr>
          </a:lstStyle>
          <a:p>
            <a:r>
              <a:rPr lang="en-US" sz="1200" dirty="0"/>
              <a:t>© The Menninger Clinic</a:t>
            </a:r>
          </a:p>
        </p:txBody>
      </p:sp>
      <p:sp>
        <p:nvSpPr>
          <p:cNvPr id="115717" name="Rectangle 7"/>
          <p:cNvSpPr>
            <a:spLocks noGrp="1" noChangeArrowheads="1"/>
          </p:cNvSpPr>
          <p:nvPr>
            <p:ph type="sldNum" sz="quarter" idx="5"/>
          </p:nvPr>
        </p:nvSpPr>
        <p:spPr>
          <a:noFill/>
        </p:spPr>
        <p:txBody>
          <a:bodyPr/>
          <a:lstStyle>
            <a:lvl1pPr defTabSz="930372">
              <a:defRPr sz="2400">
                <a:solidFill>
                  <a:schemeClr val="tx1"/>
                </a:solidFill>
                <a:latin typeface="Times" pitchFamily="18" charset="0"/>
              </a:defRPr>
            </a:lvl1pPr>
            <a:lvl2pPr marL="741761" indent="-285293" defTabSz="930372">
              <a:defRPr sz="2400">
                <a:solidFill>
                  <a:schemeClr val="tx1"/>
                </a:solidFill>
                <a:latin typeface="Times" pitchFamily="18" charset="0"/>
              </a:defRPr>
            </a:lvl2pPr>
            <a:lvl3pPr marL="1141171" indent="-228234" defTabSz="930372">
              <a:defRPr sz="2400">
                <a:solidFill>
                  <a:schemeClr val="tx1"/>
                </a:solidFill>
                <a:latin typeface="Times" pitchFamily="18" charset="0"/>
              </a:defRPr>
            </a:lvl3pPr>
            <a:lvl4pPr marL="1597640" indent="-228234" defTabSz="930372">
              <a:defRPr sz="2400">
                <a:solidFill>
                  <a:schemeClr val="tx1"/>
                </a:solidFill>
                <a:latin typeface="Times" pitchFamily="18" charset="0"/>
              </a:defRPr>
            </a:lvl4pPr>
            <a:lvl5pPr marL="2054108" indent="-228234" defTabSz="930372">
              <a:defRPr sz="2400">
                <a:solidFill>
                  <a:schemeClr val="tx1"/>
                </a:solidFill>
                <a:latin typeface="Times" pitchFamily="18" charset="0"/>
              </a:defRPr>
            </a:lvl5pPr>
            <a:lvl6pPr marL="2510577" indent="-228234" algn="ctr" defTabSz="930372" eaLnBrk="0" fontAlgn="base" hangingPunct="0">
              <a:spcBef>
                <a:spcPct val="0"/>
              </a:spcBef>
              <a:spcAft>
                <a:spcPct val="0"/>
              </a:spcAft>
              <a:buSzPct val="80000"/>
              <a:defRPr sz="2400">
                <a:solidFill>
                  <a:schemeClr val="tx1"/>
                </a:solidFill>
                <a:latin typeface="Times" pitchFamily="18" charset="0"/>
              </a:defRPr>
            </a:lvl6pPr>
            <a:lvl7pPr marL="2967045" indent="-228234" algn="ctr" defTabSz="930372" eaLnBrk="0" fontAlgn="base" hangingPunct="0">
              <a:spcBef>
                <a:spcPct val="0"/>
              </a:spcBef>
              <a:spcAft>
                <a:spcPct val="0"/>
              </a:spcAft>
              <a:buSzPct val="80000"/>
              <a:defRPr sz="2400">
                <a:solidFill>
                  <a:schemeClr val="tx1"/>
                </a:solidFill>
                <a:latin typeface="Times" pitchFamily="18" charset="0"/>
              </a:defRPr>
            </a:lvl7pPr>
            <a:lvl8pPr marL="3423514" indent="-228234" algn="ctr" defTabSz="930372" eaLnBrk="0" fontAlgn="base" hangingPunct="0">
              <a:spcBef>
                <a:spcPct val="0"/>
              </a:spcBef>
              <a:spcAft>
                <a:spcPct val="0"/>
              </a:spcAft>
              <a:buSzPct val="80000"/>
              <a:defRPr sz="2400">
                <a:solidFill>
                  <a:schemeClr val="tx1"/>
                </a:solidFill>
                <a:latin typeface="Times" pitchFamily="18" charset="0"/>
              </a:defRPr>
            </a:lvl8pPr>
            <a:lvl9pPr marL="3879982" indent="-228234" algn="ctr" defTabSz="930372" eaLnBrk="0" fontAlgn="base" hangingPunct="0">
              <a:spcBef>
                <a:spcPct val="0"/>
              </a:spcBef>
              <a:spcAft>
                <a:spcPct val="0"/>
              </a:spcAft>
              <a:buSzPct val="80000"/>
              <a:defRPr sz="2400">
                <a:solidFill>
                  <a:schemeClr val="tx1"/>
                </a:solidFill>
                <a:latin typeface="Times" pitchFamily="18" charset="0"/>
              </a:defRPr>
            </a:lvl9pPr>
          </a:lstStyle>
          <a:p>
            <a:fld id="{03231E4C-BC6E-4C9B-8F97-78BDE2426986}" type="slidenum">
              <a:rPr lang="en-US" sz="1200"/>
              <a:pPr/>
              <a:t>54</a:t>
            </a:fld>
            <a:endParaRPr lang="en-US" sz="1200" dirty="0"/>
          </a:p>
        </p:txBody>
      </p:sp>
      <p:sp>
        <p:nvSpPr>
          <p:cNvPr id="115718" name="Rectangle 2"/>
          <p:cNvSpPr>
            <a:spLocks noGrp="1" noRot="1" noChangeAspect="1" noChangeArrowheads="1" noTextEdit="1"/>
          </p:cNvSpPr>
          <p:nvPr>
            <p:ph type="sldImg"/>
          </p:nvPr>
        </p:nvSpPr>
        <p:spPr>
          <a:xfrm>
            <a:off x="1181100" y="696913"/>
            <a:ext cx="4648200" cy="3486150"/>
          </a:xfrm>
          <a:ln/>
        </p:spPr>
      </p:sp>
      <p:sp>
        <p:nvSpPr>
          <p:cNvPr id="115719" name="Rectangle 3"/>
          <p:cNvSpPr>
            <a:spLocks noGrp="1" noChangeArrowheads="1"/>
          </p:cNvSpPr>
          <p:nvPr>
            <p:ph type="body" idx="1"/>
          </p:nvPr>
        </p:nvSpPr>
        <p:spPr>
          <a:xfrm>
            <a:off x="934932" y="4402474"/>
            <a:ext cx="5140537" cy="4158331"/>
          </a:xfrm>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B95E2-F10D-4FCB-94AC-5E282717F0A9}" type="slidenum">
              <a:rPr lang="en-US" smtClean="0"/>
              <a:pPr/>
              <a:t>‹nr.›</a:t>
            </a:fld>
            <a:endParaRPr lang="en-US" dirty="0"/>
          </a:p>
        </p:txBody>
      </p:sp>
      <p:sp>
        <p:nvSpPr>
          <p:cNvPr id="7" name="TextBox 6"/>
          <p:cNvSpPr txBox="1"/>
          <p:nvPr userDrawn="1"/>
        </p:nvSpPr>
        <p:spPr>
          <a:xfrm>
            <a:off x="2209800" y="-4075"/>
            <a:ext cx="6491336" cy="276999"/>
          </a:xfrm>
          <a:prstGeom prst="rect">
            <a:avLst/>
          </a:prstGeom>
          <a:noFill/>
        </p:spPr>
        <p:txBody>
          <a:bodyPr wrap="square" rtlCol="0">
            <a:spAutoFit/>
          </a:bodyPr>
          <a:lstStyle/>
          <a:p>
            <a:pPr algn="r"/>
            <a:r>
              <a:rPr lang="en-US" sz="1200" dirty="0">
                <a:latin typeface="Interstate Regular" pitchFamily="50" charset="0"/>
              </a:rPr>
              <a:t>Advancing treatment. </a:t>
            </a:r>
            <a:r>
              <a:rPr lang="en-US" sz="1200" i="1" dirty="0">
                <a:latin typeface="Interstate Regular" pitchFamily="50" charset="0"/>
              </a:rPr>
              <a:t>Transforming lives.</a:t>
            </a:r>
          </a:p>
        </p:txBody>
      </p:sp>
    </p:spTree>
    <p:extLst>
      <p:ext uri="{BB962C8B-B14F-4D97-AF65-F5344CB8AC3E}">
        <p14:creationId xmlns:p14="http://schemas.microsoft.com/office/powerpoint/2010/main" xmlns="" val="116351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163057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405495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200">
                <a:latin typeface="Verdana" pitchFamily="34" charset="0"/>
                <a:ea typeface="Verdana" pitchFamily="34" charset="0"/>
                <a:cs typeface="Verdana"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2757192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7472363" cy="488950"/>
          </a:xfrm>
        </p:spPr>
        <p:txBody>
          <a:bodyPr/>
          <a:lstStyle/>
          <a:p>
            <a:r>
              <a:rPr lang="en-US"/>
              <a:t>Click to edit Master title style</a:t>
            </a:r>
          </a:p>
        </p:txBody>
      </p:sp>
      <p:sp>
        <p:nvSpPr>
          <p:cNvPr id="3" name="Table Placeholder 2"/>
          <p:cNvSpPr>
            <a:spLocks noGrp="1"/>
          </p:cNvSpPr>
          <p:nvPr>
            <p:ph type="tbl" idx="1"/>
          </p:nvPr>
        </p:nvSpPr>
        <p:spPr>
          <a:xfrm>
            <a:off x="609600" y="2286000"/>
            <a:ext cx="7467600" cy="4114800"/>
          </a:xfrm>
        </p:spPr>
        <p:txBody>
          <a:bodyPr/>
          <a:lstStyle/>
          <a:p>
            <a:pPr lvl="0"/>
            <a:endParaRPr lang="en-US" noProof="0" dirty="0"/>
          </a:p>
        </p:txBody>
      </p:sp>
    </p:spTree>
    <p:extLst>
      <p:ext uri="{BB962C8B-B14F-4D97-AF65-F5344CB8AC3E}">
        <p14:creationId xmlns:p14="http://schemas.microsoft.com/office/powerpoint/2010/main" xmlns="" val="1819071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676400"/>
            <a:ext cx="7472363"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26300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17853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56230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334589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337668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316311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191746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64502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2CCF7A-6D27-4923-892D-9E3B0E60CCA2}" type="datetimeFigureOut">
              <a:rPr lang="en-US" smtClean="0"/>
              <a:pPr/>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B95E2-F10D-4FCB-94AC-5E282717F0A9}" type="slidenum">
              <a:rPr lang="en-US" smtClean="0"/>
              <a:pPr/>
              <a:t>‹nr.›</a:t>
            </a:fld>
            <a:endParaRPr lang="en-US" dirty="0"/>
          </a:p>
        </p:txBody>
      </p:sp>
    </p:spTree>
    <p:extLst>
      <p:ext uri="{BB962C8B-B14F-4D97-AF65-F5344CB8AC3E}">
        <p14:creationId xmlns:p14="http://schemas.microsoft.com/office/powerpoint/2010/main" xmlns="" val="141626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CCF7A-6D27-4923-892D-9E3B0E60CCA2}" type="datetimeFigureOut">
              <a:rPr lang="en-US" smtClean="0"/>
              <a:pPr/>
              <a:t>11/20/2018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B95E2-F10D-4FCB-94AC-5E282717F0A9}" type="slidenum">
              <a:rPr lang="en-US" smtClean="0"/>
              <a:pPr/>
              <a:t>‹nr.›</a:t>
            </a:fld>
            <a:endParaRPr lang="en-US" dirty="0"/>
          </a:p>
        </p:txBody>
      </p:sp>
      <p:grpSp>
        <p:nvGrpSpPr>
          <p:cNvPr id="7" name="Group 6"/>
          <p:cNvGrpSpPr/>
          <p:nvPr/>
        </p:nvGrpSpPr>
        <p:grpSpPr>
          <a:xfrm>
            <a:off x="0" y="0"/>
            <a:ext cx="9144754" cy="381000"/>
            <a:chOff x="0" y="0"/>
            <a:chExt cx="9144754" cy="381000"/>
          </a:xfrm>
        </p:grpSpPr>
        <p:sp>
          <p:nvSpPr>
            <p:cNvPr id="8" name="Rectangle 7"/>
            <p:cNvSpPr/>
            <p:nvPr/>
          </p:nvSpPr>
          <p:spPr>
            <a:xfrm>
              <a:off x="0" y="0"/>
              <a:ext cx="2133600" cy="381000"/>
            </a:xfrm>
            <a:prstGeom prst="rect">
              <a:avLst/>
            </a:prstGeom>
            <a:solidFill>
              <a:srgbClr val="794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133600" y="0"/>
              <a:ext cx="7010400" cy="285750"/>
            </a:xfrm>
            <a:prstGeom prst="rect">
              <a:avLst/>
            </a:prstGeom>
            <a:solidFill>
              <a:srgbClr val="9FA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133600" y="285750"/>
              <a:ext cx="3505200" cy="95250"/>
            </a:xfrm>
            <a:prstGeom prst="rect">
              <a:avLst/>
            </a:prstGeom>
            <a:solidFill>
              <a:srgbClr val="E8D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8800" y="285750"/>
              <a:ext cx="3505954" cy="95250"/>
            </a:xfrm>
            <a:prstGeom prst="rect">
              <a:avLst/>
            </a:prstGeom>
            <a:solidFill>
              <a:srgbClr val="543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rotWithShape="1">
          <a:blip r:embed="rId16" cstate="print">
            <a:extLst>
              <a:ext uri="{28A0092B-C50C-407E-A947-70E740481C1C}">
                <a14:useLocalDpi xmlns:a14="http://schemas.microsoft.com/office/drawing/2010/main" xmlns="" val="0"/>
              </a:ext>
            </a:extLst>
          </a:blip>
          <a:srcRect l="2258" r="2258"/>
          <a:stretch/>
        </p:blipFill>
        <p:spPr>
          <a:xfrm>
            <a:off x="6928805" y="5943600"/>
            <a:ext cx="1766936" cy="627024"/>
          </a:xfrm>
          <a:prstGeom prst="rect">
            <a:avLst/>
          </a:prstGeom>
        </p:spPr>
      </p:pic>
      <p:sp>
        <p:nvSpPr>
          <p:cNvPr id="13" name="TextBox 12"/>
          <p:cNvSpPr txBox="1"/>
          <p:nvPr/>
        </p:nvSpPr>
        <p:spPr>
          <a:xfrm>
            <a:off x="2209800" y="-4075"/>
            <a:ext cx="6491336" cy="276999"/>
          </a:xfrm>
          <a:prstGeom prst="rect">
            <a:avLst/>
          </a:prstGeom>
          <a:noFill/>
        </p:spPr>
        <p:txBody>
          <a:bodyPr wrap="square" rtlCol="0">
            <a:spAutoFit/>
          </a:bodyPr>
          <a:lstStyle/>
          <a:p>
            <a:pPr algn="r"/>
            <a:r>
              <a:rPr lang="en-US" sz="1200" dirty="0">
                <a:latin typeface="Interstate Regular" pitchFamily="50" charset="0"/>
              </a:rPr>
              <a:t>Advancing treatment. </a:t>
            </a:r>
            <a:r>
              <a:rPr lang="en-US" sz="1200" i="1" dirty="0">
                <a:latin typeface="Interstate Regular" pitchFamily="50" charset="0"/>
              </a:rPr>
              <a:t>Transforming lives.</a:t>
            </a:r>
          </a:p>
        </p:txBody>
      </p:sp>
    </p:spTree>
    <p:extLst>
      <p:ext uri="{BB962C8B-B14F-4D97-AF65-F5344CB8AC3E}">
        <p14:creationId xmlns:p14="http://schemas.microsoft.com/office/powerpoint/2010/main" xmlns="" val="41181218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754" r:id="rId13"/>
    <p:sldLayoutId id="214748375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doi.org/10.1521/pedi.1987.1.1.1"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hyperlink" Target="http://www.npsp25.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754" cy="381000"/>
            <a:chOff x="0" y="0"/>
            <a:chExt cx="9144754" cy="381000"/>
          </a:xfrm>
        </p:grpSpPr>
        <p:sp>
          <p:nvSpPr>
            <p:cNvPr id="5" name="Rectangle 4"/>
            <p:cNvSpPr/>
            <p:nvPr/>
          </p:nvSpPr>
          <p:spPr>
            <a:xfrm>
              <a:off x="0" y="0"/>
              <a:ext cx="2133600" cy="381000"/>
            </a:xfrm>
            <a:prstGeom prst="rect">
              <a:avLst/>
            </a:prstGeom>
            <a:solidFill>
              <a:srgbClr val="794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133600" y="0"/>
              <a:ext cx="7010400" cy="285750"/>
            </a:xfrm>
            <a:prstGeom prst="rect">
              <a:avLst/>
            </a:prstGeom>
            <a:solidFill>
              <a:srgbClr val="9FA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133600" y="285750"/>
              <a:ext cx="3505200" cy="95250"/>
            </a:xfrm>
            <a:prstGeom prst="rect">
              <a:avLst/>
            </a:prstGeom>
            <a:solidFill>
              <a:srgbClr val="E8D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38800" y="285750"/>
              <a:ext cx="3505954" cy="95250"/>
            </a:xfrm>
            <a:prstGeom prst="rect">
              <a:avLst/>
            </a:prstGeom>
            <a:solidFill>
              <a:srgbClr val="543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l="2258" r="2258"/>
          <a:stretch/>
        </p:blipFill>
        <p:spPr>
          <a:xfrm>
            <a:off x="6934200" y="5943600"/>
            <a:ext cx="1766936" cy="627024"/>
          </a:xfrm>
          <a:prstGeom prst="rect">
            <a:avLst/>
          </a:prstGeom>
        </p:spPr>
      </p:pic>
      <p:sp>
        <p:nvSpPr>
          <p:cNvPr id="12" name="TextBox 11"/>
          <p:cNvSpPr txBox="1"/>
          <p:nvPr/>
        </p:nvSpPr>
        <p:spPr>
          <a:xfrm>
            <a:off x="2209800" y="-4075"/>
            <a:ext cx="6491336" cy="276999"/>
          </a:xfrm>
          <a:prstGeom prst="rect">
            <a:avLst/>
          </a:prstGeom>
          <a:noFill/>
        </p:spPr>
        <p:txBody>
          <a:bodyPr wrap="square" rtlCol="0">
            <a:spAutoFit/>
          </a:bodyPr>
          <a:lstStyle/>
          <a:p>
            <a:pPr algn="r"/>
            <a:r>
              <a:rPr lang="en-US" sz="1200" dirty="0">
                <a:latin typeface="Interstate Regular" pitchFamily="50" charset="0"/>
              </a:rPr>
              <a:t>Advancing treatment. </a:t>
            </a:r>
            <a:r>
              <a:rPr lang="en-US" sz="1200" i="1" dirty="0">
                <a:latin typeface="Interstate Regular" pitchFamily="50" charset="0"/>
              </a:rPr>
              <a:t>Transforming lives.</a:t>
            </a:r>
          </a:p>
        </p:txBody>
      </p:sp>
      <p:sp>
        <p:nvSpPr>
          <p:cNvPr id="4" name="Title 3"/>
          <p:cNvSpPr>
            <a:spLocks noGrp="1"/>
          </p:cNvSpPr>
          <p:nvPr>
            <p:ph type="ctrTitle"/>
          </p:nvPr>
        </p:nvSpPr>
        <p:spPr>
          <a:xfrm>
            <a:off x="525439" y="1828800"/>
            <a:ext cx="8167736" cy="3810000"/>
          </a:xfrm>
        </p:spPr>
        <p:txBody>
          <a:bodyPr>
            <a:normAutofit fontScale="90000"/>
          </a:bodyPr>
          <a:lstStyle/>
          <a:p>
            <a:pPr algn="l">
              <a:defRPr/>
            </a:pPr>
            <a:r>
              <a:rPr lang="en-US" sz="5000" b="1" dirty="0">
                <a:solidFill>
                  <a:srgbClr val="79496A"/>
                </a:solidFill>
                <a:latin typeface="Verdana" pitchFamily="34" charset="0"/>
                <a:ea typeface="Verdana" pitchFamily="34" charset="0"/>
                <a:cs typeface="Verdana" pitchFamily="34" charset="0"/>
              </a:rPr>
              <a:t>Diagnosis of Personality Disorders: A Historical Perspective</a:t>
            </a:r>
            <a:br>
              <a:rPr lang="en-US" sz="5000" b="1" dirty="0">
                <a:solidFill>
                  <a:srgbClr val="79496A"/>
                </a:solidFill>
                <a:latin typeface="Verdana" pitchFamily="34" charset="0"/>
                <a:ea typeface="Verdana" pitchFamily="34" charset="0"/>
                <a:cs typeface="Verdana" pitchFamily="34" charset="0"/>
              </a:rPr>
            </a:br>
            <a:r>
              <a:rPr lang="en-US" sz="2400" b="1" dirty="0" err="1">
                <a:solidFill>
                  <a:srgbClr val="79496A"/>
                </a:solidFill>
                <a:latin typeface="Verdana" pitchFamily="34" charset="0"/>
                <a:ea typeface="Verdana" pitchFamily="34" charset="0"/>
                <a:cs typeface="Verdana" pitchFamily="34" charset="0"/>
              </a:rPr>
              <a:t>Congres</a:t>
            </a:r>
            <a:r>
              <a:rPr lang="en-US" sz="2400" b="1" dirty="0">
                <a:solidFill>
                  <a:srgbClr val="79496A"/>
                </a:solidFill>
                <a:latin typeface="Verdana" pitchFamily="34" charset="0"/>
                <a:ea typeface="Verdana" pitchFamily="34" charset="0"/>
                <a:cs typeface="Verdana" pitchFamily="34" charset="0"/>
              </a:rPr>
              <a:t> </a:t>
            </a:r>
            <a:r>
              <a:rPr lang="en-US" sz="2400" b="1" dirty="0" err="1">
                <a:solidFill>
                  <a:srgbClr val="79496A"/>
                </a:solidFill>
                <a:latin typeface="Verdana" pitchFamily="34" charset="0"/>
                <a:ea typeface="Verdana" pitchFamily="34" charset="0"/>
                <a:cs typeface="Verdana" pitchFamily="34" charset="0"/>
              </a:rPr>
              <a:t>Zorgstandaard</a:t>
            </a:r>
            <a:r>
              <a:rPr lang="en-US" sz="2400" b="1" dirty="0">
                <a:solidFill>
                  <a:srgbClr val="79496A"/>
                </a:solidFill>
                <a:latin typeface="Verdana" pitchFamily="34" charset="0"/>
                <a:ea typeface="Verdana" pitchFamily="34" charset="0"/>
                <a:cs typeface="Verdana" pitchFamily="34" charset="0"/>
              </a:rPr>
              <a:t> Personality Disorders</a:t>
            </a:r>
            <a:br>
              <a:rPr lang="en-US" sz="2400" b="1" dirty="0">
                <a:solidFill>
                  <a:srgbClr val="79496A"/>
                </a:solidFill>
                <a:latin typeface="Verdana" pitchFamily="34" charset="0"/>
                <a:ea typeface="Verdana" pitchFamily="34" charset="0"/>
                <a:cs typeface="Verdana" pitchFamily="34" charset="0"/>
              </a:rPr>
            </a:br>
            <a:r>
              <a:rPr lang="en-US" sz="2400" b="1" dirty="0">
                <a:solidFill>
                  <a:srgbClr val="79496A"/>
                </a:solidFill>
                <a:latin typeface="Verdana" pitchFamily="34" charset="0"/>
                <a:ea typeface="Verdana" pitchFamily="34" charset="0"/>
                <a:cs typeface="Verdana" pitchFamily="34" charset="0"/>
              </a:rPr>
              <a:t>Haarlem, The Netherlands</a:t>
            </a:r>
            <a:br>
              <a:rPr lang="en-US" sz="2400" b="1" dirty="0">
                <a:solidFill>
                  <a:srgbClr val="79496A"/>
                </a:solidFill>
                <a:latin typeface="Verdana" pitchFamily="34" charset="0"/>
                <a:ea typeface="Verdana" pitchFamily="34" charset="0"/>
                <a:cs typeface="Verdana" pitchFamily="34" charset="0"/>
              </a:rPr>
            </a:br>
            <a:r>
              <a:rPr lang="en-US" sz="2400" b="1" dirty="0">
                <a:solidFill>
                  <a:srgbClr val="79496A"/>
                </a:solidFill>
                <a:latin typeface="Verdana" pitchFamily="34" charset="0"/>
                <a:ea typeface="Verdana" pitchFamily="34" charset="0"/>
                <a:cs typeface="Verdana" pitchFamily="34" charset="0"/>
              </a:rPr>
              <a:t>November 27, 2018</a:t>
            </a:r>
            <a:br>
              <a:rPr lang="en-US" sz="2400" b="1" dirty="0">
                <a:solidFill>
                  <a:srgbClr val="79496A"/>
                </a:solidFill>
                <a:latin typeface="Verdana" pitchFamily="34" charset="0"/>
                <a:ea typeface="Verdana" pitchFamily="34" charset="0"/>
                <a:cs typeface="Verdana" pitchFamily="34" charset="0"/>
              </a:rPr>
            </a:br>
            <a:r>
              <a:rPr lang="en-US" sz="900" b="1" dirty="0">
                <a:solidFill>
                  <a:srgbClr val="79496A"/>
                </a:solidFill>
                <a:latin typeface="Verdana" pitchFamily="34" charset="0"/>
                <a:ea typeface="Verdana" pitchFamily="34" charset="0"/>
                <a:cs typeface="Verdana" pitchFamily="34" charset="0"/>
              </a:rPr>
              <a:t/>
            </a:r>
            <a:br>
              <a:rPr lang="en-US" sz="900" b="1" dirty="0">
                <a:solidFill>
                  <a:srgbClr val="79496A"/>
                </a:solidFill>
                <a:latin typeface="Verdana" pitchFamily="34" charset="0"/>
                <a:ea typeface="Verdana" pitchFamily="34" charset="0"/>
                <a:cs typeface="Verdana" pitchFamily="34" charset="0"/>
              </a:rPr>
            </a:br>
            <a:r>
              <a:rPr lang="en-US" sz="900" b="1" dirty="0">
                <a:solidFill>
                  <a:srgbClr val="79496A"/>
                </a:solidFill>
                <a:latin typeface="Verdana" pitchFamily="34" charset="0"/>
                <a:ea typeface="Verdana" pitchFamily="34" charset="0"/>
                <a:cs typeface="Verdana" pitchFamily="34" charset="0"/>
              </a:rPr>
              <a:t/>
            </a:r>
            <a:br>
              <a:rPr lang="en-US" sz="900" b="1" dirty="0">
                <a:solidFill>
                  <a:srgbClr val="79496A"/>
                </a:solidFill>
                <a:latin typeface="Verdana" pitchFamily="34" charset="0"/>
                <a:ea typeface="Verdana" pitchFamily="34" charset="0"/>
                <a:cs typeface="Verdana" pitchFamily="34" charset="0"/>
              </a:rPr>
            </a:br>
            <a:r>
              <a:rPr lang="en-US" sz="900" b="1" dirty="0">
                <a:solidFill>
                  <a:srgbClr val="79496A"/>
                </a:solidFill>
                <a:latin typeface="Verdana" pitchFamily="34" charset="0"/>
                <a:ea typeface="Verdana" pitchFamily="34" charset="0"/>
                <a:cs typeface="Verdana" pitchFamily="34" charset="0"/>
              </a:rPr>
              <a:t/>
            </a:r>
            <a:br>
              <a:rPr lang="en-US" sz="900" b="1" dirty="0">
                <a:solidFill>
                  <a:srgbClr val="79496A"/>
                </a:solidFill>
                <a:latin typeface="Verdana" pitchFamily="34" charset="0"/>
                <a:ea typeface="Verdana" pitchFamily="34" charset="0"/>
                <a:cs typeface="Verdana" pitchFamily="34" charset="0"/>
              </a:rPr>
            </a:br>
            <a:r>
              <a:rPr lang="en-US" sz="900" b="1" dirty="0">
                <a:solidFill>
                  <a:srgbClr val="79496A"/>
                </a:solidFill>
                <a:latin typeface="Verdana" pitchFamily="34" charset="0"/>
                <a:ea typeface="Verdana" pitchFamily="34" charset="0"/>
                <a:cs typeface="Verdana" pitchFamily="34" charset="0"/>
              </a:rPr>
              <a:t/>
            </a:r>
            <a:br>
              <a:rPr lang="en-US" sz="900" b="1" dirty="0">
                <a:solidFill>
                  <a:srgbClr val="79496A"/>
                </a:solidFill>
                <a:latin typeface="Verdana" pitchFamily="34" charset="0"/>
                <a:ea typeface="Verdana" pitchFamily="34" charset="0"/>
                <a:cs typeface="Verdana" pitchFamily="34" charset="0"/>
              </a:rPr>
            </a:br>
            <a:r>
              <a:rPr lang="en-US" sz="3100" b="1" dirty="0">
                <a:solidFill>
                  <a:schemeClr val="tx1">
                    <a:lumMod val="75000"/>
                    <a:lumOff val="25000"/>
                  </a:schemeClr>
                </a:solidFill>
                <a:latin typeface="Verdana" pitchFamily="34" charset="0"/>
                <a:ea typeface="Verdana" pitchFamily="34" charset="0"/>
                <a:cs typeface="Verdana" pitchFamily="34" charset="0"/>
              </a:rPr>
              <a:t>John M. Oldham, M.D.</a:t>
            </a:r>
            <a:r>
              <a:rPr lang="en-US" sz="2800" dirty="0">
                <a:solidFill>
                  <a:schemeClr val="tx1">
                    <a:lumMod val="75000"/>
                    <a:lumOff val="25000"/>
                  </a:schemeClr>
                </a:solidFill>
                <a:latin typeface="Verdana" pitchFamily="34" charset="0"/>
                <a:ea typeface="Verdana" pitchFamily="34" charset="0"/>
                <a:cs typeface="Verdana" pitchFamily="34" charset="0"/>
              </a:rPr>
              <a:t/>
            </a:r>
            <a:br>
              <a:rPr lang="en-US" sz="2800" dirty="0">
                <a:solidFill>
                  <a:schemeClr val="tx1">
                    <a:lumMod val="75000"/>
                    <a:lumOff val="25000"/>
                  </a:schemeClr>
                </a:solidFill>
                <a:latin typeface="Verdana" pitchFamily="34" charset="0"/>
                <a:ea typeface="Verdana" pitchFamily="34" charset="0"/>
                <a:cs typeface="Verdana" pitchFamily="34" charset="0"/>
              </a:rPr>
            </a:br>
            <a:r>
              <a:rPr lang="en-US" sz="2100" dirty="0" smtClean="0">
                <a:solidFill>
                  <a:schemeClr val="tx1">
                    <a:lumMod val="75000"/>
                    <a:lumOff val="25000"/>
                  </a:schemeClr>
                </a:solidFill>
                <a:latin typeface="Verdana" pitchFamily="34" charset="0"/>
                <a:ea typeface="Verdana" pitchFamily="34" charset="0"/>
                <a:cs typeface="Verdana" pitchFamily="34" charset="0"/>
              </a:rPr>
              <a:t>Interim Chief of Staff, The Menninger Clinic</a:t>
            </a:r>
            <a:br>
              <a:rPr lang="en-US" sz="2100" dirty="0" smtClean="0">
                <a:solidFill>
                  <a:schemeClr val="tx1">
                    <a:lumMod val="75000"/>
                    <a:lumOff val="25000"/>
                  </a:schemeClr>
                </a:solidFill>
                <a:latin typeface="Verdana" pitchFamily="34" charset="0"/>
                <a:ea typeface="Verdana" pitchFamily="34" charset="0"/>
                <a:cs typeface="Verdana" pitchFamily="34" charset="0"/>
              </a:rPr>
            </a:br>
            <a:r>
              <a:rPr lang="en-US" sz="2100" dirty="0">
                <a:solidFill>
                  <a:schemeClr val="tx1">
                    <a:lumMod val="75000"/>
                    <a:lumOff val="25000"/>
                  </a:schemeClr>
                </a:solidFill>
                <a:latin typeface="Verdana" pitchFamily="34" charset="0"/>
                <a:ea typeface="Verdana" pitchFamily="34" charset="0"/>
                <a:cs typeface="Verdana" pitchFamily="34" charset="0"/>
              </a:rPr>
              <a:t>D</a:t>
            </a:r>
            <a:r>
              <a:rPr lang="en-US" sz="2100" dirty="0" smtClean="0">
                <a:solidFill>
                  <a:schemeClr val="tx1">
                    <a:lumMod val="75000"/>
                    <a:lumOff val="25000"/>
                  </a:schemeClr>
                </a:solidFill>
                <a:latin typeface="Verdana" pitchFamily="34" charset="0"/>
                <a:ea typeface="Verdana" pitchFamily="34" charset="0"/>
                <a:cs typeface="Verdana" pitchFamily="34" charset="0"/>
              </a:rPr>
              <a:t>istinguished </a:t>
            </a:r>
            <a:r>
              <a:rPr lang="en-US" sz="2100" dirty="0">
                <a:solidFill>
                  <a:schemeClr val="tx1">
                    <a:lumMod val="75000"/>
                    <a:lumOff val="25000"/>
                  </a:schemeClr>
                </a:solidFill>
                <a:latin typeface="Verdana" pitchFamily="34" charset="0"/>
                <a:ea typeface="Verdana" pitchFamily="34" charset="0"/>
                <a:cs typeface="Verdana" pitchFamily="34" charset="0"/>
              </a:rPr>
              <a:t>Emeritus Professor </a:t>
            </a:r>
            <a:br>
              <a:rPr lang="en-US" sz="2100" dirty="0">
                <a:solidFill>
                  <a:schemeClr val="tx1">
                    <a:lumMod val="75000"/>
                    <a:lumOff val="25000"/>
                  </a:schemeClr>
                </a:solidFill>
                <a:latin typeface="Verdana" pitchFamily="34" charset="0"/>
                <a:ea typeface="Verdana" pitchFamily="34" charset="0"/>
                <a:cs typeface="Verdana" pitchFamily="34" charset="0"/>
              </a:rPr>
            </a:br>
            <a:r>
              <a:rPr lang="en-US" sz="2100" dirty="0">
                <a:solidFill>
                  <a:schemeClr val="tx1">
                    <a:lumMod val="75000"/>
                    <a:lumOff val="25000"/>
                  </a:schemeClr>
                </a:solidFill>
                <a:latin typeface="Verdana" pitchFamily="34" charset="0"/>
                <a:ea typeface="Verdana" pitchFamily="34" charset="0"/>
                <a:cs typeface="Verdana" pitchFamily="34" charset="0"/>
              </a:rPr>
              <a:t>Menninger Department of Psychiatry and Behavioral Sciences</a:t>
            </a:r>
            <a:br>
              <a:rPr lang="en-US" sz="2100" dirty="0">
                <a:solidFill>
                  <a:schemeClr val="tx1">
                    <a:lumMod val="75000"/>
                    <a:lumOff val="25000"/>
                  </a:schemeClr>
                </a:solidFill>
                <a:latin typeface="Verdana" pitchFamily="34" charset="0"/>
                <a:ea typeface="Verdana" pitchFamily="34" charset="0"/>
                <a:cs typeface="Verdana" pitchFamily="34" charset="0"/>
              </a:rPr>
            </a:br>
            <a:r>
              <a:rPr lang="en-US" sz="2100" dirty="0">
                <a:solidFill>
                  <a:schemeClr val="tx1">
                    <a:lumMod val="75000"/>
                    <a:lumOff val="25000"/>
                  </a:schemeClr>
                </a:solidFill>
                <a:latin typeface="Verdana" pitchFamily="34" charset="0"/>
                <a:ea typeface="Verdana" pitchFamily="34" charset="0"/>
                <a:cs typeface="Verdana" pitchFamily="34" charset="0"/>
              </a:rPr>
              <a:t>Baylor College of Medicine, Houston, Texas</a:t>
            </a:r>
            <a:br>
              <a:rPr lang="en-US" sz="2100" dirty="0">
                <a:solidFill>
                  <a:schemeClr val="tx1">
                    <a:lumMod val="75000"/>
                    <a:lumOff val="25000"/>
                  </a:schemeClr>
                </a:solidFill>
                <a:latin typeface="Verdana" pitchFamily="34" charset="0"/>
                <a:ea typeface="Verdana" pitchFamily="34" charset="0"/>
                <a:cs typeface="Verdana" pitchFamily="34" charset="0"/>
              </a:rPr>
            </a:br>
            <a:r>
              <a:rPr lang="en-US" sz="2100" dirty="0">
                <a:solidFill>
                  <a:schemeClr val="tx1">
                    <a:lumMod val="75000"/>
                    <a:lumOff val="25000"/>
                  </a:schemeClr>
                </a:solidFill>
                <a:latin typeface="Verdana" pitchFamily="34" charset="0"/>
                <a:ea typeface="Verdana" pitchFamily="34" charset="0"/>
                <a:cs typeface="Verdana" pitchFamily="34" charset="0"/>
              </a:rPr>
              <a:t>Past President, American Psychiatric Association</a:t>
            </a:r>
            <a:r>
              <a:rPr lang="en-US" sz="1800" dirty="0">
                <a:solidFill>
                  <a:schemeClr val="tx1">
                    <a:lumMod val="75000"/>
                    <a:lumOff val="25000"/>
                  </a:schemeClr>
                </a:solidFill>
                <a:latin typeface="Verdana" pitchFamily="34" charset="0"/>
                <a:ea typeface="Verdana" pitchFamily="34" charset="0"/>
                <a:cs typeface="Verdana" pitchFamily="34" charset="0"/>
              </a:rPr>
              <a:t/>
            </a:r>
            <a:br>
              <a:rPr lang="en-US" sz="1800" dirty="0">
                <a:solidFill>
                  <a:schemeClr val="tx1">
                    <a:lumMod val="75000"/>
                    <a:lumOff val="25000"/>
                  </a:schemeClr>
                </a:solidFill>
                <a:latin typeface="Verdana" pitchFamily="34" charset="0"/>
                <a:ea typeface="Verdana" pitchFamily="34" charset="0"/>
                <a:cs typeface="Verdana" pitchFamily="34" charset="0"/>
              </a:rPr>
            </a:br>
            <a:endParaRPr lang="en-US" sz="1800"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64234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3200400" y="4724400"/>
            <a:ext cx="2438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r>
              <a:rPr lang="en-US" dirty="0">
                <a:latin typeface="Verdana" pitchFamily="34" charset="0"/>
                <a:ea typeface="Verdana" pitchFamily="34" charset="0"/>
                <a:cs typeface="Verdana" pitchFamily="34" charset="0"/>
              </a:rPr>
              <a:t>Carl G. Jung</a:t>
            </a:r>
          </a:p>
          <a:p>
            <a:pPr algn="ctr"/>
            <a:r>
              <a:rPr lang="en-US" dirty="0">
                <a:latin typeface="Verdana" pitchFamily="34" charset="0"/>
                <a:ea typeface="Verdana" pitchFamily="34" charset="0"/>
                <a:cs typeface="Verdana" pitchFamily="34" charset="0"/>
              </a:rPr>
              <a:t>(1875-1961)</a:t>
            </a:r>
          </a:p>
        </p:txBody>
      </p:sp>
      <p:pic>
        <p:nvPicPr>
          <p:cNvPr id="26627" name="Picture 5" descr="Jun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3124200" y="1447800"/>
            <a:ext cx="2508250" cy="3073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968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096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Jung</a:t>
            </a:r>
          </a:p>
        </p:txBody>
      </p:sp>
      <p:sp>
        <p:nvSpPr>
          <p:cNvPr id="27651" name="Rectangle 3"/>
          <p:cNvSpPr>
            <a:spLocks noGrp="1" noChangeArrowheads="1"/>
          </p:cNvSpPr>
          <p:nvPr>
            <p:ph type="body" idx="1"/>
          </p:nvPr>
        </p:nvSpPr>
        <p:spPr>
          <a:xfrm>
            <a:off x="685800" y="1905000"/>
            <a:ext cx="7543800" cy="3768725"/>
          </a:xfrm>
        </p:spPr>
        <p:txBody>
          <a:bodyPr>
            <a:normAutofit/>
          </a:bodyPr>
          <a:lstStyle/>
          <a:p>
            <a:pPr lvl="1" indent="-45561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Extraversion</a:t>
            </a:r>
          </a:p>
          <a:p>
            <a:pPr lvl="1" indent="-45561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Introversion</a:t>
            </a:r>
          </a:p>
        </p:txBody>
      </p:sp>
    </p:spTree>
    <p:extLst>
      <p:ext uri="{BB962C8B-B14F-4D97-AF65-F5344CB8AC3E}">
        <p14:creationId xmlns:p14="http://schemas.microsoft.com/office/powerpoint/2010/main" xmlns="" val="138605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3200400" y="4572000"/>
            <a:ext cx="2438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r>
              <a:rPr lang="en-US" dirty="0">
                <a:latin typeface="Verdana" pitchFamily="34" charset="0"/>
              </a:rPr>
              <a:t>Wilhelm Reich</a:t>
            </a:r>
          </a:p>
          <a:p>
            <a:pPr algn="ctr"/>
            <a:r>
              <a:rPr lang="en-US" dirty="0">
                <a:latin typeface="Verdana" pitchFamily="34" charset="0"/>
              </a:rPr>
              <a:t>(1897-1957)</a:t>
            </a:r>
          </a:p>
        </p:txBody>
      </p:sp>
      <p:pic>
        <p:nvPicPr>
          <p:cNvPr id="28675" name="Picture 5" descr="Wilhelm Reich"/>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3200400" y="1447800"/>
            <a:ext cx="2478088" cy="299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42369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810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Reich</a:t>
            </a:r>
          </a:p>
        </p:txBody>
      </p:sp>
      <p:sp>
        <p:nvSpPr>
          <p:cNvPr id="29699" name="Rectangle 3"/>
          <p:cNvSpPr>
            <a:spLocks noGrp="1" noChangeArrowheads="1"/>
          </p:cNvSpPr>
          <p:nvPr>
            <p:ph type="body" idx="1"/>
          </p:nvPr>
        </p:nvSpPr>
        <p:spPr>
          <a:xfrm>
            <a:off x="685800" y="1676400"/>
            <a:ext cx="7543800" cy="3768725"/>
          </a:xfrm>
        </p:spPr>
        <p:txBody>
          <a:bodyPr/>
          <a:lstStyle/>
          <a:p>
            <a:pPr lvl="1" indent="-455613" eaLnBrk="1" hangingPunct="1">
              <a:buClr>
                <a:srgbClr val="79496A"/>
              </a:buClr>
              <a:buSzTx/>
              <a:buFontTx/>
              <a:buChar char="•"/>
            </a:pPr>
            <a:r>
              <a:rPr lang="en-US" dirty="0">
                <a:latin typeface="Verdana" pitchFamily="34" charset="0"/>
                <a:ea typeface="Verdana" pitchFamily="34" charset="0"/>
                <a:cs typeface="Verdana" pitchFamily="34" charset="0"/>
              </a:rPr>
              <a:t>Personality as defensive</a:t>
            </a:r>
          </a:p>
          <a:p>
            <a:pPr lvl="1" indent="-455613" eaLnBrk="1" hangingPunct="1">
              <a:buClr>
                <a:srgbClr val="79496A"/>
              </a:buClr>
              <a:buSzTx/>
              <a:buFontTx/>
              <a:buChar char="•"/>
            </a:pPr>
            <a:r>
              <a:rPr lang="en-US" dirty="0">
                <a:latin typeface="Verdana" pitchFamily="34" charset="0"/>
                <a:ea typeface="Verdana" pitchFamily="34" charset="0"/>
                <a:cs typeface="Verdana" pitchFamily="34" charset="0"/>
              </a:rPr>
              <a:t>“Character armor”</a:t>
            </a:r>
          </a:p>
        </p:txBody>
      </p:sp>
    </p:spTree>
    <p:extLst>
      <p:ext uri="{BB962C8B-B14F-4D97-AF65-F5344CB8AC3E}">
        <p14:creationId xmlns:p14="http://schemas.microsoft.com/office/powerpoint/2010/main" xmlns="" val="28700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The APA DSM System</a:t>
            </a:r>
          </a:p>
        </p:txBody>
      </p:sp>
    </p:spTree>
    <p:extLst>
      <p:ext uri="{BB962C8B-B14F-4D97-AF65-F5344CB8AC3E}">
        <p14:creationId xmlns:p14="http://schemas.microsoft.com/office/powerpoint/2010/main" xmlns="" val="15792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810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Technical Bulletin 203 (1943)</a:t>
            </a:r>
          </a:p>
        </p:txBody>
      </p:sp>
      <p:sp>
        <p:nvSpPr>
          <p:cNvPr id="31747" name="Rectangle 3"/>
          <p:cNvSpPr>
            <a:spLocks noGrp="1" noChangeArrowheads="1"/>
          </p:cNvSpPr>
          <p:nvPr>
            <p:ph type="body" idx="1"/>
          </p:nvPr>
        </p:nvSpPr>
        <p:spPr>
          <a:xfrm>
            <a:off x="685800" y="1676400"/>
            <a:ext cx="7848600" cy="3768725"/>
          </a:xfrm>
        </p:spPr>
        <p:txBody>
          <a:bodyPr>
            <a:normAutofit/>
          </a:bodyPr>
          <a:lstStyle/>
          <a:p>
            <a:pPr marL="514350" lvl="1" indent="-400050"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Developed by United States War Department</a:t>
            </a:r>
          </a:p>
          <a:p>
            <a:pPr marL="514350" lvl="1" indent="-400050"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Need for standardized diagnosis in context of World War II</a:t>
            </a:r>
          </a:p>
          <a:p>
            <a:pPr marL="514350" lvl="1" indent="-400050"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Psychoanalytically-oriented system of terminology for classifying mental illness precipitated by stress</a:t>
            </a:r>
          </a:p>
        </p:txBody>
      </p:sp>
    </p:spTree>
    <p:extLst>
      <p:ext uri="{BB962C8B-B14F-4D97-AF65-F5344CB8AC3E}">
        <p14:creationId xmlns:p14="http://schemas.microsoft.com/office/powerpoint/2010/main" xmlns="" val="145706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429000" y="5947650"/>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r>
              <a:rPr lang="en-US" sz="1800" dirty="0">
                <a:latin typeface="Verdana" pitchFamily="34" charset="0"/>
              </a:rPr>
              <a:t>DSM-I (1952)</a:t>
            </a:r>
          </a:p>
        </p:txBody>
      </p:sp>
      <p:pic>
        <p:nvPicPr>
          <p:cNvPr id="33795" name="Picture 7" descr="DSM-I"/>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2895600" y="749358"/>
            <a:ext cx="3429000" cy="51860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22340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685800"/>
            <a:ext cx="8839200" cy="488950"/>
          </a:xfrm>
        </p:spPr>
        <p:txBody>
          <a:bodyPr>
            <a:noAutofit/>
          </a:bodyPr>
          <a:lstStyle/>
          <a:p>
            <a:pPr eaLnBrk="1" hangingPunct="1"/>
            <a:r>
              <a:rPr lang="en-US" sz="3000" b="1" dirty="0">
                <a:solidFill>
                  <a:srgbClr val="79496A"/>
                </a:solidFill>
                <a:latin typeface="Verdana" pitchFamily="34" charset="0"/>
                <a:ea typeface="Verdana" pitchFamily="34" charset="0"/>
                <a:cs typeface="Verdana" pitchFamily="34" charset="0"/>
              </a:rPr>
              <a:t>DSM-I </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Personality Pattern Disturbances</a:t>
            </a:r>
          </a:p>
        </p:txBody>
      </p:sp>
      <p:sp>
        <p:nvSpPr>
          <p:cNvPr id="34819" name="Rectangle 3"/>
          <p:cNvSpPr>
            <a:spLocks noGrp="1" noChangeArrowheads="1"/>
          </p:cNvSpPr>
          <p:nvPr>
            <p:ph type="body" idx="1"/>
          </p:nvPr>
        </p:nvSpPr>
        <p:spPr>
          <a:xfrm>
            <a:off x="685800" y="1828800"/>
            <a:ext cx="8001000" cy="3768725"/>
          </a:xfrm>
        </p:spPr>
        <p:txBody>
          <a:bodyPr>
            <a:normAutofit/>
          </a:bodyPr>
          <a:lstStyle/>
          <a:p>
            <a:pPr marL="0" indent="0" eaLnBrk="1" hangingPunct="1">
              <a:spcBef>
                <a:spcPts val="1200"/>
              </a:spcBef>
              <a:buNone/>
            </a:pPr>
            <a:r>
              <a:rPr lang="en-US" sz="2800" dirty="0">
                <a:latin typeface="Verdana" pitchFamily="34" charset="0"/>
                <a:ea typeface="Verdana" pitchFamily="34" charset="0"/>
                <a:cs typeface="Verdana" pitchFamily="34" charset="0"/>
              </a:rPr>
              <a:t>The most entrenched, unlikely to change, even with treatment</a:t>
            </a:r>
          </a:p>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Inadequate</a:t>
            </a:r>
          </a:p>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Schizoid</a:t>
            </a:r>
          </a:p>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Cyclothymic</a:t>
            </a:r>
          </a:p>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Paranoid </a:t>
            </a:r>
          </a:p>
        </p:txBody>
      </p:sp>
    </p:spTree>
    <p:extLst>
      <p:ext uri="{BB962C8B-B14F-4D97-AF65-F5344CB8AC3E}">
        <p14:creationId xmlns:p14="http://schemas.microsoft.com/office/powerpoint/2010/main" xmlns="" val="345818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03238"/>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 </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Personality Trait Disturbances</a:t>
            </a:r>
          </a:p>
        </p:txBody>
      </p:sp>
      <p:sp>
        <p:nvSpPr>
          <p:cNvPr id="35843" name="Rectangle 3"/>
          <p:cNvSpPr>
            <a:spLocks noGrp="1" noChangeArrowheads="1"/>
          </p:cNvSpPr>
          <p:nvPr>
            <p:ph type="body" idx="1"/>
          </p:nvPr>
        </p:nvSpPr>
        <p:spPr>
          <a:xfrm>
            <a:off x="609600" y="1828800"/>
            <a:ext cx="7916839" cy="3581400"/>
          </a:xfrm>
        </p:spPr>
        <p:txBody>
          <a:bodyPr>
            <a:noAutofit/>
          </a:bodyPr>
          <a:lstStyle/>
          <a:p>
            <a:pPr marL="461963" lvl="1" indent="-347663" eaLnBrk="1" hangingPunct="1">
              <a:buClr>
                <a:srgbClr val="79496A"/>
              </a:buClr>
              <a:buSzTx/>
              <a:buFontTx/>
              <a:buChar char="•"/>
            </a:pPr>
            <a:r>
              <a:rPr lang="en-US" dirty="0">
                <a:latin typeface="Verdana" pitchFamily="34" charset="0"/>
                <a:ea typeface="Verdana" pitchFamily="34" charset="0"/>
                <a:cs typeface="Verdana" pitchFamily="34" charset="0"/>
              </a:rPr>
              <a:t>Least pervasive and disabling</a:t>
            </a:r>
          </a:p>
          <a:p>
            <a:pPr marL="461963" lvl="1" indent="-347663" eaLnBrk="1" hangingPunct="1">
              <a:buClr>
                <a:srgbClr val="79496A"/>
              </a:buClr>
              <a:buSzTx/>
              <a:buFontTx/>
              <a:buChar char="•"/>
            </a:pPr>
            <a:r>
              <a:rPr lang="en-US" dirty="0">
                <a:latin typeface="Verdana" pitchFamily="34" charset="0"/>
                <a:ea typeface="Verdana" pitchFamily="34" charset="0"/>
                <a:cs typeface="Verdana" pitchFamily="34" charset="0"/>
              </a:rPr>
              <a:t>Absent stress, function ok</a:t>
            </a:r>
          </a:p>
          <a:p>
            <a:pPr marL="461963" lvl="1" indent="-347663" eaLnBrk="1" hangingPunct="1">
              <a:buClr>
                <a:srgbClr val="79496A"/>
              </a:buClr>
              <a:buSzTx/>
              <a:buFontTx/>
              <a:buChar char="•"/>
            </a:pPr>
            <a:r>
              <a:rPr lang="en-US" dirty="0">
                <a:latin typeface="Verdana" pitchFamily="34" charset="0"/>
                <a:ea typeface="Verdana" pitchFamily="34" charset="0"/>
                <a:cs typeface="Verdana" pitchFamily="34" charset="0"/>
              </a:rPr>
              <a:t>With stress, deterioration in functioning</a:t>
            </a:r>
          </a:p>
          <a:p>
            <a:pPr marL="461963" lvl="1" indent="-347663" eaLnBrk="1" hangingPunct="1">
              <a:buClr>
                <a:srgbClr val="79496A"/>
              </a:buClr>
              <a:buSzTx/>
              <a:buFontTx/>
              <a:buChar char="•"/>
            </a:pPr>
            <a:r>
              <a:rPr lang="en-US" dirty="0">
                <a:latin typeface="Verdana" pitchFamily="34" charset="0"/>
                <a:ea typeface="Verdana" pitchFamily="34" charset="0"/>
                <a:cs typeface="Verdana" pitchFamily="34" charset="0"/>
              </a:rPr>
              <a:t>Variably motivated and amenable to treatment</a:t>
            </a:r>
          </a:p>
          <a:p>
            <a:pPr marL="1141412" lvl="2" indent="-457200" eaLnBrk="1" hangingPunct="1">
              <a:buClr>
                <a:srgbClr val="79496A"/>
              </a:buClr>
              <a:buSzTx/>
              <a:buFont typeface="Courier New" pitchFamily="49" charset="0"/>
              <a:buChar char="o"/>
            </a:pPr>
            <a:r>
              <a:rPr lang="en-US" sz="2600" dirty="0">
                <a:latin typeface="Verdana" pitchFamily="34" charset="0"/>
                <a:ea typeface="Verdana" pitchFamily="34" charset="0"/>
                <a:cs typeface="Verdana" pitchFamily="34" charset="0"/>
              </a:rPr>
              <a:t>Emotionally unstable</a:t>
            </a:r>
          </a:p>
          <a:p>
            <a:pPr marL="1141412" lvl="2" indent="-457200" eaLnBrk="1" hangingPunct="1">
              <a:buClr>
                <a:srgbClr val="79496A"/>
              </a:buClr>
              <a:buSzTx/>
              <a:buFont typeface="Courier New" pitchFamily="49" charset="0"/>
              <a:buChar char="o"/>
            </a:pPr>
            <a:r>
              <a:rPr lang="en-US" sz="2600" dirty="0">
                <a:latin typeface="Verdana" pitchFamily="34" charset="0"/>
                <a:ea typeface="Verdana" pitchFamily="34" charset="0"/>
                <a:cs typeface="Verdana" pitchFamily="34" charset="0"/>
              </a:rPr>
              <a:t>Passive-aggressive </a:t>
            </a:r>
          </a:p>
          <a:p>
            <a:pPr marL="1141412" lvl="2" indent="-457200" eaLnBrk="1" hangingPunct="1">
              <a:buClr>
                <a:srgbClr val="79496A"/>
              </a:buClr>
              <a:buSzTx/>
              <a:buFont typeface="Courier New" pitchFamily="49" charset="0"/>
              <a:buChar char="o"/>
            </a:pPr>
            <a:r>
              <a:rPr lang="en-US" sz="2600" dirty="0">
                <a:latin typeface="Verdana" pitchFamily="34" charset="0"/>
                <a:ea typeface="Verdana" pitchFamily="34" charset="0"/>
                <a:cs typeface="Verdana" pitchFamily="34" charset="0"/>
              </a:rPr>
              <a:t>Compulsive </a:t>
            </a:r>
          </a:p>
        </p:txBody>
      </p:sp>
    </p:spTree>
    <p:extLst>
      <p:ext uri="{BB962C8B-B14F-4D97-AF65-F5344CB8AC3E}">
        <p14:creationId xmlns:p14="http://schemas.microsoft.com/office/powerpoint/2010/main" xmlns="" val="415031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334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 </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Sociopathic Personality Disturbances</a:t>
            </a:r>
          </a:p>
        </p:txBody>
      </p:sp>
      <p:sp>
        <p:nvSpPr>
          <p:cNvPr id="36867" name="Rectangle 3"/>
          <p:cNvSpPr>
            <a:spLocks noGrp="1" noChangeArrowheads="1"/>
          </p:cNvSpPr>
          <p:nvPr>
            <p:ph type="body" idx="1"/>
          </p:nvPr>
        </p:nvSpPr>
        <p:spPr>
          <a:xfrm>
            <a:off x="609600" y="1935162"/>
            <a:ext cx="7543800" cy="3505200"/>
          </a:xfrm>
        </p:spPr>
        <p:txBody>
          <a:bodyPr>
            <a:normAutofit/>
          </a:bodyPr>
          <a:lstStyle/>
          <a:p>
            <a:pPr marL="114300" lvl="1" indent="0" eaLnBrk="1" hangingPunct="1">
              <a:buClr>
                <a:srgbClr val="FAC219"/>
              </a:buClr>
              <a:buSzTx/>
              <a:buNone/>
            </a:pPr>
            <a:r>
              <a:rPr lang="en-US" dirty="0">
                <a:latin typeface="Verdana" pitchFamily="34" charset="0"/>
                <a:ea typeface="Verdana" pitchFamily="34" charset="0"/>
                <a:cs typeface="Verdana" pitchFamily="34" charset="0"/>
              </a:rPr>
              <a:t>Types of social deviance </a:t>
            </a:r>
          </a:p>
          <a:p>
            <a:pPr marL="804863" lvl="2" indent="-409575" eaLnBrk="1" hangingPunct="1">
              <a:buClr>
                <a:srgbClr val="79496A"/>
              </a:buClr>
              <a:buSzTx/>
              <a:buFontTx/>
              <a:buChar char="•"/>
            </a:pPr>
            <a:r>
              <a:rPr lang="en-US" sz="2800" dirty="0">
                <a:latin typeface="Verdana" pitchFamily="34" charset="0"/>
                <a:ea typeface="Verdana" pitchFamily="34" charset="0"/>
                <a:cs typeface="Verdana" pitchFamily="34" charset="0"/>
              </a:rPr>
              <a:t>Antisocial reaction</a:t>
            </a:r>
          </a:p>
          <a:p>
            <a:pPr marL="804863" lvl="2" indent="-409575" eaLnBrk="1" hangingPunct="1">
              <a:buClr>
                <a:srgbClr val="79496A"/>
              </a:buClr>
              <a:buSzTx/>
              <a:buFontTx/>
              <a:buChar char="•"/>
            </a:pPr>
            <a:r>
              <a:rPr lang="en-US" sz="2800" dirty="0">
                <a:latin typeface="Verdana" pitchFamily="34" charset="0"/>
                <a:ea typeface="Verdana" pitchFamily="34" charset="0"/>
                <a:cs typeface="Verdana" pitchFamily="34" charset="0"/>
              </a:rPr>
              <a:t>Dyssocial reaction</a:t>
            </a:r>
          </a:p>
          <a:p>
            <a:pPr marL="804863" lvl="2" indent="-409575" eaLnBrk="1" hangingPunct="1">
              <a:buClr>
                <a:srgbClr val="79496A"/>
              </a:buClr>
              <a:buSzTx/>
              <a:buFontTx/>
              <a:buChar char="•"/>
            </a:pPr>
            <a:r>
              <a:rPr lang="en-US" sz="2800" dirty="0">
                <a:latin typeface="Verdana" pitchFamily="34" charset="0"/>
                <a:ea typeface="Verdana" pitchFamily="34" charset="0"/>
                <a:cs typeface="Verdana" pitchFamily="34" charset="0"/>
              </a:rPr>
              <a:t>Sexual deviation</a:t>
            </a:r>
          </a:p>
          <a:p>
            <a:pPr marL="804863" lvl="2" indent="-409575" eaLnBrk="1" hangingPunct="1">
              <a:buClr>
                <a:srgbClr val="79496A"/>
              </a:buClr>
              <a:buSzTx/>
              <a:buFontTx/>
              <a:buChar char="•"/>
            </a:pPr>
            <a:r>
              <a:rPr lang="en-US" sz="2800" dirty="0">
                <a:latin typeface="Verdana" pitchFamily="34" charset="0"/>
                <a:ea typeface="Verdana" pitchFamily="34" charset="0"/>
                <a:cs typeface="Verdana" pitchFamily="34" charset="0"/>
              </a:rPr>
              <a:t>Addiction </a:t>
            </a:r>
          </a:p>
        </p:txBody>
      </p:sp>
    </p:spTree>
    <p:extLst>
      <p:ext uri="{BB962C8B-B14F-4D97-AF65-F5344CB8AC3E}">
        <p14:creationId xmlns:p14="http://schemas.microsoft.com/office/powerpoint/2010/main" xmlns="" val="46413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472363" cy="488950"/>
          </a:xfrm>
        </p:spPr>
        <p:txBody>
          <a:bodyPr>
            <a:noAutofit/>
          </a:bodyPr>
          <a:lstStyle/>
          <a:p>
            <a:pPr eaLnBrk="1" hangingPunct="1"/>
            <a:r>
              <a:rPr lang="en-US" sz="3000" b="1" dirty="0">
                <a:solidFill>
                  <a:srgbClr val="79496A"/>
                </a:solidFill>
                <a:latin typeface="Verdana" pitchFamily="34" charset="0"/>
                <a:ea typeface="Verdana" pitchFamily="34" charset="0"/>
                <a:cs typeface="Verdana" pitchFamily="34" charset="0"/>
              </a:rPr>
              <a:t>Hippocrates Classification</a:t>
            </a:r>
          </a:p>
        </p:txBody>
      </p:sp>
      <p:graphicFrame>
        <p:nvGraphicFramePr>
          <p:cNvPr id="444489" name="Group 73"/>
          <p:cNvGraphicFramePr>
            <a:graphicFrameLocks noGrp="1"/>
          </p:cNvGraphicFramePr>
          <p:nvPr>
            <p:ph type="tbl" idx="1"/>
            <p:extLst>
              <p:ext uri="{D42A27DB-BD31-4B8C-83A1-F6EECF244321}">
                <p14:modId xmlns:p14="http://schemas.microsoft.com/office/powerpoint/2010/main" xmlns="" val="1428653522"/>
              </p:ext>
            </p:extLst>
          </p:nvPr>
        </p:nvGraphicFramePr>
        <p:xfrm>
          <a:off x="914400" y="1706562"/>
          <a:ext cx="7239000" cy="3956685"/>
        </p:xfrm>
        <a:graphic>
          <a:graphicData uri="http://schemas.openxmlformats.org/drawingml/2006/table">
            <a:tbl>
              <a:tblPr/>
              <a:tblGrid>
                <a:gridCol w="1654175">
                  <a:extLst>
                    <a:ext uri="{9D8B030D-6E8A-4147-A177-3AD203B41FA5}">
                      <a16:colId xmlns="" xmlns:a16="http://schemas.microsoft.com/office/drawing/2014/main" val="20000"/>
                    </a:ext>
                  </a:extLst>
                </a:gridCol>
                <a:gridCol w="1862138">
                  <a:extLst>
                    <a:ext uri="{9D8B030D-6E8A-4147-A177-3AD203B41FA5}">
                      <a16:colId xmlns="" xmlns:a16="http://schemas.microsoft.com/office/drawing/2014/main" val="20001"/>
                    </a:ext>
                  </a:extLst>
                </a:gridCol>
                <a:gridCol w="1858962">
                  <a:extLst>
                    <a:ext uri="{9D8B030D-6E8A-4147-A177-3AD203B41FA5}">
                      <a16:colId xmlns="" xmlns:a16="http://schemas.microsoft.com/office/drawing/2014/main" val="20002"/>
                    </a:ext>
                  </a:extLst>
                </a:gridCol>
                <a:gridCol w="1863725">
                  <a:extLst>
                    <a:ext uri="{9D8B030D-6E8A-4147-A177-3AD203B41FA5}">
                      <a16:colId xmlns="" xmlns:a16="http://schemas.microsoft.com/office/drawing/2014/main" val="20003"/>
                    </a:ext>
                  </a:extLst>
                </a:gridCol>
              </a:tblGrid>
              <a:tr h="644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Element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Humor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Type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Style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52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Air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Blood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Sanguine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Hopeful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Enthusiastic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Optimistic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60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Earth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Black Bile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Melancholic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Sad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Fire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Yellow Bile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Choleric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Irascible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Irritable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Water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Phlegm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Phlegmatic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Apathetic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rPr>
                        <a:t>Slow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14893480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238500" y="6064155"/>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r>
              <a:rPr lang="en-US" sz="1800" dirty="0">
                <a:latin typeface="Verdana" pitchFamily="34" charset="0"/>
              </a:rPr>
              <a:t>DSM-II (1968)</a:t>
            </a:r>
          </a:p>
        </p:txBody>
      </p:sp>
      <p:pic>
        <p:nvPicPr>
          <p:cNvPr id="3789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9400" y="685799"/>
            <a:ext cx="3276600" cy="5179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7133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DSM-II (1968)</a:t>
            </a:r>
          </a:p>
        </p:txBody>
      </p:sp>
      <p:sp>
        <p:nvSpPr>
          <p:cNvPr id="38915" name="Rectangle 3"/>
          <p:cNvSpPr>
            <a:spLocks noGrp="1" noChangeArrowheads="1"/>
          </p:cNvSpPr>
          <p:nvPr>
            <p:ph type="body" idx="1"/>
          </p:nvPr>
        </p:nvSpPr>
        <p:spPr>
          <a:xfrm>
            <a:off x="762000" y="1752600"/>
            <a:ext cx="7543800" cy="3768725"/>
          </a:xfrm>
        </p:spPr>
        <p:txBody>
          <a:bodyPr>
            <a:normAutofit/>
          </a:bodyPr>
          <a:lstStyle/>
          <a:p>
            <a:pPr marL="514350" lvl="1" indent="-400050"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Coincided with ICD-II (1968)</a:t>
            </a:r>
          </a:p>
          <a:p>
            <a:pPr marL="514350" lvl="1" indent="-400050"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Moved away from theory, toward constellations of personality that were observable, measurable, and enduring</a:t>
            </a:r>
          </a:p>
        </p:txBody>
      </p:sp>
    </p:spTree>
    <p:extLst>
      <p:ext uri="{BB962C8B-B14F-4D97-AF65-F5344CB8AC3E}">
        <p14:creationId xmlns:p14="http://schemas.microsoft.com/office/powerpoint/2010/main" xmlns="" val="1409349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048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DSM-II (continued)</a:t>
            </a:r>
          </a:p>
        </p:txBody>
      </p:sp>
      <p:sp>
        <p:nvSpPr>
          <p:cNvPr id="39939" name="Rectangle 3"/>
          <p:cNvSpPr>
            <a:spLocks noGrp="1" noChangeArrowheads="1"/>
          </p:cNvSpPr>
          <p:nvPr>
            <p:ph type="body" idx="1"/>
          </p:nvPr>
        </p:nvSpPr>
        <p:spPr>
          <a:xfrm>
            <a:off x="685800" y="1600200"/>
            <a:ext cx="7543800" cy="3768725"/>
          </a:xfrm>
        </p:spPr>
        <p:txBody>
          <a:bodyPr>
            <a:normAutofit/>
          </a:bodyPr>
          <a:lstStyle/>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Earlier view that patients with PDs did not experience emotional distress was discarded</a:t>
            </a:r>
          </a:p>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DSM-I subcategories were discarded</a:t>
            </a:r>
          </a:p>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One new PD, Aesthenic PD, added</a:t>
            </a:r>
          </a:p>
        </p:txBody>
      </p:sp>
    </p:spTree>
    <p:extLst>
      <p:ext uri="{BB962C8B-B14F-4D97-AF65-F5344CB8AC3E}">
        <p14:creationId xmlns:p14="http://schemas.microsoft.com/office/powerpoint/2010/main" xmlns="" val="330501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429000" y="5805487"/>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r>
              <a:rPr lang="en-US" sz="1800" dirty="0">
                <a:latin typeface="Verdana" pitchFamily="34" charset="0"/>
              </a:rPr>
              <a:t>DSM-III (1980)</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895600" y="685800"/>
            <a:ext cx="3505200" cy="5004413"/>
          </a:xfrm>
        </p:spPr>
      </p:pic>
    </p:spTree>
    <p:extLst>
      <p:ext uri="{BB962C8B-B14F-4D97-AF65-F5344CB8AC3E}">
        <p14:creationId xmlns:p14="http://schemas.microsoft.com/office/powerpoint/2010/main" xmlns="" val="1408787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DSM-III (1980)</a:t>
            </a:r>
          </a:p>
        </p:txBody>
      </p:sp>
      <p:sp>
        <p:nvSpPr>
          <p:cNvPr id="41987" name="Rectangle 3"/>
          <p:cNvSpPr>
            <a:spLocks noGrp="1" noChangeArrowheads="1"/>
          </p:cNvSpPr>
          <p:nvPr>
            <p:ph type="body" idx="1"/>
          </p:nvPr>
        </p:nvSpPr>
        <p:spPr>
          <a:xfrm>
            <a:off x="609600" y="1600200"/>
            <a:ext cx="8229600" cy="3768725"/>
          </a:xfrm>
        </p:spPr>
        <p:txBody>
          <a:bodyPr>
            <a:noAutofit/>
          </a:bodyPr>
          <a:lstStyle/>
          <a:p>
            <a:pPr marL="514350" lvl="1" indent="-400050" eaLnBrk="1" hangingPunct="1">
              <a:buClr>
                <a:srgbClr val="79496A"/>
              </a:buClr>
              <a:buSzTx/>
              <a:buFontTx/>
              <a:buChar char="•"/>
            </a:pPr>
            <a:r>
              <a:rPr lang="en-US" dirty="0">
                <a:latin typeface="Verdana" pitchFamily="34" charset="0"/>
                <a:ea typeface="Verdana" pitchFamily="34" charset="0"/>
                <a:cs typeface="Verdana" pitchFamily="34" charset="0"/>
              </a:rPr>
              <a:t>Introduced multiaxial system </a:t>
            </a:r>
          </a:p>
          <a:p>
            <a:pPr marL="514350" lvl="1" indent="-400050" eaLnBrk="1" hangingPunct="1">
              <a:buClr>
                <a:srgbClr val="79496A"/>
              </a:buClr>
              <a:buSzTx/>
              <a:buFontTx/>
              <a:buChar char="•"/>
            </a:pPr>
            <a:r>
              <a:rPr lang="en-US" dirty="0">
                <a:latin typeface="Verdana" pitchFamily="34" charset="0"/>
                <a:ea typeface="Verdana" pitchFamily="34" charset="0"/>
                <a:cs typeface="Verdana" pitchFamily="34" charset="0"/>
              </a:rPr>
              <a:t>Axis I = episodic, “biological” disorders characterized by exacerbations and remissions</a:t>
            </a:r>
          </a:p>
          <a:p>
            <a:pPr marL="514350" lvl="1" indent="-400050" eaLnBrk="1" hangingPunct="1">
              <a:buClr>
                <a:srgbClr val="79496A"/>
              </a:buClr>
              <a:buSzTx/>
              <a:buFontTx/>
              <a:buChar char="•"/>
            </a:pPr>
            <a:r>
              <a:rPr lang="en-US" dirty="0">
                <a:latin typeface="Verdana" pitchFamily="34" charset="0"/>
                <a:ea typeface="Verdana" pitchFamily="34" charset="0"/>
                <a:cs typeface="Verdana" pitchFamily="34" charset="0"/>
              </a:rPr>
              <a:t>Axis II = personality disorders + specific developmental disorders </a:t>
            </a:r>
          </a:p>
          <a:p>
            <a:pPr marL="1085850" lvl="2" indent="-457200" eaLnBrk="1" hangingPunct="1">
              <a:buClr>
                <a:srgbClr val="79496A"/>
              </a:buClr>
              <a:buSzTx/>
              <a:buFont typeface="Courier New" pitchFamily="49" charset="0"/>
              <a:buChar char="o"/>
            </a:pPr>
            <a:r>
              <a:rPr lang="en-US" sz="2600" dirty="0">
                <a:latin typeface="Verdana" pitchFamily="34" charset="0"/>
                <a:ea typeface="Verdana" pitchFamily="34" charset="0"/>
                <a:cs typeface="Verdana" pitchFamily="34" charset="0"/>
              </a:rPr>
              <a:t>MR = “biological” etiology</a:t>
            </a:r>
          </a:p>
          <a:p>
            <a:pPr marL="1085850" lvl="2" indent="-457200" eaLnBrk="1" hangingPunct="1">
              <a:buClr>
                <a:srgbClr val="79496A"/>
              </a:buClr>
              <a:buSzTx/>
              <a:buFont typeface="Courier New" pitchFamily="49" charset="0"/>
              <a:buChar char="o"/>
            </a:pPr>
            <a:r>
              <a:rPr lang="en-US" sz="2600" dirty="0">
                <a:latin typeface="Verdana" pitchFamily="34" charset="0"/>
                <a:ea typeface="Verdana" pitchFamily="34" charset="0"/>
                <a:cs typeface="Verdana" pitchFamily="34" charset="0"/>
              </a:rPr>
              <a:t>PDs = “psychological” etiology</a:t>
            </a:r>
          </a:p>
        </p:txBody>
      </p:sp>
    </p:spTree>
    <p:extLst>
      <p:ext uri="{BB962C8B-B14F-4D97-AF65-F5344CB8AC3E}">
        <p14:creationId xmlns:p14="http://schemas.microsoft.com/office/powerpoint/2010/main" xmlns="" val="3768919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572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DSM-III </a:t>
            </a:r>
            <a:r>
              <a:rPr lang="en-US" sz="3000" dirty="0">
                <a:solidFill>
                  <a:srgbClr val="79496A"/>
                </a:solidFill>
                <a:latin typeface="Verdana" pitchFamily="34" charset="0"/>
                <a:ea typeface="Verdana" pitchFamily="34" charset="0"/>
                <a:cs typeface="Verdana" pitchFamily="34" charset="0"/>
              </a:rPr>
              <a:t>(continued)</a:t>
            </a:r>
          </a:p>
        </p:txBody>
      </p:sp>
      <p:sp>
        <p:nvSpPr>
          <p:cNvPr id="44035" name="Rectangle 3"/>
          <p:cNvSpPr>
            <a:spLocks noGrp="1" noChangeArrowheads="1"/>
          </p:cNvSpPr>
          <p:nvPr>
            <p:ph type="body" idx="1"/>
          </p:nvPr>
        </p:nvSpPr>
        <p:spPr>
          <a:xfrm>
            <a:off x="609600" y="1676400"/>
            <a:ext cx="7543800" cy="3768725"/>
          </a:xfrm>
        </p:spPr>
        <p:txBody>
          <a:bodyPr>
            <a:normAutofit/>
          </a:bodyPr>
          <a:lstStyle/>
          <a:p>
            <a:pPr marL="514350" lvl="1" indent="-400050" eaLnBrk="1" hangingPunct="1">
              <a:buClr>
                <a:srgbClr val="79496A"/>
              </a:buClr>
              <a:buSzTx/>
              <a:buFontTx/>
              <a:buChar char="•"/>
            </a:pPr>
            <a:r>
              <a:rPr lang="en-US" dirty="0">
                <a:latin typeface="Verdana" pitchFamily="34" charset="0"/>
                <a:ea typeface="Verdana" pitchFamily="34" charset="0"/>
                <a:cs typeface="Verdana" pitchFamily="34" charset="0"/>
              </a:rPr>
              <a:t>Inadequate PD and Aesthenic PD discontinued</a:t>
            </a:r>
          </a:p>
          <a:p>
            <a:pPr marL="514350" lvl="1" indent="-400050" eaLnBrk="1" hangingPunct="1">
              <a:buClr>
                <a:srgbClr val="79496A"/>
              </a:buClr>
              <a:buSzTx/>
              <a:buFontTx/>
              <a:buChar char="•"/>
            </a:pPr>
            <a:r>
              <a:rPr lang="en-US" dirty="0">
                <a:latin typeface="Verdana" pitchFamily="34" charset="0"/>
                <a:ea typeface="Verdana" pitchFamily="34" charset="0"/>
                <a:cs typeface="Verdana" pitchFamily="34" charset="0"/>
              </a:rPr>
              <a:t>Explosive PD and Cyclothymic PD </a:t>
            </a:r>
            <a:r>
              <a:rPr lang="en-US" dirty="0">
                <a:latin typeface="Verdana" pitchFamily="34" charset="0"/>
                <a:ea typeface="Verdana" pitchFamily="34" charset="0"/>
                <a:cs typeface="Verdana" pitchFamily="34" charset="0"/>
                <a:sym typeface="Symbol" pitchFamily="18" charset="2"/>
              </a:rPr>
              <a:t> Axis I</a:t>
            </a:r>
          </a:p>
          <a:p>
            <a:pPr marL="514350" lvl="1" indent="-400050" eaLnBrk="1" hangingPunct="1">
              <a:buClr>
                <a:srgbClr val="79496A"/>
              </a:buClr>
              <a:buSzTx/>
              <a:buFontTx/>
              <a:buChar char="•"/>
            </a:pPr>
            <a:r>
              <a:rPr lang="en-US" dirty="0">
                <a:latin typeface="Verdana" pitchFamily="34" charset="0"/>
                <a:ea typeface="Verdana" pitchFamily="34" charset="0"/>
                <a:cs typeface="Verdana" pitchFamily="34" charset="0"/>
                <a:sym typeface="Symbol" pitchFamily="18" charset="2"/>
              </a:rPr>
              <a:t>Schizoid PD  Schizoid, Schizotypal, and Avoidant PDs</a:t>
            </a:r>
          </a:p>
          <a:p>
            <a:pPr marL="514350" lvl="1" indent="-400050" eaLnBrk="1" hangingPunct="1">
              <a:buClr>
                <a:srgbClr val="79496A"/>
              </a:buClr>
              <a:buSzTx/>
              <a:buFontTx/>
              <a:buChar char="•"/>
            </a:pPr>
            <a:r>
              <a:rPr lang="en-US" dirty="0">
                <a:latin typeface="Verdana" pitchFamily="34" charset="0"/>
                <a:ea typeface="Verdana" pitchFamily="34" charset="0"/>
                <a:cs typeface="Verdana" pitchFamily="34" charset="0"/>
                <a:sym typeface="Symbol" pitchFamily="18" charset="2"/>
              </a:rPr>
              <a:t>Borderline PD and Narcissistic PD added</a:t>
            </a:r>
          </a:p>
        </p:txBody>
      </p:sp>
    </p:spTree>
    <p:extLst>
      <p:ext uri="{BB962C8B-B14F-4D97-AF65-F5344CB8AC3E}">
        <p14:creationId xmlns:p14="http://schemas.microsoft.com/office/powerpoint/2010/main" xmlns="" val="69403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429000" y="5805487"/>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r>
              <a:rPr lang="en-US" sz="1800" dirty="0">
                <a:latin typeface="Verdana" pitchFamily="34" charset="0"/>
              </a:rPr>
              <a:t>DSM-III-R (1987)</a:t>
            </a:r>
          </a:p>
        </p:txBody>
      </p:sp>
      <p:pic>
        <p:nvPicPr>
          <p:cNvPr id="45059" name="Picture 5" descr="DSM-III-R"/>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2971800" y="984139"/>
            <a:ext cx="3276600" cy="465466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878164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810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DSM-III-R (1987)</a:t>
            </a:r>
          </a:p>
        </p:txBody>
      </p:sp>
      <p:sp>
        <p:nvSpPr>
          <p:cNvPr id="46083" name="Rectangle 3"/>
          <p:cNvSpPr>
            <a:spLocks noGrp="1" noChangeArrowheads="1"/>
          </p:cNvSpPr>
          <p:nvPr>
            <p:ph type="body" idx="1"/>
          </p:nvPr>
        </p:nvSpPr>
        <p:spPr>
          <a:xfrm>
            <a:off x="533400" y="1600200"/>
            <a:ext cx="8077200" cy="4495800"/>
          </a:xfrm>
        </p:spPr>
        <p:txBody>
          <a:bodyPr>
            <a:normAutofit/>
          </a:bodyPr>
          <a:lstStyle/>
          <a:p>
            <a:pPr marL="568325" lvl="1" indent="-454025"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Input from researchers and clinicians </a:t>
            </a:r>
          </a:p>
          <a:p>
            <a:pPr marL="568325" lvl="1" indent="-454025"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Effort to minimize reliance on theory</a:t>
            </a:r>
          </a:p>
          <a:p>
            <a:pPr marL="568325" lvl="1" indent="-454025"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Yet, for some disorders, “particularly the Personality Disorders, the criteria require much more inference on the part of the observer”</a:t>
            </a:r>
          </a:p>
          <a:p>
            <a:pPr marL="568325" lvl="1" indent="-454025"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Criteria sets made uniformly polythetic</a:t>
            </a:r>
            <a:endParaRPr lang="en-US" dirty="0">
              <a:latin typeface="Verdana" pitchFamily="34" charset="0"/>
              <a:ea typeface="Verdana" pitchFamily="34" charset="0"/>
              <a:cs typeface="Verdana" pitchFamily="34" charset="0"/>
              <a:sym typeface="Symbol" pitchFamily="18" charset="2"/>
            </a:endParaRPr>
          </a:p>
        </p:txBody>
      </p:sp>
    </p:spTree>
    <p:extLst>
      <p:ext uri="{BB962C8B-B14F-4D97-AF65-F5344CB8AC3E}">
        <p14:creationId xmlns:p14="http://schemas.microsoft.com/office/powerpoint/2010/main" xmlns="" val="3477664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810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DSM-III-R </a:t>
            </a:r>
            <a:r>
              <a:rPr lang="en-US" sz="3000" dirty="0">
                <a:solidFill>
                  <a:srgbClr val="79496A"/>
                </a:solidFill>
                <a:latin typeface="Verdana" pitchFamily="34" charset="0"/>
                <a:ea typeface="Verdana" pitchFamily="34" charset="0"/>
                <a:cs typeface="Verdana" pitchFamily="34" charset="0"/>
              </a:rPr>
              <a:t>(continued)</a:t>
            </a:r>
          </a:p>
        </p:txBody>
      </p:sp>
      <p:sp>
        <p:nvSpPr>
          <p:cNvPr id="47107" name="Rectangle 3"/>
          <p:cNvSpPr>
            <a:spLocks noGrp="1" noChangeArrowheads="1"/>
          </p:cNvSpPr>
          <p:nvPr>
            <p:ph type="body" idx="1"/>
          </p:nvPr>
        </p:nvSpPr>
        <p:spPr>
          <a:xfrm>
            <a:off x="533400" y="1600200"/>
            <a:ext cx="8229600" cy="4495800"/>
          </a:xfrm>
        </p:spPr>
        <p:txBody>
          <a:bodyPr>
            <a:normAutofit/>
          </a:bodyPr>
          <a:lstStyle/>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Appendix = “Proposed Diagnostic Categories Needing Further Study”</a:t>
            </a:r>
          </a:p>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Included:</a:t>
            </a:r>
          </a:p>
          <a:p>
            <a:pPr marL="1033462" lvl="2" indent="-457200" eaLnBrk="1" hangingPunct="1">
              <a:spcBef>
                <a:spcPts val="1200"/>
              </a:spcBef>
              <a:buClr>
                <a:srgbClr val="79496A"/>
              </a:buClr>
              <a:buSzTx/>
              <a:buFont typeface="Courier New" pitchFamily="49" charset="0"/>
              <a:buChar char="o"/>
            </a:pPr>
            <a:r>
              <a:rPr lang="en-US" sz="2600" dirty="0">
                <a:latin typeface="Verdana" pitchFamily="34" charset="0"/>
                <a:ea typeface="Verdana" pitchFamily="34" charset="0"/>
                <a:cs typeface="Verdana" pitchFamily="34" charset="0"/>
                <a:sym typeface="Symbol" pitchFamily="18" charset="2"/>
              </a:rPr>
              <a:t>Self-defeating PD</a:t>
            </a:r>
          </a:p>
          <a:p>
            <a:pPr marL="1033462" lvl="2" indent="-457200" eaLnBrk="1" hangingPunct="1">
              <a:spcBef>
                <a:spcPts val="1200"/>
              </a:spcBef>
              <a:buClr>
                <a:srgbClr val="79496A"/>
              </a:buClr>
              <a:buSzTx/>
              <a:buFont typeface="Courier New" pitchFamily="49" charset="0"/>
              <a:buChar char="o"/>
            </a:pPr>
            <a:r>
              <a:rPr lang="en-US" sz="2600" dirty="0">
                <a:latin typeface="Verdana" pitchFamily="34" charset="0"/>
                <a:ea typeface="Verdana" pitchFamily="34" charset="0"/>
                <a:cs typeface="Verdana" pitchFamily="34" charset="0"/>
                <a:sym typeface="Symbol" pitchFamily="18" charset="2"/>
              </a:rPr>
              <a:t>Sadistic PD</a:t>
            </a:r>
          </a:p>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sym typeface="Symbol" pitchFamily="18" charset="2"/>
              </a:rPr>
              <a:t>Dimensional cluster system introduced </a:t>
            </a:r>
          </a:p>
        </p:txBody>
      </p:sp>
    </p:spTree>
    <p:extLst>
      <p:ext uri="{BB962C8B-B14F-4D97-AF65-F5344CB8AC3E}">
        <p14:creationId xmlns:p14="http://schemas.microsoft.com/office/powerpoint/2010/main" xmlns="" val="414117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201537" y="5715000"/>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r>
              <a:rPr lang="en-US" sz="1500" dirty="0">
                <a:latin typeface="Verdana" pitchFamily="34" charset="0"/>
              </a:rPr>
              <a:t>DSM-IV (</a:t>
            </a:r>
            <a:r>
              <a:rPr lang="en-US" sz="1800" dirty="0">
                <a:latin typeface="Verdana" pitchFamily="34" charset="0"/>
              </a:rPr>
              <a:t>1994</a:t>
            </a:r>
            <a:r>
              <a:rPr lang="en-US" sz="1500" dirty="0">
                <a:latin typeface="Verdana" pitchFamily="34" charset="0"/>
              </a:rPr>
              <a:t>)</a:t>
            </a:r>
          </a:p>
        </p:txBody>
      </p:sp>
      <p:pic>
        <p:nvPicPr>
          <p:cNvPr id="48131" name="Picture 5" descr="DSM-IV"/>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l="4800" t="3419" r="6000" b="3419"/>
          <a:stretch>
            <a:fillRect/>
          </a:stretch>
        </p:blipFill>
        <p:spPr>
          <a:xfrm>
            <a:off x="2819400" y="762000"/>
            <a:ext cx="3352800" cy="49183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20897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838200"/>
            <a:ext cx="7848600" cy="488950"/>
          </a:xfrm>
        </p:spPr>
        <p:txBody>
          <a:bodyPr>
            <a:noAutofit/>
          </a:bodyPr>
          <a:lstStyle/>
          <a:p>
            <a:pPr eaLnBrk="1" hangingPunct="1"/>
            <a:r>
              <a:rPr lang="en-US" sz="3000" b="1" dirty="0">
                <a:solidFill>
                  <a:srgbClr val="79496A"/>
                </a:solidFill>
                <a:latin typeface="Verdana" pitchFamily="34" charset="0"/>
                <a:ea typeface="Verdana" pitchFamily="34" charset="0"/>
                <a:cs typeface="Verdana" pitchFamily="34" charset="0"/>
              </a:rPr>
              <a:t>European Pioneers of Descriptive Psychiatry</a:t>
            </a:r>
          </a:p>
        </p:txBody>
      </p:sp>
      <p:sp>
        <p:nvSpPr>
          <p:cNvPr id="19459" name="Rectangle 3"/>
          <p:cNvSpPr>
            <a:spLocks noGrp="1" noChangeArrowheads="1"/>
          </p:cNvSpPr>
          <p:nvPr>
            <p:ph type="body" idx="1"/>
          </p:nvPr>
        </p:nvSpPr>
        <p:spPr>
          <a:xfrm>
            <a:off x="838200" y="1946275"/>
            <a:ext cx="7543800" cy="3768725"/>
          </a:xfrm>
        </p:spPr>
        <p:txBody>
          <a:bodyPr>
            <a:normAutofit/>
          </a:bodyPr>
          <a:lstStyle/>
          <a:p>
            <a:pPr eaLnBrk="1" hangingPunct="1">
              <a:buFontTx/>
              <a:buChar char="•"/>
            </a:pPr>
            <a:r>
              <a:rPr lang="en-US" sz="2800" dirty="0">
                <a:latin typeface="Verdana" pitchFamily="34" charset="0"/>
                <a:ea typeface="Verdana" pitchFamily="34" charset="0"/>
                <a:cs typeface="Verdana" pitchFamily="34" charset="0"/>
              </a:rPr>
              <a:t>Eugen Bleuler (1857-1939)--Swiss</a:t>
            </a:r>
          </a:p>
          <a:p>
            <a:pPr eaLnBrk="1" hangingPunct="1">
              <a:buFontTx/>
              <a:buChar char="•"/>
            </a:pPr>
            <a:r>
              <a:rPr lang="en-US" sz="2800" dirty="0">
                <a:latin typeface="Verdana" pitchFamily="34" charset="0"/>
                <a:ea typeface="Verdana" pitchFamily="34" charset="0"/>
                <a:cs typeface="Verdana" pitchFamily="34" charset="0"/>
              </a:rPr>
              <a:t>Emil Kraepelin (1856-1926)--German</a:t>
            </a:r>
          </a:p>
          <a:p>
            <a:pPr eaLnBrk="1" hangingPunct="1">
              <a:buFontTx/>
              <a:buChar char="•"/>
            </a:pPr>
            <a:r>
              <a:rPr lang="en-US" sz="2800" dirty="0">
                <a:latin typeface="Verdana" pitchFamily="34" charset="0"/>
                <a:ea typeface="Verdana" pitchFamily="34" charset="0"/>
                <a:cs typeface="Verdana" pitchFamily="34" charset="0"/>
              </a:rPr>
              <a:t>Ernst </a:t>
            </a:r>
            <a:r>
              <a:rPr lang="en-US" sz="2800" dirty="0" err="1">
                <a:latin typeface="Verdana" pitchFamily="34" charset="0"/>
                <a:ea typeface="Verdana" pitchFamily="34" charset="0"/>
                <a:cs typeface="Verdana" pitchFamily="34" charset="0"/>
              </a:rPr>
              <a:t>Kretschmer</a:t>
            </a:r>
            <a:r>
              <a:rPr lang="en-US" sz="2800" dirty="0">
                <a:latin typeface="Verdana" pitchFamily="34" charset="0"/>
                <a:ea typeface="Verdana" pitchFamily="34" charset="0"/>
                <a:cs typeface="Verdana" pitchFamily="34" charset="0"/>
              </a:rPr>
              <a:t>(1888-1964)-German</a:t>
            </a:r>
          </a:p>
          <a:p>
            <a:pPr eaLnBrk="1" hangingPunct="1">
              <a:buFontTx/>
              <a:buChar char="•"/>
            </a:pPr>
            <a:r>
              <a:rPr lang="en-US" sz="2800" dirty="0">
                <a:latin typeface="Verdana" pitchFamily="34" charset="0"/>
                <a:ea typeface="Verdana" pitchFamily="34" charset="0"/>
                <a:cs typeface="Verdana" pitchFamily="34" charset="0"/>
              </a:rPr>
              <a:t>Kurt Schneider (1887-1967)--German</a:t>
            </a:r>
          </a:p>
        </p:txBody>
      </p:sp>
    </p:spTree>
    <p:extLst>
      <p:ext uri="{BB962C8B-B14F-4D97-AF65-F5344CB8AC3E}">
        <p14:creationId xmlns:p14="http://schemas.microsoft.com/office/powerpoint/2010/main" xmlns="" val="45740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4572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DSM-IV (1994)</a:t>
            </a:r>
          </a:p>
        </p:txBody>
      </p:sp>
      <p:sp>
        <p:nvSpPr>
          <p:cNvPr id="49155" name="Rectangle 3"/>
          <p:cNvSpPr>
            <a:spLocks noGrp="1" noChangeArrowheads="1"/>
          </p:cNvSpPr>
          <p:nvPr>
            <p:ph type="body" idx="1"/>
          </p:nvPr>
        </p:nvSpPr>
        <p:spPr>
          <a:xfrm>
            <a:off x="838200" y="1905000"/>
            <a:ext cx="7543800" cy="3768725"/>
          </a:xfrm>
        </p:spPr>
        <p:txBody>
          <a:bodyPr>
            <a:normAutofit/>
          </a:bodyPr>
          <a:lstStyle/>
          <a:p>
            <a:pPr marL="114300" lvl="1" indent="0" eaLnBrk="1" hangingPunct="1">
              <a:buClr>
                <a:srgbClr val="FAC219"/>
              </a:buClr>
              <a:buSzTx/>
              <a:buNone/>
            </a:pPr>
            <a:r>
              <a:rPr lang="en-US" dirty="0">
                <a:latin typeface="Verdana" pitchFamily="34" charset="0"/>
                <a:ea typeface="Verdana" pitchFamily="34" charset="0"/>
                <a:cs typeface="Verdana" pitchFamily="34" charset="0"/>
              </a:rPr>
              <a:t>Introduced a general set of diagnostic criteria for any PD</a:t>
            </a:r>
            <a:endParaRPr lang="en-US" dirty="0">
              <a:latin typeface="Verdana" pitchFamily="34" charset="0"/>
              <a:ea typeface="Verdana" pitchFamily="34" charset="0"/>
              <a:cs typeface="Verdana" pitchFamily="34" charset="0"/>
              <a:sym typeface="Symbol" pitchFamily="18" charset="2"/>
            </a:endParaRPr>
          </a:p>
        </p:txBody>
      </p:sp>
    </p:spTree>
    <p:extLst>
      <p:ext uri="{BB962C8B-B14F-4D97-AF65-F5344CB8AC3E}">
        <p14:creationId xmlns:p14="http://schemas.microsoft.com/office/powerpoint/2010/main" xmlns="" val="2240698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838200"/>
            <a:ext cx="8382000" cy="488950"/>
          </a:xfrm>
        </p:spPr>
        <p:txBody>
          <a:bodyPr>
            <a:noAutofit/>
          </a:bodyPr>
          <a:lstStyle/>
          <a:p>
            <a:pPr eaLnBrk="1" hangingPunct="1"/>
            <a:r>
              <a:rPr lang="en-US" sz="3000" b="1" dirty="0">
                <a:solidFill>
                  <a:srgbClr val="79496A"/>
                </a:solidFill>
                <a:latin typeface="Verdana" pitchFamily="34" charset="0"/>
                <a:ea typeface="Verdana" pitchFamily="34" charset="0"/>
                <a:cs typeface="Verdana" pitchFamily="34" charset="0"/>
              </a:rPr>
              <a:t>DSM-IV Definition of </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Personality Disorder</a:t>
            </a:r>
          </a:p>
        </p:txBody>
      </p:sp>
      <p:sp>
        <p:nvSpPr>
          <p:cNvPr id="50179" name="Rectangle 3"/>
          <p:cNvSpPr>
            <a:spLocks noGrp="1" noChangeArrowheads="1"/>
          </p:cNvSpPr>
          <p:nvPr>
            <p:ph type="body" idx="1"/>
          </p:nvPr>
        </p:nvSpPr>
        <p:spPr>
          <a:xfrm>
            <a:off x="533400" y="1905000"/>
            <a:ext cx="8229600" cy="4648200"/>
          </a:xfrm>
        </p:spPr>
        <p:txBody>
          <a:bodyPr>
            <a:normAutofit fontScale="47500" lnSpcReduction="20000"/>
          </a:bodyPr>
          <a:lstStyle/>
          <a:p>
            <a:pPr marL="514350" indent="-514350" eaLnBrk="1" hangingPunct="1">
              <a:lnSpc>
                <a:spcPct val="110000"/>
              </a:lnSpc>
              <a:buClr>
                <a:srgbClr val="79496A"/>
              </a:buClr>
              <a:buFont typeface="+mj-lt"/>
              <a:buAutoNum type="alphaUcPeriod"/>
              <a:tabLst>
                <a:tab pos="514350" algn="l"/>
                <a:tab pos="857250" algn="l"/>
                <a:tab pos="1143000" algn="l"/>
              </a:tabLst>
            </a:pPr>
            <a:r>
              <a:rPr lang="en-US" sz="5500" dirty="0">
                <a:latin typeface="Verdana" pitchFamily="34" charset="0"/>
                <a:ea typeface="Verdana" pitchFamily="34" charset="0"/>
                <a:cs typeface="Verdana" pitchFamily="34" charset="0"/>
              </a:rPr>
              <a:t>An enduring pattern of inner experience and behavior that deviates markedly from the expectations of the individual’s culture. This pattern is manifested in two (or more) of the following areas:</a:t>
            </a:r>
          </a:p>
          <a:p>
            <a:pPr marL="1092200" lvl="1" indent="-519113" eaLnBrk="1" hangingPunct="1">
              <a:lnSpc>
                <a:spcPct val="110000"/>
              </a:lnSpc>
              <a:buClr>
                <a:srgbClr val="79496A"/>
              </a:buClr>
              <a:buSzTx/>
              <a:buFont typeface="+mj-lt"/>
              <a:buAutoNum type="arabicPeriod"/>
              <a:tabLst>
                <a:tab pos="514350" algn="l"/>
                <a:tab pos="857250" algn="l"/>
                <a:tab pos="1143000" algn="l"/>
              </a:tabLst>
            </a:pPr>
            <a:r>
              <a:rPr lang="en-US" sz="5100" dirty="0">
                <a:latin typeface="Verdana" pitchFamily="34" charset="0"/>
                <a:ea typeface="Verdana" pitchFamily="34" charset="0"/>
                <a:cs typeface="Verdana" pitchFamily="34" charset="0"/>
              </a:rPr>
              <a:t>Cognition (i.e., ways of perceiving and interpreting self, other people, and events)</a:t>
            </a:r>
          </a:p>
          <a:p>
            <a:pPr marL="1092200" lvl="1" indent="-519113" eaLnBrk="1" hangingPunct="1">
              <a:lnSpc>
                <a:spcPct val="110000"/>
              </a:lnSpc>
              <a:buClr>
                <a:srgbClr val="79496A"/>
              </a:buClr>
              <a:buSzTx/>
              <a:buFont typeface="+mj-lt"/>
              <a:buAutoNum type="arabicPeriod"/>
              <a:tabLst>
                <a:tab pos="514350" algn="l"/>
                <a:tab pos="857250" algn="l"/>
                <a:tab pos="1143000" algn="l"/>
              </a:tabLst>
            </a:pPr>
            <a:r>
              <a:rPr lang="en-US" sz="5100" dirty="0">
                <a:latin typeface="Verdana" pitchFamily="34" charset="0"/>
                <a:ea typeface="Verdana" pitchFamily="34" charset="0"/>
                <a:cs typeface="Verdana" pitchFamily="34" charset="0"/>
              </a:rPr>
              <a:t>Affectivity (i.e., the range, intensity, ability, appropriateness of emotional response)</a:t>
            </a:r>
          </a:p>
          <a:p>
            <a:pPr marL="1092200" lvl="1" indent="-519113" eaLnBrk="1" hangingPunct="1">
              <a:lnSpc>
                <a:spcPct val="110000"/>
              </a:lnSpc>
              <a:buClr>
                <a:srgbClr val="79496A"/>
              </a:buClr>
              <a:buSzTx/>
              <a:buFont typeface="+mj-lt"/>
              <a:buAutoNum type="arabicPeriod"/>
              <a:tabLst>
                <a:tab pos="514350" algn="l"/>
                <a:tab pos="857250" algn="l"/>
                <a:tab pos="1143000" algn="l"/>
              </a:tabLst>
            </a:pPr>
            <a:r>
              <a:rPr lang="en-US" sz="5100" dirty="0">
                <a:latin typeface="Verdana" pitchFamily="34" charset="0"/>
                <a:ea typeface="Verdana" pitchFamily="34" charset="0"/>
                <a:cs typeface="Verdana" pitchFamily="34" charset="0"/>
              </a:rPr>
              <a:t>Interpersonal functioning</a:t>
            </a:r>
          </a:p>
          <a:p>
            <a:pPr marL="1092200" lvl="1" indent="-519113" eaLnBrk="1" hangingPunct="1">
              <a:lnSpc>
                <a:spcPct val="110000"/>
              </a:lnSpc>
              <a:buClr>
                <a:srgbClr val="79496A"/>
              </a:buClr>
              <a:buSzTx/>
              <a:buFont typeface="+mj-lt"/>
              <a:buAutoNum type="arabicPeriod"/>
              <a:tabLst>
                <a:tab pos="514350" algn="l"/>
                <a:tab pos="857250" algn="l"/>
                <a:tab pos="1143000" algn="l"/>
              </a:tabLst>
            </a:pPr>
            <a:r>
              <a:rPr lang="en-US" sz="5100" dirty="0">
                <a:latin typeface="Verdana" pitchFamily="34" charset="0"/>
                <a:ea typeface="Verdana" pitchFamily="34" charset="0"/>
                <a:cs typeface="Verdana" pitchFamily="34" charset="0"/>
              </a:rPr>
              <a:t>Impulse control</a:t>
            </a:r>
          </a:p>
          <a:p>
            <a:pPr marL="1885950" lvl="2" eaLnBrk="1" hangingPunct="1">
              <a:buClr>
                <a:schemeClr val="bg1"/>
              </a:buClr>
              <a:buSzTx/>
              <a:buFont typeface="Wingdings" pitchFamily="2" charset="2"/>
              <a:buAutoNum type="arabicPeriod"/>
              <a:tabLst>
                <a:tab pos="514350" algn="l"/>
                <a:tab pos="857250" algn="l"/>
                <a:tab pos="1143000" algn="l"/>
              </a:tabLst>
            </a:pPr>
            <a:endParaRPr lang="en-US" sz="2000" dirty="0"/>
          </a:p>
        </p:txBody>
      </p:sp>
    </p:spTree>
    <p:extLst>
      <p:ext uri="{BB962C8B-B14F-4D97-AF65-F5344CB8AC3E}">
        <p14:creationId xmlns:p14="http://schemas.microsoft.com/office/powerpoint/2010/main" xmlns="" val="220628797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838200"/>
            <a:ext cx="8382000" cy="488950"/>
          </a:xfrm>
        </p:spPr>
        <p:txBody>
          <a:bodyPr>
            <a:noAutofit/>
          </a:bodyPr>
          <a:lstStyle/>
          <a:p>
            <a:pPr eaLnBrk="1" hangingPunct="1"/>
            <a:r>
              <a:rPr lang="en-US" sz="3000" b="1" dirty="0">
                <a:solidFill>
                  <a:srgbClr val="79496A"/>
                </a:solidFill>
                <a:latin typeface="Verdana" pitchFamily="34" charset="0"/>
                <a:ea typeface="Verdana" pitchFamily="34" charset="0"/>
                <a:cs typeface="Verdana" pitchFamily="34" charset="0"/>
              </a:rPr>
              <a:t>DSM-IV Definition of </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Personality Disorder </a:t>
            </a:r>
            <a:r>
              <a:rPr lang="en-US" sz="3000" dirty="0">
                <a:solidFill>
                  <a:srgbClr val="79496A"/>
                </a:solidFill>
                <a:latin typeface="Verdana" pitchFamily="34" charset="0"/>
                <a:ea typeface="Verdana" pitchFamily="34" charset="0"/>
                <a:cs typeface="Verdana" pitchFamily="34" charset="0"/>
              </a:rPr>
              <a:t>(continued)</a:t>
            </a:r>
          </a:p>
        </p:txBody>
      </p:sp>
      <p:sp>
        <p:nvSpPr>
          <p:cNvPr id="50179" name="Rectangle 3"/>
          <p:cNvSpPr>
            <a:spLocks noGrp="1" noChangeArrowheads="1"/>
          </p:cNvSpPr>
          <p:nvPr>
            <p:ph type="body" idx="1"/>
          </p:nvPr>
        </p:nvSpPr>
        <p:spPr>
          <a:xfrm>
            <a:off x="533400" y="1905000"/>
            <a:ext cx="8229600" cy="4648200"/>
          </a:xfrm>
        </p:spPr>
        <p:txBody>
          <a:bodyPr>
            <a:normAutofit/>
          </a:bodyPr>
          <a:lstStyle/>
          <a:p>
            <a:pPr marL="573088" indent="-573088">
              <a:lnSpc>
                <a:spcPct val="110000"/>
              </a:lnSpc>
              <a:buClr>
                <a:srgbClr val="79496A"/>
              </a:buClr>
              <a:buFont typeface="+mj-lt"/>
              <a:buAutoNum type="alphaUcPeriod" startAt="2"/>
              <a:tabLst>
                <a:tab pos="514350" algn="l"/>
                <a:tab pos="573088" algn="l"/>
                <a:tab pos="1143000" algn="l"/>
              </a:tabLst>
            </a:pPr>
            <a:r>
              <a:rPr lang="en-US" sz="2600" dirty="0">
                <a:latin typeface="Verdana" pitchFamily="34" charset="0"/>
                <a:ea typeface="Verdana" pitchFamily="34" charset="0"/>
                <a:cs typeface="Verdana" pitchFamily="34" charset="0"/>
              </a:rPr>
              <a:t>The enduring pattern is inflexible and pervasive across a broad range of personal and social situations. </a:t>
            </a:r>
            <a:endParaRPr lang="en-US" sz="2600" dirty="0"/>
          </a:p>
        </p:txBody>
      </p:sp>
    </p:spTree>
    <p:extLst>
      <p:ext uri="{BB962C8B-B14F-4D97-AF65-F5344CB8AC3E}">
        <p14:creationId xmlns:p14="http://schemas.microsoft.com/office/powerpoint/2010/main" xmlns="" val="1685953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838200"/>
            <a:ext cx="8382000" cy="488950"/>
          </a:xfrm>
        </p:spPr>
        <p:txBody>
          <a:bodyPr>
            <a:noAutofit/>
          </a:bodyPr>
          <a:lstStyle/>
          <a:p>
            <a:pPr eaLnBrk="1" hangingPunct="1"/>
            <a:r>
              <a:rPr lang="en-US" sz="3000" b="1" dirty="0">
                <a:solidFill>
                  <a:srgbClr val="79496A"/>
                </a:solidFill>
                <a:latin typeface="Verdana" pitchFamily="34" charset="0"/>
                <a:ea typeface="Verdana" pitchFamily="34" charset="0"/>
                <a:cs typeface="Verdana" pitchFamily="34" charset="0"/>
              </a:rPr>
              <a:t>DSM-IV Definition of </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Personality Disorder </a:t>
            </a:r>
            <a:r>
              <a:rPr lang="en-US" sz="3000" dirty="0">
                <a:solidFill>
                  <a:srgbClr val="79496A"/>
                </a:solidFill>
                <a:latin typeface="Verdana" pitchFamily="34" charset="0"/>
                <a:ea typeface="Verdana" pitchFamily="34" charset="0"/>
                <a:cs typeface="Verdana" pitchFamily="34" charset="0"/>
              </a:rPr>
              <a:t>(continued)</a:t>
            </a:r>
          </a:p>
        </p:txBody>
      </p:sp>
      <p:sp>
        <p:nvSpPr>
          <p:cNvPr id="50179" name="Rectangle 3"/>
          <p:cNvSpPr>
            <a:spLocks noGrp="1" noChangeArrowheads="1"/>
          </p:cNvSpPr>
          <p:nvPr>
            <p:ph type="body" idx="1"/>
          </p:nvPr>
        </p:nvSpPr>
        <p:spPr>
          <a:xfrm>
            <a:off x="533400" y="1905000"/>
            <a:ext cx="8229600" cy="4648200"/>
          </a:xfrm>
        </p:spPr>
        <p:txBody>
          <a:bodyPr>
            <a:normAutofit/>
          </a:bodyPr>
          <a:lstStyle/>
          <a:p>
            <a:pPr marL="573088" indent="-573088">
              <a:lnSpc>
                <a:spcPct val="110000"/>
              </a:lnSpc>
              <a:buClr>
                <a:srgbClr val="79496A"/>
              </a:buClr>
              <a:buFont typeface="+mj-lt"/>
              <a:buAutoNum type="alphaUcPeriod" startAt="3"/>
              <a:tabLst>
                <a:tab pos="514350" algn="l"/>
                <a:tab pos="573088" algn="l"/>
                <a:tab pos="1143000" algn="l"/>
              </a:tabLst>
            </a:pPr>
            <a:r>
              <a:rPr lang="en-US" sz="2600" dirty="0">
                <a:latin typeface="Verdana" pitchFamily="34" charset="0"/>
                <a:ea typeface="Verdana" pitchFamily="34" charset="0"/>
                <a:cs typeface="Verdana" pitchFamily="34" charset="0"/>
              </a:rPr>
              <a:t>The enduring pattern leads to clinically significant distress or impairment in social, occupational, or other important areas of functioning.</a:t>
            </a:r>
          </a:p>
        </p:txBody>
      </p:sp>
    </p:spTree>
    <p:extLst>
      <p:ext uri="{BB962C8B-B14F-4D97-AF65-F5344CB8AC3E}">
        <p14:creationId xmlns:p14="http://schemas.microsoft.com/office/powerpoint/2010/main" xmlns="" val="13187695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838200"/>
            <a:ext cx="8382000" cy="488950"/>
          </a:xfrm>
        </p:spPr>
        <p:txBody>
          <a:bodyPr>
            <a:noAutofit/>
          </a:bodyPr>
          <a:lstStyle/>
          <a:p>
            <a:pPr eaLnBrk="1" hangingPunct="1"/>
            <a:r>
              <a:rPr lang="en-US" sz="3000" b="1" dirty="0">
                <a:solidFill>
                  <a:srgbClr val="79496A"/>
                </a:solidFill>
                <a:latin typeface="Verdana" pitchFamily="34" charset="0"/>
                <a:ea typeface="Verdana" pitchFamily="34" charset="0"/>
                <a:cs typeface="Verdana" pitchFamily="34" charset="0"/>
              </a:rPr>
              <a:t>DSM-IV Definition of </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Personality Disorder </a:t>
            </a:r>
            <a:r>
              <a:rPr lang="en-US" sz="3000" dirty="0">
                <a:solidFill>
                  <a:srgbClr val="79496A"/>
                </a:solidFill>
                <a:latin typeface="Verdana" pitchFamily="34" charset="0"/>
                <a:ea typeface="Verdana" pitchFamily="34" charset="0"/>
                <a:cs typeface="Verdana" pitchFamily="34" charset="0"/>
              </a:rPr>
              <a:t>(continued)</a:t>
            </a:r>
          </a:p>
        </p:txBody>
      </p:sp>
      <p:sp>
        <p:nvSpPr>
          <p:cNvPr id="50179" name="Rectangle 3"/>
          <p:cNvSpPr>
            <a:spLocks noGrp="1" noChangeArrowheads="1"/>
          </p:cNvSpPr>
          <p:nvPr>
            <p:ph type="body" idx="1"/>
          </p:nvPr>
        </p:nvSpPr>
        <p:spPr>
          <a:xfrm>
            <a:off x="533400" y="1905000"/>
            <a:ext cx="8229600" cy="4648200"/>
          </a:xfrm>
        </p:spPr>
        <p:txBody>
          <a:bodyPr>
            <a:normAutofit/>
          </a:bodyPr>
          <a:lstStyle/>
          <a:p>
            <a:pPr marL="573088" indent="-573088">
              <a:lnSpc>
                <a:spcPct val="110000"/>
              </a:lnSpc>
              <a:buClr>
                <a:srgbClr val="79496A"/>
              </a:buClr>
              <a:buFont typeface="+mj-lt"/>
              <a:buAutoNum type="alphaUcPeriod" startAt="4"/>
              <a:tabLst>
                <a:tab pos="514350" algn="l"/>
                <a:tab pos="573088" algn="l"/>
                <a:tab pos="1143000" algn="l"/>
              </a:tabLst>
            </a:pPr>
            <a:r>
              <a:rPr lang="en-US" sz="2600" dirty="0">
                <a:latin typeface="Verdana" pitchFamily="34" charset="0"/>
                <a:ea typeface="Verdana" pitchFamily="34" charset="0"/>
                <a:cs typeface="Verdana" pitchFamily="34" charset="0"/>
              </a:rPr>
              <a:t>The pattern is stable and of long duration and its onset can be traced back at least to adolescence or early adulthood.</a:t>
            </a:r>
          </a:p>
        </p:txBody>
      </p:sp>
    </p:spTree>
    <p:extLst>
      <p:ext uri="{BB962C8B-B14F-4D97-AF65-F5344CB8AC3E}">
        <p14:creationId xmlns:p14="http://schemas.microsoft.com/office/powerpoint/2010/main" xmlns="" val="4982595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838200"/>
            <a:ext cx="8382000" cy="488950"/>
          </a:xfrm>
        </p:spPr>
        <p:txBody>
          <a:bodyPr>
            <a:noAutofit/>
          </a:bodyPr>
          <a:lstStyle/>
          <a:p>
            <a:pPr eaLnBrk="1" hangingPunct="1"/>
            <a:r>
              <a:rPr lang="en-US" sz="3000" b="1" dirty="0">
                <a:solidFill>
                  <a:srgbClr val="79496A"/>
                </a:solidFill>
                <a:latin typeface="Verdana" pitchFamily="34" charset="0"/>
                <a:ea typeface="Verdana" pitchFamily="34" charset="0"/>
                <a:cs typeface="Verdana" pitchFamily="34" charset="0"/>
              </a:rPr>
              <a:t>DSM-IV Definition of </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Personality Disorder </a:t>
            </a:r>
            <a:r>
              <a:rPr lang="en-US" sz="3000" dirty="0">
                <a:solidFill>
                  <a:srgbClr val="79496A"/>
                </a:solidFill>
                <a:latin typeface="Verdana" pitchFamily="34" charset="0"/>
                <a:ea typeface="Verdana" pitchFamily="34" charset="0"/>
                <a:cs typeface="Verdana" pitchFamily="34" charset="0"/>
              </a:rPr>
              <a:t>(continued)</a:t>
            </a:r>
          </a:p>
        </p:txBody>
      </p:sp>
      <p:sp>
        <p:nvSpPr>
          <p:cNvPr id="50179" name="Rectangle 3"/>
          <p:cNvSpPr>
            <a:spLocks noGrp="1" noChangeArrowheads="1"/>
          </p:cNvSpPr>
          <p:nvPr>
            <p:ph type="body" idx="1"/>
          </p:nvPr>
        </p:nvSpPr>
        <p:spPr>
          <a:xfrm>
            <a:off x="533400" y="1905000"/>
            <a:ext cx="8229600" cy="4648200"/>
          </a:xfrm>
        </p:spPr>
        <p:txBody>
          <a:bodyPr>
            <a:normAutofit/>
          </a:bodyPr>
          <a:lstStyle/>
          <a:p>
            <a:pPr marL="573088" indent="-573088">
              <a:lnSpc>
                <a:spcPct val="110000"/>
              </a:lnSpc>
              <a:buClr>
                <a:srgbClr val="79496A"/>
              </a:buClr>
              <a:buFont typeface="+mj-lt"/>
              <a:buAutoNum type="alphaUcPeriod" startAt="5"/>
              <a:tabLst>
                <a:tab pos="514350" algn="l"/>
                <a:tab pos="573088" algn="l"/>
                <a:tab pos="1143000" algn="l"/>
              </a:tabLst>
            </a:pPr>
            <a:r>
              <a:rPr lang="en-US" sz="2600" dirty="0">
                <a:latin typeface="Verdana" pitchFamily="34" charset="0"/>
                <a:ea typeface="Verdana" pitchFamily="34" charset="0"/>
                <a:cs typeface="Verdana" pitchFamily="34" charset="0"/>
              </a:rPr>
              <a:t>The enduring pattern is not better accounted for as a manifestation or consequence of another mental disorder.</a:t>
            </a:r>
          </a:p>
        </p:txBody>
      </p:sp>
    </p:spTree>
    <p:extLst>
      <p:ext uri="{BB962C8B-B14F-4D97-AF65-F5344CB8AC3E}">
        <p14:creationId xmlns:p14="http://schemas.microsoft.com/office/powerpoint/2010/main" xmlns="" val="15553659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838200"/>
            <a:ext cx="8382000" cy="488950"/>
          </a:xfrm>
        </p:spPr>
        <p:txBody>
          <a:bodyPr>
            <a:noAutofit/>
          </a:bodyPr>
          <a:lstStyle/>
          <a:p>
            <a:pPr eaLnBrk="1" hangingPunct="1"/>
            <a:r>
              <a:rPr lang="en-US" sz="3000" b="1" dirty="0">
                <a:solidFill>
                  <a:srgbClr val="79496A"/>
                </a:solidFill>
                <a:latin typeface="Verdana" pitchFamily="34" charset="0"/>
                <a:ea typeface="Verdana" pitchFamily="34" charset="0"/>
                <a:cs typeface="Verdana" pitchFamily="34" charset="0"/>
              </a:rPr>
              <a:t>DSM-IV Definition of </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Personality Disorder </a:t>
            </a:r>
            <a:r>
              <a:rPr lang="en-US" sz="3000" dirty="0">
                <a:solidFill>
                  <a:srgbClr val="79496A"/>
                </a:solidFill>
                <a:latin typeface="Verdana" pitchFamily="34" charset="0"/>
                <a:ea typeface="Verdana" pitchFamily="34" charset="0"/>
                <a:cs typeface="Verdana" pitchFamily="34" charset="0"/>
              </a:rPr>
              <a:t>(continued)</a:t>
            </a:r>
          </a:p>
        </p:txBody>
      </p:sp>
      <p:sp>
        <p:nvSpPr>
          <p:cNvPr id="50179" name="Rectangle 3"/>
          <p:cNvSpPr>
            <a:spLocks noGrp="1" noChangeArrowheads="1"/>
          </p:cNvSpPr>
          <p:nvPr>
            <p:ph type="body" idx="1"/>
          </p:nvPr>
        </p:nvSpPr>
        <p:spPr>
          <a:xfrm>
            <a:off x="533400" y="1905000"/>
            <a:ext cx="8229600" cy="4648200"/>
          </a:xfrm>
        </p:spPr>
        <p:txBody>
          <a:bodyPr>
            <a:normAutofit/>
          </a:bodyPr>
          <a:lstStyle/>
          <a:p>
            <a:pPr marL="573088" indent="-573088">
              <a:lnSpc>
                <a:spcPct val="110000"/>
              </a:lnSpc>
              <a:buClr>
                <a:srgbClr val="79496A"/>
              </a:buClr>
              <a:buFont typeface="+mj-lt"/>
              <a:buAutoNum type="alphaUcPeriod" startAt="6"/>
              <a:tabLst>
                <a:tab pos="514350" algn="l"/>
                <a:tab pos="573088" algn="l"/>
                <a:tab pos="1143000" algn="l"/>
              </a:tabLst>
            </a:pPr>
            <a:r>
              <a:rPr lang="en-US" sz="2600" dirty="0">
                <a:latin typeface="Verdana" pitchFamily="34" charset="0"/>
                <a:ea typeface="Verdana" pitchFamily="34" charset="0"/>
                <a:cs typeface="Verdana" pitchFamily="34" charset="0"/>
              </a:rPr>
              <a:t>The enduring pattern is not due to the direct physiological effects of a substance (e.g., a drug of abuse, a medication) or a general medical condition (e.g., head trauma).</a:t>
            </a:r>
          </a:p>
        </p:txBody>
      </p:sp>
    </p:spTree>
    <p:extLst>
      <p:ext uri="{BB962C8B-B14F-4D97-AF65-F5344CB8AC3E}">
        <p14:creationId xmlns:p14="http://schemas.microsoft.com/office/powerpoint/2010/main" xmlns="" val="255829360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4572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DSM-IV </a:t>
            </a:r>
            <a:r>
              <a:rPr lang="en-US" sz="3000" dirty="0">
                <a:solidFill>
                  <a:srgbClr val="79496A"/>
                </a:solidFill>
                <a:latin typeface="Verdana" pitchFamily="34" charset="0"/>
                <a:ea typeface="Verdana" pitchFamily="34" charset="0"/>
                <a:cs typeface="Verdana" pitchFamily="34" charset="0"/>
              </a:rPr>
              <a:t>(continued)</a:t>
            </a:r>
          </a:p>
        </p:txBody>
      </p:sp>
      <p:sp>
        <p:nvSpPr>
          <p:cNvPr id="49155" name="Rectangle 3"/>
          <p:cNvSpPr>
            <a:spLocks noGrp="1" noChangeArrowheads="1"/>
          </p:cNvSpPr>
          <p:nvPr>
            <p:ph type="body" idx="1"/>
          </p:nvPr>
        </p:nvSpPr>
        <p:spPr>
          <a:xfrm>
            <a:off x="304800" y="1905000"/>
            <a:ext cx="8458200" cy="3768725"/>
          </a:xfrm>
        </p:spPr>
        <p:txBody>
          <a:bodyPr>
            <a:normAutofit/>
          </a:bodyPr>
          <a:lstStyle/>
          <a:p>
            <a:pPr marL="571500" lvl="1" indent="-457200">
              <a:buClr>
                <a:srgbClr val="79496A"/>
              </a:buClr>
              <a:buFont typeface="Arial" pitchFamily="34" charset="0"/>
              <a:buChar char="•"/>
            </a:pPr>
            <a:r>
              <a:rPr lang="en-US" dirty="0">
                <a:latin typeface="Verdana" pitchFamily="34" charset="0"/>
                <a:ea typeface="Verdana" pitchFamily="34" charset="0"/>
                <a:cs typeface="Verdana" pitchFamily="34" charset="0"/>
              </a:rPr>
              <a:t>Dropped Self-defeating PD and Sadistic PD</a:t>
            </a:r>
          </a:p>
          <a:p>
            <a:pPr marL="571500" lvl="1" indent="-457200">
              <a:buClr>
                <a:srgbClr val="79496A"/>
              </a:buClr>
              <a:buFont typeface="Arial" pitchFamily="34" charset="0"/>
              <a:buChar char="•"/>
            </a:pPr>
            <a:r>
              <a:rPr lang="en-US" dirty="0">
                <a:latin typeface="Verdana" pitchFamily="34" charset="0"/>
                <a:ea typeface="Verdana" pitchFamily="34" charset="0"/>
                <a:cs typeface="Verdana" pitchFamily="34" charset="0"/>
              </a:rPr>
              <a:t>Moved Passive-aggressive PD to Appendix</a:t>
            </a:r>
          </a:p>
          <a:p>
            <a:pPr marL="571500" lvl="1" indent="-457200">
              <a:buClr>
                <a:srgbClr val="79496A"/>
              </a:buClr>
              <a:buFont typeface="Arial" pitchFamily="34" charset="0"/>
              <a:buChar char="•"/>
            </a:pPr>
            <a:r>
              <a:rPr lang="en-US" dirty="0">
                <a:latin typeface="Verdana" pitchFamily="34" charset="0"/>
                <a:ea typeface="Verdana" pitchFamily="34" charset="0"/>
                <a:cs typeface="Verdana" pitchFamily="34" charset="0"/>
              </a:rPr>
              <a:t>Added Depressive PD to Appendix</a:t>
            </a:r>
          </a:p>
        </p:txBody>
      </p:sp>
    </p:spTree>
    <p:extLst>
      <p:ext uri="{BB962C8B-B14F-4D97-AF65-F5344CB8AC3E}">
        <p14:creationId xmlns:p14="http://schemas.microsoft.com/office/powerpoint/2010/main" xmlns="" val="4281773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200400" y="5888118"/>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r>
              <a:rPr lang="en-US" sz="1800" dirty="0">
                <a:latin typeface="Verdana" pitchFamily="34" charset="0"/>
              </a:rPr>
              <a:t>DSM-IV-TR</a:t>
            </a:r>
            <a:r>
              <a:rPr lang="en-US" sz="1500" dirty="0">
                <a:latin typeface="Verdana" pitchFamily="34" charset="0"/>
              </a:rPr>
              <a:t> (2000)</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247900" y="827115"/>
            <a:ext cx="4343400" cy="5080091"/>
          </a:xfrm>
        </p:spPr>
      </p:pic>
    </p:spTree>
    <p:extLst>
      <p:ext uri="{BB962C8B-B14F-4D97-AF65-F5344CB8AC3E}">
        <p14:creationId xmlns:p14="http://schemas.microsoft.com/office/powerpoint/2010/main" xmlns="" val="698920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572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DSM-IV-TR (2000)</a:t>
            </a:r>
          </a:p>
        </p:txBody>
      </p:sp>
      <p:sp>
        <p:nvSpPr>
          <p:cNvPr id="58371" name="Rectangle 3"/>
          <p:cNvSpPr>
            <a:spLocks noGrp="1" noChangeArrowheads="1"/>
          </p:cNvSpPr>
          <p:nvPr>
            <p:ph type="body" idx="1"/>
          </p:nvPr>
        </p:nvSpPr>
        <p:spPr>
          <a:xfrm>
            <a:off x="685800" y="1828800"/>
            <a:ext cx="7543800" cy="3768725"/>
          </a:xfrm>
        </p:spPr>
        <p:txBody>
          <a:bodyPr>
            <a:normAutofit/>
          </a:bodyPr>
          <a:lstStyle/>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No changes from DSM-IV in diagnostic terms or criteria for Axis II</a:t>
            </a:r>
          </a:p>
          <a:p>
            <a:pPr marL="461963" lvl="1" indent="-347663"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Only minimal revisions in text material for Axis II</a:t>
            </a:r>
            <a:endParaRPr lang="en-US" dirty="0">
              <a:latin typeface="Verdana" pitchFamily="34" charset="0"/>
              <a:ea typeface="Verdana" pitchFamily="34" charset="0"/>
              <a:cs typeface="Verdana" pitchFamily="34" charset="0"/>
              <a:sym typeface="Symbol" pitchFamily="18" charset="2"/>
            </a:endParaRPr>
          </a:p>
        </p:txBody>
      </p:sp>
    </p:spTree>
    <p:extLst>
      <p:ext uri="{BB962C8B-B14F-4D97-AF65-F5344CB8AC3E}">
        <p14:creationId xmlns:p14="http://schemas.microsoft.com/office/powerpoint/2010/main" xmlns="" val="255613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Bleuler"/>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304800" y="1524000"/>
            <a:ext cx="1965325" cy="274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483" name="Picture 9" descr="Emil_Kraepelin"/>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2514600" y="1524000"/>
            <a:ext cx="1928813" cy="2746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484" name="Picture 10" descr="Kretschmer_Erns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1524000"/>
            <a:ext cx="1981200"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11" descr="schneid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0" y="1524000"/>
            <a:ext cx="1873250" cy="274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Text Box 12"/>
          <p:cNvSpPr txBox="1">
            <a:spLocks noChangeArrowheads="1"/>
          </p:cNvSpPr>
          <p:nvPr/>
        </p:nvSpPr>
        <p:spPr bwMode="auto">
          <a:xfrm>
            <a:off x="152400" y="4495800"/>
            <a:ext cx="2057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spcBef>
                <a:spcPct val="50000"/>
              </a:spcBef>
            </a:pPr>
            <a:r>
              <a:rPr lang="en-US" dirty="0">
                <a:latin typeface="Verdana" pitchFamily="34" charset="0"/>
                <a:ea typeface="Verdana" pitchFamily="34" charset="0"/>
                <a:cs typeface="Verdana" pitchFamily="34" charset="0"/>
              </a:rPr>
              <a:t>Eugen Bleuler</a:t>
            </a:r>
          </a:p>
        </p:txBody>
      </p:sp>
      <p:sp>
        <p:nvSpPr>
          <p:cNvPr id="20487" name="Text Box 13"/>
          <p:cNvSpPr txBox="1">
            <a:spLocks noChangeArrowheads="1"/>
          </p:cNvSpPr>
          <p:nvPr/>
        </p:nvSpPr>
        <p:spPr bwMode="auto">
          <a:xfrm>
            <a:off x="2362200" y="4495800"/>
            <a:ext cx="2057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spcBef>
                <a:spcPct val="50000"/>
              </a:spcBef>
            </a:pPr>
            <a:r>
              <a:rPr lang="en-US" dirty="0">
                <a:latin typeface="Verdana" pitchFamily="34" charset="0"/>
                <a:ea typeface="Verdana" pitchFamily="34" charset="0"/>
                <a:cs typeface="Verdana" pitchFamily="34" charset="0"/>
              </a:rPr>
              <a:t>Emil Kraepelin</a:t>
            </a:r>
          </a:p>
        </p:txBody>
      </p:sp>
      <p:sp>
        <p:nvSpPr>
          <p:cNvPr id="20488" name="Text Box 14"/>
          <p:cNvSpPr txBox="1">
            <a:spLocks noChangeArrowheads="1"/>
          </p:cNvSpPr>
          <p:nvPr/>
        </p:nvSpPr>
        <p:spPr bwMode="auto">
          <a:xfrm>
            <a:off x="4648200" y="4495800"/>
            <a:ext cx="2057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spcBef>
                <a:spcPct val="50000"/>
              </a:spcBef>
            </a:pPr>
            <a:r>
              <a:rPr lang="en-US" dirty="0">
                <a:latin typeface="Verdana" pitchFamily="34" charset="0"/>
                <a:ea typeface="Verdana" pitchFamily="34" charset="0"/>
                <a:cs typeface="Verdana" pitchFamily="34" charset="0"/>
              </a:rPr>
              <a:t>Ernst Kretschmer</a:t>
            </a:r>
          </a:p>
        </p:txBody>
      </p:sp>
      <p:sp>
        <p:nvSpPr>
          <p:cNvPr id="20489" name="Text Box 15"/>
          <p:cNvSpPr txBox="1">
            <a:spLocks noChangeArrowheads="1"/>
          </p:cNvSpPr>
          <p:nvPr/>
        </p:nvSpPr>
        <p:spPr bwMode="auto">
          <a:xfrm>
            <a:off x="6781800" y="4495800"/>
            <a:ext cx="2057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spcBef>
                <a:spcPct val="50000"/>
              </a:spcBef>
            </a:pPr>
            <a:r>
              <a:rPr lang="en-US" dirty="0">
                <a:latin typeface="Verdana" pitchFamily="34" charset="0"/>
                <a:ea typeface="Verdana" pitchFamily="34" charset="0"/>
                <a:cs typeface="Verdana" pitchFamily="34" charset="0"/>
              </a:rPr>
              <a:t>Kurt Schneider</a:t>
            </a:r>
          </a:p>
        </p:txBody>
      </p:sp>
    </p:spTree>
    <p:extLst>
      <p:ext uri="{BB962C8B-B14F-4D97-AF65-F5344CB8AC3E}">
        <p14:creationId xmlns:p14="http://schemas.microsoft.com/office/powerpoint/2010/main" xmlns="" val="86519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nvGraphicFramePr>
        <p:xfrm>
          <a:off x="609600" y="228600"/>
          <a:ext cx="8153400" cy="6421438"/>
        </p:xfrm>
        <a:graphic>
          <a:graphicData uri="http://schemas.openxmlformats.org/presentationml/2006/ole">
            <p:oleObj spid="_x0000_s1069" name="Document" r:id="rId3" imgW="6537960" imgH="6448044" progId="Word.Document.8">
              <p:embed/>
            </p:oleObj>
          </a:graphicData>
        </a:graphic>
      </p:graphicFrame>
    </p:spTree>
    <p:extLst>
      <p:ext uri="{BB962C8B-B14F-4D97-AF65-F5344CB8AC3E}">
        <p14:creationId xmlns:p14="http://schemas.microsoft.com/office/powerpoint/2010/main" xmlns="" val="3022242091"/>
      </p:ext>
    </p:extLst>
  </p:cSld>
  <p:clrMapOvr>
    <a:masterClrMapping/>
  </p:clrMapOvr>
  <p:transition advClick="0" advTm="2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8111" y="685800"/>
            <a:ext cx="3455158" cy="4917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3" name="Text Box 2"/>
          <p:cNvSpPr txBox="1">
            <a:spLocks noChangeArrowheads="1"/>
          </p:cNvSpPr>
          <p:nvPr/>
        </p:nvSpPr>
        <p:spPr bwMode="auto">
          <a:xfrm>
            <a:off x="3200400" y="5888118"/>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r>
              <a:rPr lang="en-US" sz="1800" dirty="0">
                <a:latin typeface="Verdana" pitchFamily="34" charset="0"/>
              </a:rPr>
              <a:t>DSM-5</a:t>
            </a:r>
            <a:r>
              <a:rPr lang="en-US" sz="1500" dirty="0">
                <a:latin typeface="Verdana" pitchFamily="34" charset="0"/>
              </a:rPr>
              <a:t> (2013)</a:t>
            </a:r>
          </a:p>
        </p:txBody>
      </p:sp>
    </p:spTree>
    <p:extLst>
      <p:ext uri="{BB962C8B-B14F-4D97-AF65-F5344CB8AC3E}">
        <p14:creationId xmlns:p14="http://schemas.microsoft.com/office/powerpoint/2010/main" xmlns="" val="4114884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382000" cy="4830762"/>
          </a:xfrm>
        </p:spPr>
        <p:txBody>
          <a:bodyPr>
            <a:normAutofit/>
          </a:bodyPr>
          <a:lstStyle/>
          <a:p>
            <a:pPr algn="l" eaLnBrk="1" hangingPunct="1"/>
            <a:r>
              <a:rPr lang="en-US" sz="3000" b="1" u="sng" dirty="0">
                <a:solidFill>
                  <a:srgbClr val="79496A"/>
                </a:solidFill>
                <a:latin typeface="Verdana" pitchFamily="34" charset="0"/>
                <a:ea typeface="Verdana" pitchFamily="34" charset="0"/>
                <a:cs typeface="Verdana" pitchFamily="34" charset="0"/>
              </a:rPr>
              <a:t/>
            </a:r>
            <a:br>
              <a:rPr lang="en-US" sz="3000" b="1" u="sng" dirty="0">
                <a:solidFill>
                  <a:srgbClr val="79496A"/>
                </a:solidFill>
                <a:latin typeface="Verdana" pitchFamily="34" charset="0"/>
                <a:ea typeface="Verdana" pitchFamily="34" charset="0"/>
                <a:cs typeface="Verdana" pitchFamily="34" charset="0"/>
              </a:rPr>
            </a:br>
            <a:r>
              <a:rPr lang="en-US" sz="3000" b="1" u="sng" dirty="0">
                <a:solidFill>
                  <a:srgbClr val="79496A"/>
                </a:solidFill>
                <a:latin typeface="Verdana" pitchFamily="34" charset="0"/>
                <a:ea typeface="Verdana" pitchFamily="34" charset="0"/>
                <a:cs typeface="Verdana" pitchFamily="34" charset="0"/>
              </a:rPr>
              <a:t>                     </a:t>
            </a:r>
            <a:r>
              <a:rPr lang="en-US" sz="3000" b="1" dirty="0">
                <a:solidFill>
                  <a:srgbClr val="79496A"/>
                </a:solidFill>
                <a:latin typeface="Verdana" pitchFamily="34" charset="0"/>
                <a:ea typeface="Verdana" pitchFamily="34" charset="0"/>
                <a:cs typeface="Verdana" pitchFamily="34" charset="0"/>
              </a:rPr>
              <a:t>DSM-5______________</a:t>
            </a:r>
            <a:r>
              <a:rPr lang="en-US" sz="3000" b="1" u="sng" dirty="0">
                <a:solidFill>
                  <a:srgbClr val="79496A"/>
                </a:solidFill>
                <a:latin typeface="Verdana" pitchFamily="34" charset="0"/>
                <a:ea typeface="Verdana" pitchFamily="34" charset="0"/>
                <a:cs typeface="Verdana" pitchFamily="34" charset="0"/>
              </a:rPr>
              <a:t/>
            </a:r>
            <a:br>
              <a:rPr lang="en-US" sz="3000" b="1" u="sng" dirty="0">
                <a:solidFill>
                  <a:srgbClr val="79496A"/>
                </a:solidFill>
                <a:latin typeface="Verdana" pitchFamily="34" charset="0"/>
                <a:ea typeface="Verdana" pitchFamily="34" charset="0"/>
                <a:cs typeface="Verdana" pitchFamily="34" charset="0"/>
              </a:rPr>
            </a:br>
            <a:r>
              <a:rPr lang="en-US" sz="3000" b="1" u="sng" dirty="0">
                <a:solidFill>
                  <a:srgbClr val="79496A"/>
                </a:solidFill>
                <a:latin typeface="Verdana" pitchFamily="34" charset="0"/>
                <a:ea typeface="Verdana" pitchFamily="34" charset="0"/>
                <a:cs typeface="Verdana" pitchFamily="34" charset="0"/>
              </a:rPr>
              <a:t/>
            </a:r>
            <a:br>
              <a:rPr lang="en-US" sz="3000" b="1" u="sng"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  •Axis I / Axis II – Discontinued</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  •Personality Disorders in Section II</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       (unchanged from DSM-IV)</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  •Personality Disorders in Section III</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       (Alternative Model for DSM-5                    	Personality Disorders [AMPD])</a:t>
            </a:r>
          </a:p>
        </p:txBody>
      </p:sp>
    </p:spTree>
    <p:extLst>
      <p:ext uri="{BB962C8B-B14F-4D97-AF65-F5344CB8AC3E}">
        <p14:creationId xmlns:p14="http://schemas.microsoft.com/office/powerpoint/2010/main" xmlns="" val="3403739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914400"/>
            <a:ext cx="6994625"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FAC21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6668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533400" y="806450"/>
            <a:ext cx="79248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AMPD General Criteria for Personality Disorder </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(DSM-5, Section III)</a:t>
            </a:r>
          </a:p>
        </p:txBody>
      </p:sp>
      <p:sp>
        <p:nvSpPr>
          <p:cNvPr id="29699" name="Content Placeholder 2"/>
          <p:cNvSpPr>
            <a:spLocks noGrp="1"/>
          </p:cNvSpPr>
          <p:nvPr>
            <p:ph idx="4294967295"/>
          </p:nvPr>
        </p:nvSpPr>
        <p:spPr>
          <a:xfrm>
            <a:off x="304800" y="1981200"/>
            <a:ext cx="8577262" cy="3581400"/>
          </a:xfrm>
        </p:spPr>
        <p:txBody>
          <a:bodyPr>
            <a:normAutofit/>
          </a:bodyPr>
          <a:lstStyle/>
          <a:p>
            <a:pPr marL="0" indent="0">
              <a:buNone/>
            </a:pPr>
            <a:r>
              <a:rPr lang="en-US" sz="2800" dirty="0">
                <a:latin typeface="Verdana" pitchFamily="34" charset="0"/>
                <a:ea typeface="Verdana" pitchFamily="34" charset="0"/>
                <a:cs typeface="Verdana" pitchFamily="34" charset="0"/>
              </a:rPr>
              <a:t>The essential features of Personality Disorder are:</a:t>
            </a:r>
          </a:p>
          <a:p>
            <a:pPr marL="0" indent="0">
              <a:buNone/>
            </a:pPr>
            <a:endParaRPr lang="en-US" sz="2800" dirty="0">
              <a:latin typeface="Verdana" pitchFamily="34" charset="0"/>
              <a:ea typeface="Verdana" pitchFamily="34" charset="0"/>
              <a:cs typeface="Verdana" pitchFamily="34" charset="0"/>
            </a:endParaRPr>
          </a:p>
          <a:p>
            <a:pPr marL="514350" indent="-514350">
              <a:buClr>
                <a:srgbClr val="54301A"/>
              </a:buClr>
              <a:buFont typeface="+mj-lt"/>
              <a:buAutoNum type="alphaUcPeriod"/>
            </a:pPr>
            <a:r>
              <a:rPr lang="en-US" sz="2600" dirty="0">
                <a:latin typeface="Verdana" pitchFamily="34" charset="0"/>
                <a:ea typeface="Verdana" pitchFamily="34" charset="0"/>
                <a:cs typeface="Verdana" pitchFamily="34" charset="0"/>
              </a:rPr>
              <a:t>Moderate or greater impairment in personality (self / interpersonal) functioning AND</a:t>
            </a:r>
          </a:p>
          <a:p>
            <a:pPr marL="514350" indent="-514350">
              <a:spcBef>
                <a:spcPts val="1200"/>
              </a:spcBef>
              <a:buClr>
                <a:srgbClr val="54301A"/>
              </a:buClr>
              <a:buFont typeface="+mj-lt"/>
              <a:buAutoNum type="alphaUcPeriod"/>
            </a:pPr>
            <a:r>
              <a:rPr lang="en-US" sz="2600" dirty="0">
                <a:latin typeface="Verdana" pitchFamily="34" charset="0"/>
                <a:ea typeface="Verdana" pitchFamily="34" charset="0"/>
                <a:cs typeface="Verdana" pitchFamily="34" charset="0"/>
              </a:rPr>
              <a:t>One or more pathological personality traits</a:t>
            </a:r>
          </a:p>
        </p:txBody>
      </p:sp>
    </p:spTree>
    <p:extLst>
      <p:ext uri="{BB962C8B-B14F-4D97-AF65-F5344CB8AC3E}">
        <p14:creationId xmlns:p14="http://schemas.microsoft.com/office/powerpoint/2010/main" xmlns="" val="553698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958850"/>
            <a:ext cx="86106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Criterion A</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a:t>
            </a:r>
            <a:r>
              <a:rPr lang="en-US" sz="3000" b="1" i="1" dirty="0">
                <a:solidFill>
                  <a:srgbClr val="79496A"/>
                </a:solidFill>
                <a:latin typeface="Verdana" pitchFamily="34" charset="0"/>
                <a:ea typeface="Verdana" pitchFamily="34" charset="0"/>
                <a:cs typeface="Verdana" pitchFamily="34" charset="0"/>
              </a:rPr>
              <a:t>Level of Impairment in Personality Functioning)</a:t>
            </a:r>
          </a:p>
        </p:txBody>
      </p:sp>
      <p:sp>
        <p:nvSpPr>
          <p:cNvPr id="29699" name="Content Placeholder 2"/>
          <p:cNvSpPr>
            <a:spLocks noGrp="1"/>
          </p:cNvSpPr>
          <p:nvPr>
            <p:ph idx="4294967295"/>
          </p:nvPr>
        </p:nvSpPr>
        <p:spPr>
          <a:xfrm>
            <a:off x="338138" y="2133600"/>
            <a:ext cx="8577262" cy="3581400"/>
          </a:xfrm>
        </p:spPr>
        <p:txBody>
          <a:bodyPr>
            <a:noAutofit/>
          </a:bodyPr>
          <a:lstStyle/>
          <a:p>
            <a:pPr marL="0" indent="0">
              <a:buNone/>
            </a:pPr>
            <a:r>
              <a:rPr lang="en-US" sz="2800" dirty="0">
                <a:latin typeface="Verdana" pitchFamily="34" charset="0"/>
                <a:ea typeface="Verdana" pitchFamily="34" charset="0"/>
                <a:cs typeface="Verdana" pitchFamily="34" charset="0"/>
              </a:rPr>
              <a:t>Moderate or greater impairment in personality (self/interpersonal) functioning, manifest by characteristic difficulties in two or more of the following four areas: </a:t>
            </a:r>
          </a:p>
          <a:p>
            <a:pPr marL="519113" indent="-519113">
              <a:spcBef>
                <a:spcPts val="1200"/>
              </a:spcBef>
              <a:buFont typeface="+mj-lt"/>
              <a:buAutoNum type="arabicPeriod"/>
            </a:pPr>
            <a:r>
              <a:rPr lang="en-US" sz="2800" dirty="0">
                <a:latin typeface="Verdana" pitchFamily="34" charset="0"/>
                <a:ea typeface="Verdana" pitchFamily="34" charset="0"/>
                <a:cs typeface="Verdana" pitchFamily="34" charset="0"/>
              </a:rPr>
              <a:t>Identity			</a:t>
            </a:r>
          </a:p>
          <a:p>
            <a:pPr marL="519113" indent="-519113">
              <a:buFont typeface="+mj-lt"/>
              <a:buAutoNum type="arabicPeriod"/>
            </a:pPr>
            <a:r>
              <a:rPr lang="en-US" sz="2800" dirty="0">
                <a:latin typeface="Verdana" pitchFamily="34" charset="0"/>
                <a:ea typeface="Verdana" pitchFamily="34" charset="0"/>
                <a:cs typeface="Verdana" pitchFamily="34" charset="0"/>
              </a:rPr>
              <a:t>Self-direction		</a:t>
            </a:r>
          </a:p>
          <a:p>
            <a:pPr marL="519113" indent="-519113">
              <a:buFont typeface="+mj-lt"/>
              <a:buAutoNum type="arabicPeriod"/>
            </a:pPr>
            <a:r>
              <a:rPr lang="en-US" sz="2800" dirty="0">
                <a:latin typeface="Verdana" pitchFamily="34" charset="0"/>
                <a:ea typeface="Verdana" pitchFamily="34" charset="0"/>
                <a:cs typeface="Verdana" pitchFamily="34" charset="0"/>
              </a:rPr>
              <a:t>Empathy</a:t>
            </a:r>
          </a:p>
          <a:p>
            <a:pPr marL="519113" indent="-519113">
              <a:buFont typeface="+mj-lt"/>
              <a:buAutoNum type="arabicPeriod"/>
            </a:pPr>
            <a:r>
              <a:rPr lang="en-US" sz="2800" dirty="0">
                <a:latin typeface="Verdana" pitchFamily="34" charset="0"/>
                <a:ea typeface="Verdana" pitchFamily="34" charset="0"/>
                <a:cs typeface="Verdana" pitchFamily="34" charset="0"/>
              </a:rPr>
              <a:t>Intimacy</a:t>
            </a:r>
          </a:p>
        </p:txBody>
      </p:sp>
    </p:spTree>
    <p:extLst>
      <p:ext uri="{BB962C8B-B14F-4D97-AF65-F5344CB8AC3E}">
        <p14:creationId xmlns:p14="http://schemas.microsoft.com/office/powerpoint/2010/main" xmlns="" val="1760349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228600" y="882650"/>
            <a:ext cx="85344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Guidance in estimating “moderate or greater impairment”</a:t>
            </a:r>
          </a:p>
        </p:txBody>
      </p:sp>
      <p:sp>
        <p:nvSpPr>
          <p:cNvPr id="29699" name="Content Placeholder 2"/>
          <p:cNvSpPr>
            <a:spLocks noGrp="1"/>
          </p:cNvSpPr>
          <p:nvPr>
            <p:ph idx="4294967295"/>
          </p:nvPr>
        </p:nvSpPr>
        <p:spPr>
          <a:xfrm>
            <a:off x="381000" y="1981200"/>
            <a:ext cx="8577262" cy="3581400"/>
          </a:xfrm>
        </p:spPr>
        <p:txBody>
          <a:bodyPr>
            <a:noAutofit/>
          </a:bodyPr>
          <a:lstStyle/>
          <a:p>
            <a:pPr marL="0" indent="0">
              <a:buNone/>
            </a:pPr>
            <a:r>
              <a:rPr lang="en-US" sz="2800" dirty="0">
                <a:latin typeface="Verdana" pitchFamily="34" charset="0"/>
                <a:ea typeface="Verdana" pitchFamily="34" charset="0"/>
                <a:cs typeface="Verdana" pitchFamily="34" charset="0"/>
              </a:rPr>
              <a:t>Level of Personality Functioning Scale</a:t>
            </a:r>
          </a:p>
          <a:p>
            <a:pPr marL="0" indent="0">
              <a:buNone/>
            </a:pPr>
            <a:endParaRPr lang="en-US" sz="2800" dirty="0">
              <a:latin typeface="Verdana" pitchFamily="34" charset="0"/>
              <a:ea typeface="Verdana" pitchFamily="34" charset="0"/>
              <a:cs typeface="Verdana" pitchFamily="34" charset="0"/>
            </a:endParaRPr>
          </a:p>
          <a:p>
            <a:pPr marL="0" indent="0">
              <a:buNone/>
            </a:pPr>
            <a:r>
              <a:rPr lang="en-US" sz="2800" dirty="0">
                <a:latin typeface="Verdana" pitchFamily="34" charset="0"/>
                <a:ea typeface="Verdana" pitchFamily="34" charset="0"/>
                <a:cs typeface="Verdana" pitchFamily="34" charset="0"/>
              </a:rPr>
              <a:t>0 - Little or No Impairment</a:t>
            </a:r>
          </a:p>
          <a:p>
            <a:pPr marL="0" indent="0">
              <a:buNone/>
            </a:pPr>
            <a:r>
              <a:rPr lang="en-US" sz="2800" dirty="0">
                <a:latin typeface="Verdana" pitchFamily="34" charset="0"/>
                <a:ea typeface="Verdana" pitchFamily="34" charset="0"/>
                <a:cs typeface="Verdana" pitchFamily="34" charset="0"/>
              </a:rPr>
              <a:t>1 - Some Impairment</a:t>
            </a:r>
          </a:p>
          <a:p>
            <a:pPr marL="0" indent="0">
              <a:buNone/>
            </a:pPr>
            <a:r>
              <a:rPr lang="en-US" sz="2800" dirty="0">
                <a:latin typeface="Verdana" pitchFamily="34" charset="0"/>
                <a:ea typeface="Verdana" pitchFamily="34" charset="0"/>
                <a:cs typeface="Verdana" pitchFamily="34" charset="0"/>
              </a:rPr>
              <a:t>2 - Moderate Impairment</a:t>
            </a:r>
          </a:p>
          <a:p>
            <a:pPr marL="0" indent="0">
              <a:buNone/>
            </a:pPr>
            <a:r>
              <a:rPr lang="en-US" sz="2800" dirty="0">
                <a:latin typeface="Verdana" pitchFamily="34" charset="0"/>
                <a:ea typeface="Verdana" pitchFamily="34" charset="0"/>
                <a:cs typeface="Verdana" pitchFamily="34" charset="0"/>
              </a:rPr>
              <a:t>3 - Severe Impairment</a:t>
            </a:r>
          </a:p>
          <a:p>
            <a:pPr marL="0" indent="0">
              <a:buNone/>
            </a:pPr>
            <a:r>
              <a:rPr lang="en-US" sz="2800" dirty="0">
                <a:latin typeface="Verdana" pitchFamily="34" charset="0"/>
                <a:ea typeface="Verdana" pitchFamily="34" charset="0"/>
                <a:cs typeface="Verdana" pitchFamily="34" charset="0"/>
              </a:rPr>
              <a:t>4 - Extreme Impairment</a:t>
            </a:r>
          </a:p>
        </p:txBody>
      </p:sp>
    </p:spTree>
    <p:extLst>
      <p:ext uri="{BB962C8B-B14F-4D97-AF65-F5344CB8AC3E}">
        <p14:creationId xmlns:p14="http://schemas.microsoft.com/office/powerpoint/2010/main" xmlns="" val="1082255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152400" y="838200"/>
            <a:ext cx="86106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Criterion B</a:t>
            </a:r>
            <a:br>
              <a:rPr lang="en-US" sz="3000" b="1" dirty="0">
                <a:solidFill>
                  <a:srgbClr val="79496A"/>
                </a:solidFill>
                <a:latin typeface="Verdana" pitchFamily="34" charset="0"/>
                <a:ea typeface="Verdana" pitchFamily="34" charset="0"/>
                <a:cs typeface="Verdana" pitchFamily="34" charset="0"/>
              </a:rPr>
            </a:br>
            <a:r>
              <a:rPr lang="en-US" sz="3000" i="1" dirty="0">
                <a:solidFill>
                  <a:srgbClr val="79496A"/>
                </a:solidFill>
                <a:latin typeface="Verdana" pitchFamily="34" charset="0"/>
                <a:ea typeface="Verdana" pitchFamily="34" charset="0"/>
                <a:cs typeface="Verdana" pitchFamily="34" charset="0"/>
              </a:rPr>
              <a:t>(Patterns of Pathological Personality Traits)</a:t>
            </a:r>
          </a:p>
        </p:txBody>
      </p:sp>
      <p:sp>
        <p:nvSpPr>
          <p:cNvPr id="29699" name="Content Placeholder 2"/>
          <p:cNvSpPr>
            <a:spLocks noGrp="1"/>
          </p:cNvSpPr>
          <p:nvPr>
            <p:ph idx="4294967295"/>
          </p:nvPr>
        </p:nvSpPr>
        <p:spPr>
          <a:xfrm>
            <a:off x="566738" y="1981200"/>
            <a:ext cx="8577262" cy="3581400"/>
          </a:xfrm>
        </p:spPr>
        <p:txBody>
          <a:bodyPr>
            <a:normAutofit/>
          </a:bodyPr>
          <a:lstStyle/>
          <a:p>
            <a:pPr marL="0" indent="0">
              <a:buNone/>
            </a:pPr>
            <a:r>
              <a:rPr lang="en-US" sz="2800" dirty="0">
                <a:latin typeface="Verdana" pitchFamily="34" charset="0"/>
                <a:ea typeface="Verdana" pitchFamily="34" charset="0"/>
                <a:cs typeface="Verdana" pitchFamily="34" charset="0"/>
              </a:rPr>
              <a:t>Trait Domains</a:t>
            </a:r>
          </a:p>
          <a:p>
            <a:r>
              <a:rPr lang="en-US" sz="2800" dirty="0">
                <a:latin typeface="Verdana" pitchFamily="34" charset="0"/>
                <a:ea typeface="Verdana" pitchFamily="34" charset="0"/>
                <a:cs typeface="Verdana" pitchFamily="34" charset="0"/>
              </a:rPr>
              <a:t>Negative Affectivity</a:t>
            </a:r>
          </a:p>
          <a:p>
            <a:r>
              <a:rPr lang="en-US" sz="2800" dirty="0">
                <a:latin typeface="Verdana" pitchFamily="34" charset="0"/>
                <a:ea typeface="Verdana" pitchFamily="34" charset="0"/>
                <a:cs typeface="Verdana" pitchFamily="34" charset="0"/>
              </a:rPr>
              <a:t>Detachment</a:t>
            </a:r>
          </a:p>
          <a:p>
            <a:r>
              <a:rPr lang="en-US" sz="2800" dirty="0">
                <a:latin typeface="Verdana" pitchFamily="34" charset="0"/>
                <a:ea typeface="Verdana" pitchFamily="34" charset="0"/>
                <a:cs typeface="Verdana" pitchFamily="34" charset="0"/>
              </a:rPr>
              <a:t>Antagonism</a:t>
            </a:r>
          </a:p>
          <a:p>
            <a:r>
              <a:rPr lang="en-US" sz="2800" dirty="0">
                <a:latin typeface="Verdana" pitchFamily="34" charset="0"/>
                <a:ea typeface="Verdana" pitchFamily="34" charset="0"/>
                <a:cs typeface="Verdana" pitchFamily="34" charset="0"/>
              </a:rPr>
              <a:t>Disinhibition</a:t>
            </a:r>
          </a:p>
          <a:p>
            <a:r>
              <a:rPr lang="en-US" sz="2800" dirty="0">
                <a:latin typeface="Verdana" pitchFamily="34" charset="0"/>
                <a:ea typeface="Verdana" pitchFamily="34" charset="0"/>
                <a:cs typeface="Verdana" pitchFamily="34" charset="0"/>
              </a:rPr>
              <a:t>Psychoticism</a:t>
            </a:r>
          </a:p>
        </p:txBody>
      </p:sp>
    </p:spTree>
    <p:extLst>
      <p:ext uri="{BB962C8B-B14F-4D97-AF65-F5344CB8AC3E}">
        <p14:creationId xmlns:p14="http://schemas.microsoft.com/office/powerpoint/2010/main" xmlns="" val="1332537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609600" y="685800"/>
            <a:ext cx="79248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DSM-5 GCPD </a:t>
            </a:r>
            <a:r>
              <a:rPr lang="en-US" sz="3000" dirty="0">
                <a:solidFill>
                  <a:srgbClr val="79496A"/>
                </a:solidFill>
                <a:latin typeface="Verdana" pitchFamily="34" charset="0"/>
                <a:ea typeface="Verdana" pitchFamily="34" charset="0"/>
                <a:cs typeface="Verdana" pitchFamily="34" charset="0"/>
              </a:rPr>
              <a:t>(continued)</a:t>
            </a:r>
          </a:p>
        </p:txBody>
      </p:sp>
      <p:sp>
        <p:nvSpPr>
          <p:cNvPr id="29699" name="Content Placeholder 2"/>
          <p:cNvSpPr>
            <a:spLocks noGrp="1"/>
          </p:cNvSpPr>
          <p:nvPr>
            <p:ph idx="4294967295"/>
          </p:nvPr>
        </p:nvSpPr>
        <p:spPr>
          <a:xfrm>
            <a:off x="304800" y="1981200"/>
            <a:ext cx="8577262" cy="3581400"/>
          </a:xfrm>
        </p:spPr>
        <p:txBody>
          <a:bodyPr>
            <a:normAutofit/>
          </a:bodyPr>
          <a:lstStyle/>
          <a:p>
            <a:pPr marL="514350" indent="-514350">
              <a:buClr>
                <a:srgbClr val="54301A"/>
              </a:buClr>
              <a:buFont typeface="+mj-lt"/>
              <a:buAutoNum type="alphaUcPeriod" startAt="3"/>
            </a:pPr>
            <a:r>
              <a:rPr lang="en-US" sz="2800" dirty="0">
                <a:latin typeface="Verdana" pitchFamily="34" charset="0"/>
                <a:ea typeface="Verdana" pitchFamily="34" charset="0"/>
                <a:cs typeface="Verdana" pitchFamily="34" charset="0"/>
              </a:rPr>
              <a:t>The impairments in personality functioning and personality trait expression are relatively inflexible and pervasive across a broad range of personal and social situations.</a:t>
            </a:r>
          </a:p>
        </p:txBody>
      </p:sp>
    </p:spTree>
    <p:extLst>
      <p:ext uri="{BB962C8B-B14F-4D97-AF65-F5344CB8AC3E}">
        <p14:creationId xmlns:p14="http://schemas.microsoft.com/office/powerpoint/2010/main" xmlns="" val="3513828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609600" y="685800"/>
            <a:ext cx="79248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DSM-5 GCPD </a:t>
            </a:r>
            <a:r>
              <a:rPr lang="en-US" sz="3000" dirty="0">
                <a:solidFill>
                  <a:srgbClr val="79496A"/>
                </a:solidFill>
                <a:latin typeface="Verdana" pitchFamily="34" charset="0"/>
                <a:ea typeface="Verdana" pitchFamily="34" charset="0"/>
                <a:cs typeface="Verdana" pitchFamily="34" charset="0"/>
              </a:rPr>
              <a:t>(continued)</a:t>
            </a:r>
          </a:p>
        </p:txBody>
      </p:sp>
      <p:sp>
        <p:nvSpPr>
          <p:cNvPr id="29699" name="Content Placeholder 2"/>
          <p:cNvSpPr>
            <a:spLocks noGrp="1"/>
          </p:cNvSpPr>
          <p:nvPr>
            <p:ph idx="4294967295"/>
          </p:nvPr>
        </p:nvSpPr>
        <p:spPr>
          <a:xfrm>
            <a:off x="304800" y="1981200"/>
            <a:ext cx="8577262" cy="3581400"/>
          </a:xfrm>
        </p:spPr>
        <p:txBody>
          <a:bodyPr>
            <a:normAutofit/>
          </a:bodyPr>
          <a:lstStyle/>
          <a:p>
            <a:pPr marL="514350" indent="-514350">
              <a:buClr>
                <a:srgbClr val="54301A"/>
              </a:buClr>
              <a:buFont typeface="+mj-lt"/>
              <a:buAutoNum type="alphaUcPeriod" startAt="4"/>
            </a:pPr>
            <a:r>
              <a:rPr lang="en-US" sz="2800" dirty="0">
                <a:latin typeface="Verdana" pitchFamily="34" charset="0"/>
                <a:ea typeface="Verdana" pitchFamily="34" charset="0"/>
                <a:cs typeface="Verdana" pitchFamily="34" charset="0"/>
              </a:rPr>
              <a:t>The impairments in personality functioning and the individual’s personality trait expression are relatively stable across time with onsets that can be traced back to at least adolescence or early adulthood.</a:t>
            </a:r>
          </a:p>
        </p:txBody>
      </p:sp>
    </p:spTree>
    <p:extLst>
      <p:ext uri="{BB962C8B-B14F-4D97-AF65-F5344CB8AC3E}">
        <p14:creationId xmlns:p14="http://schemas.microsoft.com/office/powerpoint/2010/main" xmlns="" val="366204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5ECFB-E0B7-412D-BA6D-FB1CDFFAC94F}"/>
              </a:ext>
            </a:extLst>
          </p:cNvPr>
          <p:cNvSpPr>
            <a:spLocks noGrp="1"/>
          </p:cNvSpPr>
          <p:nvPr>
            <p:ph type="title"/>
          </p:nvPr>
        </p:nvSpPr>
        <p:spPr/>
        <p:txBody>
          <a:bodyPr>
            <a:normAutofit/>
          </a:bodyPr>
          <a:lstStyle/>
          <a:p>
            <a:r>
              <a:rPr lang="en-US" sz="2400" dirty="0">
                <a:solidFill>
                  <a:schemeClr val="accent4">
                    <a:lumMod val="75000"/>
                  </a:schemeClr>
                </a:solidFill>
              </a:rPr>
              <a:t>Personality Types or Temperaments</a:t>
            </a:r>
            <a:br>
              <a:rPr lang="en-US" sz="2400" dirty="0">
                <a:solidFill>
                  <a:schemeClr val="accent4">
                    <a:lumMod val="75000"/>
                  </a:schemeClr>
                </a:solidFill>
              </a:rPr>
            </a:br>
            <a:r>
              <a:rPr lang="en-US" sz="2400" dirty="0">
                <a:solidFill>
                  <a:schemeClr val="accent4">
                    <a:lumMod val="75000"/>
                  </a:schemeClr>
                </a:solidFill>
              </a:rPr>
              <a:t>(Bleuler, Kraepelin, </a:t>
            </a:r>
            <a:r>
              <a:rPr lang="en-US" sz="2400" dirty="0" err="1">
                <a:solidFill>
                  <a:schemeClr val="accent4">
                    <a:lumMod val="75000"/>
                  </a:schemeClr>
                </a:solidFill>
              </a:rPr>
              <a:t>Kretschmer</a:t>
            </a:r>
            <a:r>
              <a:rPr lang="en-US" sz="2400" dirty="0">
                <a:solidFill>
                  <a:schemeClr val="accent4">
                    <a:lumMod val="75000"/>
                  </a:schemeClr>
                </a:solidFill>
              </a:rPr>
              <a:t>)</a:t>
            </a:r>
          </a:p>
        </p:txBody>
      </p:sp>
      <p:sp>
        <p:nvSpPr>
          <p:cNvPr id="3" name="Content Placeholder 2">
            <a:extLst>
              <a:ext uri="{FF2B5EF4-FFF2-40B4-BE49-F238E27FC236}">
                <a16:creationId xmlns="" xmlns:a16="http://schemas.microsoft.com/office/drawing/2014/main" id="{74E3B9B2-FD65-4052-A89D-90BD6ECA119B}"/>
              </a:ext>
            </a:extLst>
          </p:cNvPr>
          <p:cNvSpPr>
            <a:spLocks noGrp="1"/>
          </p:cNvSpPr>
          <p:nvPr>
            <p:ph idx="1"/>
          </p:nvPr>
        </p:nvSpPr>
        <p:spPr/>
        <p:txBody>
          <a:bodyPr/>
          <a:lstStyle/>
          <a:p>
            <a:r>
              <a:rPr lang="en-US" dirty="0"/>
              <a:t>Precursors, or less extreme forms of psychotic conditions.  For example,</a:t>
            </a:r>
          </a:p>
          <a:p>
            <a:pPr lvl="1"/>
            <a:r>
              <a:rPr lang="en-US" dirty="0" err="1"/>
              <a:t>Aesthenic</a:t>
            </a:r>
            <a:endParaRPr lang="en-US" dirty="0"/>
          </a:p>
          <a:p>
            <a:pPr lvl="1"/>
            <a:r>
              <a:rPr lang="en-US" dirty="0"/>
              <a:t>Autistic</a:t>
            </a:r>
          </a:p>
          <a:p>
            <a:pPr lvl="1"/>
            <a:r>
              <a:rPr lang="en-US" dirty="0"/>
              <a:t>Schizoid</a:t>
            </a:r>
          </a:p>
          <a:p>
            <a:pPr lvl="1"/>
            <a:r>
              <a:rPr lang="en-US" dirty="0"/>
              <a:t>Cyclothymic</a:t>
            </a:r>
          </a:p>
          <a:p>
            <a:pPr lvl="1"/>
            <a:r>
              <a:rPr lang="en-US" dirty="0"/>
              <a:t>Cycloid</a:t>
            </a:r>
          </a:p>
        </p:txBody>
      </p:sp>
    </p:spTree>
    <p:extLst>
      <p:ext uri="{BB962C8B-B14F-4D97-AF65-F5344CB8AC3E}">
        <p14:creationId xmlns:p14="http://schemas.microsoft.com/office/powerpoint/2010/main" xmlns="" val="723243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609600" y="685800"/>
            <a:ext cx="79248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DSM-5 GCPD </a:t>
            </a:r>
            <a:r>
              <a:rPr lang="en-US" sz="3000" dirty="0">
                <a:solidFill>
                  <a:srgbClr val="79496A"/>
                </a:solidFill>
                <a:latin typeface="Verdana" pitchFamily="34" charset="0"/>
                <a:ea typeface="Verdana" pitchFamily="34" charset="0"/>
                <a:cs typeface="Verdana" pitchFamily="34" charset="0"/>
              </a:rPr>
              <a:t>(continued)</a:t>
            </a:r>
          </a:p>
        </p:txBody>
      </p:sp>
      <p:sp>
        <p:nvSpPr>
          <p:cNvPr id="29699" name="Content Placeholder 2"/>
          <p:cNvSpPr>
            <a:spLocks noGrp="1"/>
          </p:cNvSpPr>
          <p:nvPr>
            <p:ph idx="4294967295"/>
          </p:nvPr>
        </p:nvSpPr>
        <p:spPr>
          <a:xfrm>
            <a:off x="304800" y="1981200"/>
            <a:ext cx="8577262" cy="3581400"/>
          </a:xfrm>
        </p:spPr>
        <p:txBody>
          <a:bodyPr>
            <a:normAutofit/>
          </a:bodyPr>
          <a:lstStyle/>
          <a:p>
            <a:pPr marL="514350" indent="-514350">
              <a:buClr>
                <a:srgbClr val="54301A"/>
              </a:buClr>
              <a:buFont typeface="+mj-lt"/>
              <a:buAutoNum type="alphaUcPeriod" startAt="5"/>
            </a:pPr>
            <a:r>
              <a:rPr lang="en-US" sz="2800" dirty="0">
                <a:latin typeface="Verdana" pitchFamily="34" charset="0"/>
                <a:ea typeface="Verdana" pitchFamily="34" charset="0"/>
                <a:cs typeface="Verdana" pitchFamily="34" charset="0"/>
              </a:rPr>
              <a:t>The impairments in personality functioning and the individual’s personality trait expression are not better explained by another mental disorder.</a:t>
            </a:r>
          </a:p>
        </p:txBody>
      </p:sp>
    </p:spTree>
    <p:extLst>
      <p:ext uri="{BB962C8B-B14F-4D97-AF65-F5344CB8AC3E}">
        <p14:creationId xmlns:p14="http://schemas.microsoft.com/office/powerpoint/2010/main" xmlns="" val="3390328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609600" y="685800"/>
            <a:ext cx="79248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DSM-5 GCPD </a:t>
            </a:r>
            <a:r>
              <a:rPr lang="en-US" sz="3000" dirty="0">
                <a:solidFill>
                  <a:srgbClr val="79496A"/>
                </a:solidFill>
                <a:latin typeface="Verdana" pitchFamily="34" charset="0"/>
                <a:ea typeface="Verdana" pitchFamily="34" charset="0"/>
                <a:cs typeface="Verdana" pitchFamily="34" charset="0"/>
              </a:rPr>
              <a:t>(continued)</a:t>
            </a:r>
          </a:p>
        </p:txBody>
      </p:sp>
      <p:sp>
        <p:nvSpPr>
          <p:cNvPr id="29699" name="Content Placeholder 2"/>
          <p:cNvSpPr>
            <a:spLocks noGrp="1"/>
          </p:cNvSpPr>
          <p:nvPr>
            <p:ph idx="4294967295"/>
          </p:nvPr>
        </p:nvSpPr>
        <p:spPr>
          <a:xfrm>
            <a:off x="304800" y="1981200"/>
            <a:ext cx="8577262" cy="3581400"/>
          </a:xfrm>
        </p:spPr>
        <p:txBody>
          <a:bodyPr>
            <a:normAutofit/>
          </a:bodyPr>
          <a:lstStyle/>
          <a:p>
            <a:pPr marL="514350" indent="-514350">
              <a:buClr>
                <a:srgbClr val="54301A"/>
              </a:buClr>
              <a:buFont typeface="+mj-lt"/>
              <a:buAutoNum type="alphaUcPeriod" startAt="6"/>
            </a:pPr>
            <a:r>
              <a:rPr lang="en-US" sz="2800" dirty="0">
                <a:latin typeface="Verdana" pitchFamily="34" charset="0"/>
                <a:ea typeface="Verdana" pitchFamily="34" charset="0"/>
                <a:cs typeface="Verdana" pitchFamily="34" charset="0"/>
              </a:rPr>
              <a:t>The impairments in personality functioning and the individual’s personality trait expression are not solely attributable to the physiological effects of a substance or another medical condition (e.g., severe head trauma).</a:t>
            </a:r>
          </a:p>
        </p:txBody>
      </p:sp>
    </p:spTree>
    <p:extLst>
      <p:ext uri="{BB962C8B-B14F-4D97-AF65-F5344CB8AC3E}">
        <p14:creationId xmlns:p14="http://schemas.microsoft.com/office/powerpoint/2010/main" xmlns="" val="3390328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609600" y="685800"/>
            <a:ext cx="79248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DSM-5 GCPD </a:t>
            </a:r>
            <a:r>
              <a:rPr lang="en-US" sz="3000" dirty="0">
                <a:solidFill>
                  <a:srgbClr val="79496A"/>
                </a:solidFill>
                <a:latin typeface="Verdana" pitchFamily="34" charset="0"/>
                <a:ea typeface="Verdana" pitchFamily="34" charset="0"/>
                <a:cs typeface="Verdana" pitchFamily="34" charset="0"/>
              </a:rPr>
              <a:t>(continued)</a:t>
            </a:r>
          </a:p>
        </p:txBody>
      </p:sp>
      <p:sp>
        <p:nvSpPr>
          <p:cNvPr id="29699" name="Content Placeholder 2"/>
          <p:cNvSpPr>
            <a:spLocks noGrp="1"/>
          </p:cNvSpPr>
          <p:nvPr>
            <p:ph idx="4294967295"/>
          </p:nvPr>
        </p:nvSpPr>
        <p:spPr>
          <a:xfrm>
            <a:off x="304800" y="1981200"/>
            <a:ext cx="8577262" cy="3581400"/>
          </a:xfrm>
        </p:spPr>
        <p:txBody>
          <a:bodyPr>
            <a:normAutofit/>
          </a:bodyPr>
          <a:lstStyle/>
          <a:p>
            <a:pPr marL="514350" indent="-514350">
              <a:buClr>
                <a:srgbClr val="54301A"/>
              </a:buClr>
              <a:buFont typeface="+mj-lt"/>
              <a:buAutoNum type="alphaUcPeriod" startAt="7"/>
            </a:pPr>
            <a:r>
              <a:rPr lang="en-US" sz="2800" dirty="0">
                <a:latin typeface="Verdana" pitchFamily="34" charset="0"/>
                <a:ea typeface="Verdana" pitchFamily="34" charset="0"/>
                <a:cs typeface="Verdana" pitchFamily="34" charset="0"/>
              </a:rPr>
              <a:t>The impairments in personality functioning and the individual’s personality trait expression are not better understood as normal for an individual’s developmental stage or socio-cultural environment.</a:t>
            </a:r>
          </a:p>
        </p:txBody>
      </p:sp>
    </p:spTree>
    <p:extLst>
      <p:ext uri="{BB962C8B-B14F-4D97-AF65-F5344CB8AC3E}">
        <p14:creationId xmlns:p14="http://schemas.microsoft.com/office/powerpoint/2010/main" xmlns="" val="4005342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533400" y="609600"/>
            <a:ext cx="79248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Personality Disorders</a:t>
            </a:r>
          </a:p>
        </p:txBody>
      </p:sp>
      <p:sp>
        <p:nvSpPr>
          <p:cNvPr id="29699" name="Content Placeholder 2"/>
          <p:cNvSpPr>
            <a:spLocks noGrp="1"/>
          </p:cNvSpPr>
          <p:nvPr>
            <p:ph idx="4294967295"/>
          </p:nvPr>
        </p:nvSpPr>
        <p:spPr>
          <a:xfrm>
            <a:off x="457200" y="1676400"/>
            <a:ext cx="8196262" cy="3581400"/>
          </a:xfrm>
        </p:spPr>
        <p:txBody>
          <a:bodyPr>
            <a:noAutofit/>
          </a:bodyPr>
          <a:lstStyle/>
          <a:p>
            <a:pPr>
              <a:buClr>
                <a:srgbClr val="79496A"/>
              </a:buClr>
            </a:pPr>
            <a:r>
              <a:rPr lang="en-US" sz="2800" dirty="0">
                <a:latin typeface="Verdana" pitchFamily="34" charset="0"/>
                <a:ea typeface="Verdana" pitchFamily="34" charset="0"/>
                <a:cs typeface="Verdana" pitchFamily="34" charset="0"/>
              </a:rPr>
              <a:t>Antisocial</a:t>
            </a:r>
          </a:p>
          <a:p>
            <a:pPr>
              <a:buClr>
                <a:srgbClr val="79496A"/>
              </a:buClr>
            </a:pPr>
            <a:r>
              <a:rPr lang="en-US" sz="2800" dirty="0">
                <a:latin typeface="Verdana" pitchFamily="34" charset="0"/>
                <a:ea typeface="Verdana" pitchFamily="34" charset="0"/>
                <a:cs typeface="Verdana" pitchFamily="34" charset="0"/>
              </a:rPr>
              <a:t>Avoidant</a:t>
            </a:r>
          </a:p>
          <a:p>
            <a:pPr>
              <a:buClr>
                <a:srgbClr val="79496A"/>
              </a:buClr>
            </a:pPr>
            <a:r>
              <a:rPr lang="en-US" sz="2800" dirty="0">
                <a:latin typeface="Verdana" pitchFamily="34" charset="0"/>
                <a:ea typeface="Verdana" pitchFamily="34" charset="0"/>
                <a:cs typeface="Verdana" pitchFamily="34" charset="0"/>
              </a:rPr>
              <a:t>Borderline</a:t>
            </a:r>
          </a:p>
          <a:p>
            <a:pPr>
              <a:buClr>
                <a:srgbClr val="79496A"/>
              </a:buClr>
            </a:pPr>
            <a:r>
              <a:rPr lang="en-US" sz="2800" dirty="0">
                <a:latin typeface="Verdana" pitchFamily="34" charset="0"/>
                <a:ea typeface="Verdana" pitchFamily="34" charset="0"/>
                <a:cs typeface="Verdana" pitchFamily="34" charset="0"/>
              </a:rPr>
              <a:t>Narcissistic </a:t>
            </a:r>
          </a:p>
          <a:p>
            <a:pPr>
              <a:buClr>
                <a:srgbClr val="79496A"/>
              </a:buClr>
            </a:pPr>
            <a:r>
              <a:rPr lang="en-US" sz="2800" dirty="0">
                <a:latin typeface="Verdana" pitchFamily="34" charset="0"/>
                <a:ea typeface="Verdana" pitchFamily="34" charset="0"/>
                <a:cs typeface="Verdana" pitchFamily="34" charset="0"/>
              </a:rPr>
              <a:t>Obsessive-Compulsive</a:t>
            </a:r>
          </a:p>
          <a:p>
            <a:pPr>
              <a:buClr>
                <a:srgbClr val="79496A"/>
              </a:buClr>
            </a:pPr>
            <a:r>
              <a:rPr lang="en-US" sz="2800" dirty="0">
                <a:latin typeface="Verdana" pitchFamily="34" charset="0"/>
                <a:ea typeface="Verdana" pitchFamily="34" charset="0"/>
                <a:cs typeface="Verdana" pitchFamily="34" charset="0"/>
              </a:rPr>
              <a:t>Schizotypal</a:t>
            </a:r>
          </a:p>
          <a:p>
            <a:pPr>
              <a:buClr>
                <a:srgbClr val="79496A"/>
              </a:buClr>
            </a:pPr>
            <a:r>
              <a:rPr lang="en-US" sz="2800" dirty="0">
                <a:latin typeface="Verdana" pitchFamily="34" charset="0"/>
                <a:ea typeface="Verdana" pitchFamily="34" charset="0"/>
                <a:cs typeface="Verdana" pitchFamily="34" charset="0"/>
              </a:rPr>
              <a:t>PD – Trait Specified</a:t>
            </a:r>
          </a:p>
        </p:txBody>
      </p:sp>
    </p:spTree>
    <p:extLst>
      <p:ext uri="{BB962C8B-B14F-4D97-AF65-F5344CB8AC3E}">
        <p14:creationId xmlns:p14="http://schemas.microsoft.com/office/powerpoint/2010/main" xmlns="" val="891548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AutoShape 7"/>
          <p:cNvSpPr>
            <a:spLocks noChangeArrowheads="1"/>
          </p:cNvSpPr>
          <p:nvPr/>
        </p:nvSpPr>
        <p:spPr bwMode="auto">
          <a:xfrm>
            <a:off x="1905000" y="1752600"/>
            <a:ext cx="5410200" cy="762000"/>
          </a:xfrm>
          <a:prstGeom prst="flowChartAlternateProcess">
            <a:avLst/>
          </a:prstGeom>
          <a:solidFill>
            <a:srgbClr val="79496A"/>
          </a:solidFill>
          <a:ln>
            <a:noFill/>
          </a:ln>
          <a:effectLst/>
        </p:spPr>
        <p:txBody>
          <a:bodyPr anchor="ctr"/>
          <a:lstStyle/>
          <a:p>
            <a:pPr algn="ctr"/>
            <a:r>
              <a:rPr lang="en-US" sz="1600" b="1" dirty="0">
                <a:solidFill>
                  <a:schemeClr val="bg1"/>
                </a:solidFill>
                <a:latin typeface="Verdana" pitchFamily="34" charset="0"/>
              </a:rPr>
              <a:t>Moderate or Greater Impairment in Personality Functioning</a:t>
            </a:r>
            <a:endParaRPr lang="en-US" sz="1400" dirty="0">
              <a:solidFill>
                <a:schemeClr val="bg1"/>
              </a:solidFill>
              <a:latin typeface="Verdana" pitchFamily="34" charset="0"/>
            </a:endParaRPr>
          </a:p>
        </p:txBody>
      </p:sp>
      <p:sp>
        <p:nvSpPr>
          <p:cNvPr id="75779" name="AutoShape 8"/>
          <p:cNvSpPr>
            <a:spLocks noChangeArrowheads="1"/>
          </p:cNvSpPr>
          <p:nvPr/>
        </p:nvSpPr>
        <p:spPr bwMode="auto">
          <a:xfrm>
            <a:off x="1447800" y="3505200"/>
            <a:ext cx="2590800" cy="762000"/>
          </a:xfrm>
          <a:prstGeom prst="flowChartAlternateProcess">
            <a:avLst/>
          </a:prstGeom>
          <a:solidFill>
            <a:srgbClr val="9FAD9E"/>
          </a:solidFill>
          <a:ln>
            <a:noFill/>
          </a:ln>
          <a:effectLst/>
        </p:spPr>
        <p:txBody>
          <a:bodyPr anchor="ctr"/>
          <a:lstStyle/>
          <a:p>
            <a:pPr algn="ctr"/>
            <a:r>
              <a:rPr lang="en-US" sz="1600" b="1" dirty="0">
                <a:latin typeface="Verdana" pitchFamily="34" charset="0"/>
              </a:rPr>
              <a:t>Personality Disorder(s)</a:t>
            </a:r>
          </a:p>
        </p:txBody>
      </p:sp>
      <p:sp>
        <p:nvSpPr>
          <p:cNvPr id="75780" name="AutoShape 9"/>
          <p:cNvSpPr>
            <a:spLocks noChangeArrowheads="1"/>
          </p:cNvSpPr>
          <p:nvPr/>
        </p:nvSpPr>
        <p:spPr bwMode="auto">
          <a:xfrm>
            <a:off x="5029200" y="3505200"/>
            <a:ext cx="2590800" cy="762000"/>
          </a:xfrm>
          <a:prstGeom prst="flowChartAlternateProcess">
            <a:avLst/>
          </a:prstGeom>
          <a:solidFill>
            <a:srgbClr val="9FAD9E"/>
          </a:solidFill>
          <a:ln>
            <a:noFill/>
          </a:ln>
          <a:effectLst/>
        </p:spPr>
        <p:txBody>
          <a:bodyPr anchor="ctr"/>
          <a:lstStyle/>
          <a:p>
            <a:pPr algn="ctr"/>
            <a:r>
              <a:rPr lang="en-US" sz="1600" b="1" dirty="0">
                <a:latin typeface="Verdana" pitchFamily="34" charset="0"/>
              </a:rPr>
              <a:t>PD – Trait-Specified</a:t>
            </a:r>
          </a:p>
        </p:txBody>
      </p:sp>
      <p:sp>
        <p:nvSpPr>
          <p:cNvPr id="75781" name="AutoShape 12"/>
          <p:cNvSpPr>
            <a:spLocks noChangeArrowheads="1"/>
          </p:cNvSpPr>
          <p:nvPr/>
        </p:nvSpPr>
        <p:spPr bwMode="auto">
          <a:xfrm>
            <a:off x="1905000" y="5029200"/>
            <a:ext cx="5410200" cy="381000"/>
          </a:xfrm>
          <a:prstGeom prst="flowChartAlternateProcess">
            <a:avLst/>
          </a:prstGeom>
          <a:solidFill>
            <a:srgbClr val="E8D3A2"/>
          </a:solidFill>
          <a:ln>
            <a:noFill/>
          </a:ln>
          <a:effectLst/>
        </p:spPr>
        <p:txBody>
          <a:bodyPr anchor="ctr"/>
          <a:lstStyle/>
          <a:p>
            <a:pPr algn="ctr"/>
            <a:r>
              <a:rPr lang="en-US" sz="1600" b="1" dirty="0">
                <a:latin typeface="Verdana" pitchFamily="34" charset="0"/>
              </a:rPr>
              <a:t>Meets All Other General PD Criteria</a:t>
            </a:r>
          </a:p>
        </p:txBody>
      </p:sp>
      <p:sp>
        <p:nvSpPr>
          <p:cNvPr id="75782" name="AutoShape 13"/>
          <p:cNvSpPr>
            <a:spLocks noChangeArrowheads="1"/>
          </p:cNvSpPr>
          <p:nvPr/>
        </p:nvSpPr>
        <p:spPr bwMode="auto">
          <a:xfrm>
            <a:off x="1905000" y="5867400"/>
            <a:ext cx="5410200" cy="381000"/>
          </a:xfrm>
          <a:prstGeom prst="flowChartAlternateProcess">
            <a:avLst/>
          </a:prstGeom>
          <a:solidFill>
            <a:srgbClr val="E8D3A2"/>
          </a:solidFill>
          <a:ln>
            <a:noFill/>
          </a:ln>
          <a:effectLst/>
        </p:spPr>
        <p:txBody>
          <a:bodyPr anchor="ctr"/>
          <a:lstStyle/>
          <a:p>
            <a:pPr algn="ctr"/>
            <a:r>
              <a:rPr lang="en-US" sz="1600" b="1" dirty="0">
                <a:latin typeface="Verdana" pitchFamily="34" charset="0"/>
              </a:rPr>
              <a:t>PD Diagnosis Confirmed</a:t>
            </a:r>
          </a:p>
        </p:txBody>
      </p:sp>
      <p:cxnSp>
        <p:nvCxnSpPr>
          <p:cNvPr id="75783" name="AutoShape 23"/>
          <p:cNvCxnSpPr>
            <a:cxnSpLocks noChangeShapeType="1"/>
          </p:cNvCxnSpPr>
          <p:nvPr/>
        </p:nvCxnSpPr>
        <p:spPr bwMode="auto">
          <a:xfrm>
            <a:off x="4572000" y="5410200"/>
            <a:ext cx="0" cy="381000"/>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84" name="AutoShape 24"/>
          <p:cNvCxnSpPr>
            <a:cxnSpLocks noChangeShapeType="1"/>
          </p:cNvCxnSpPr>
          <p:nvPr/>
        </p:nvCxnSpPr>
        <p:spPr bwMode="auto">
          <a:xfrm>
            <a:off x="4552950" y="1295400"/>
            <a:ext cx="0" cy="381000"/>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85" name="AutoShape 25"/>
          <p:cNvCxnSpPr>
            <a:cxnSpLocks noChangeShapeType="1"/>
          </p:cNvCxnSpPr>
          <p:nvPr/>
        </p:nvCxnSpPr>
        <p:spPr bwMode="auto">
          <a:xfrm>
            <a:off x="2895600" y="3048000"/>
            <a:ext cx="0" cy="381000"/>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86" name="AutoShape 26"/>
          <p:cNvCxnSpPr>
            <a:cxnSpLocks noChangeShapeType="1"/>
          </p:cNvCxnSpPr>
          <p:nvPr/>
        </p:nvCxnSpPr>
        <p:spPr bwMode="auto">
          <a:xfrm>
            <a:off x="6248400" y="3048000"/>
            <a:ext cx="0" cy="381000"/>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5787" name="AutoShape 7"/>
          <p:cNvSpPr>
            <a:spLocks noChangeArrowheads="1"/>
          </p:cNvSpPr>
          <p:nvPr/>
        </p:nvSpPr>
        <p:spPr bwMode="auto">
          <a:xfrm>
            <a:off x="1905000" y="457200"/>
            <a:ext cx="5410200" cy="762000"/>
          </a:xfrm>
          <a:prstGeom prst="flowChartAlternateProcess">
            <a:avLst/>
          </a:prstGeom>
          <a:solidFill>
            <a:srgbClr val="79496A"/>
          </a:solidFill>
          <a:ln>
            <a:noFill/>
          </a:ln>
          <a:effectLst/>
        </p:spPr>
        <p:txBody>
          <a:bodyPr anchor="ctr"/>
          <a:lstStyle/>
          <a:p>
            <a:pPr algn="ctr"/>
            <a:r>
              <a:rPr lang="en-US" sz="1800" b="1" dirty="0">
                <a:solidFill>
                  <a:schemeClr val="bg1"/>
                </a:solidFill>
                <a:latin typeface="Verdana" pitchFamily="34" charset="0"/>
              </a:rPr>
              <a:t>Clinician Assessment of DSM-5 Personality Disorders</a:t>
            </a:r>
            <a:endParaRPr lang="en-US" sz="1800" dirty="0">
              <a:solidFill>
                <a:schemeClr val="bg1"/>
              </a:solidFill>
              <a:latin typeface="Verdana" pitchFamily="34" charset="0"/>
            </a:endParaRPr>
          </a:p>
        </p:txBody>
      </p:sp>
      <p:sp>
        <p:nvSpPr>
          <p:cNvPr id="75788" name="AutoShape 8"/>
          <p:cNvSpPr>
            <a:spLocks noChangeArrowheads="1"/>
          </p:cNvSpPr>
          <p:nvPr/>
        </p:nvSpPr>
        <p:spPr bwMode="auto">
          <a:xfrm>
            <a:off x="4343400" y="3733800"/>
            <a:ext cx="609600" cy="381000"/>
          </a:xfrm>
          <a:prstGeom prst="flowChartAlternateProcess">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600" b="1" dirty="0">
                <a:latin typeface="Verdana" pitchFamily="34" charset="0"/>
              </a:rPr>
              <a:t>or</a:t>
            </a:r>
          </a:p>
        </p:txBody>
      </p:sp>
      <p:cxnSp>
        <p:nvCxnSpPr>
          <p:cNvPr id="75789" name="AutoShape 16"/>
          <p:cNvCxnSpPr>
            <a:cxnSpLocks noChangeShapeType="1"/>
          </p:cNvCxnSpPr>
          <p:nvPr/>
        </p:nvCxnSpPr>
        <p:spPr bwMode="auto">
          <a:xfrm>
            <a:off x="2895600" y="3048000"/>
            <a:ext cx="3352800" cy="0"/>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90" name="AutoShape 26"/>
          <p:cNvCxnSpPr>
            <a:cxnSpLocks noChangeShapeType="1"/>
          </p:cNvCxnSpPr>
          <p:nvPr/>
        </p:nvCxnSpPr>
        <p:spPr bwMode="auto">
          <a:xfrm>
            <a:off x="4533900" y="2590800"/>
            <a:ext cx="0" cy="381000"/>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91" name="AutoShape 19"/>
          <p:cNvCxnSpPr>
            <a:cxnSpLocks noChangeShapeType="1"/>
          </p:cNvCxnSpPr>
          <p:nvPr/>
        </p:nvCxnSpPr>
        <p:spPr bwMode="auto">
          <a:xfrm>
            <a:off x="2895600" y="4267200"/>
            <a:ext cx="0" cy="295275"/>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92" name="AutoShape 20"/>
          <p:cNvCxnSpPr>
            <a:cxnSpLocks noChangeShapeType="1"/>
          </p:cNvCxnSpPr>
          <p:nvPr/>
        </p:nvCxnSpPr>
        <p:spPr bwMode="auto">
          <a:xfrm>
            <a:off x="6248400" y="4267200"/>
            <a:ext cx="0" cy="295275"/>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93" name="AutoShape 21"/>
          <p:cNvCxnSpPr>
            <a:cxnSpLocks noChangeShapeType="1"/>
          </p:cNvCxnSpPr>
          <p:nvPr/>
        </p:nvCxnSpPr>
        <p:spPr bwMode="auto">
          <a:xfrm>
            <a:off x="2895600" y="4573588"/>
            <a:ext cx="3352800" cy="0"/>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94" name="AutoShape 22"/>
          <p:cNvCxnSpPr>
            <a:cxnSpLocks noChangeShapeType="1"/>
          </p:cNvCxnSpPr>
          <p:nvPr/>
        </p:nvCxnSpPr>
        <p:spPr bwMode="auto">
          <a:xfrm>
            <a:off x="4572000" y="4572000"/>
            <a:ext cx="0" cy="371475"/>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38746165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228600" y="654050"/>
            <a:ext cx="8610600" cy="488950"/>
          </a:xfrm>
          <a:prstGeom prst="rect">
            <a:avLst/>
          </a:prstGeom>
        </p:spPr>
        <p:txBody>
          <a:bodyPr>
            <a:noAutofit/>
          </a:bodyPr>
          <a:lstStyle/>
          <a:p>
            <a:r>
              <a:rPr lang="en-US" sz="2900" b="1" dirty="0">
                <a:solidFill>
                  <a:srgbClr val="79496A"/>
                </a:solidFill>
                <a:latin typeface="Verdana" pitchFamily="34" charset="0"/>
                <a:ea typeface="Verdana" pitchFamily="34" charset="0"/>
                <a:cs typeface="Verdana" pitchFamily="34" charset="0"/>
              </a:rPr>
              <a:t>Morey et al. WG Study </a:t>
            </a:r>
            <a:endParaRPr lang="en-US" sz="2900" b="1" i="1" dirty="0">
              <a:solidFill>
                <a:srgbClr val="79496A"/>
              </a:solidFill>
              <a:latin typeface="Verdana" pitchFamily="34" charset="0"/>
              <a:ea typeface="Verdana" pitchFamily="34" charset="0"/>
              <a:cs typeface="Verdana" pitchFamily="34" charset="0"/>
            </a:endParaRPr>
          </a:p>
        </p:txBody>
      </p:sp>
      <p:sp>
        <p:nvSpPr>
          <p:cNvPr id="29699" name="Content Placeholder 2"/>
          <p:cNvSpPr>
            <a:spLocks noGrp="1"/>
          </p:cNvSpPr>
          <p:nvPr>
            <p:ph idx="4294967295"/>
          </p:nvPr>
        </p:nvSpPr>
        <p:spPr>
          <a:xfrm>
            <a:off x="414338" y="1447800"/>
            <a:ext cx="8577262" cy="4800600"/>
          </a:xfrm>
        </p:spPr>
        <p:txBody>
          <a:bodyPr>
            <a:normAutofit fontScale="92500" lnSpcReduction="10000"/>
          </a:bodyPr>
          <a:lstStyle/>
          <a:p>
            <a:pPr marL="0" indent="0">
              <a:lnSpc>
                <a:spcPct val="120000"/>
              </a:lnSpc>
              <a:spcBef>
                <a:spcPts val="0"/>
              </a:spcBef>
              <a:buNone/>
            </a:pPr>
            <a:r>
              <a:rPr lang="en-US" sz="2800" dirty="0">
                <a:latin typeface="Verdana" pitchFamily="34" charset="0"/>
                <a:ea typeface="Verdana" pitchFamily="34" charset="0"/>
                <a:cs typeface="Verdana" pitchFamily="34" charset="0"/>
              </a:rPr>
              <a:t>A recent empirical study involving 334 clinicians found that in 14 of 18 comparisons, </a:t>
            </a:r>
            <a:r>
              <a:rPr lang="en-US" sz="2800" dirty="0">
                <a:solidFill>
                  <a:srgbClr val="79496A"/>
                </a:solidFill>
                <a:latin typeface="Verdana" pitchFamily="34" charset="0"/>
                <a:ea typeface="Verdana" pitchFamily="34" charset="0"/>
                <a:cs typeface="Verdana" pitchFamily="34" charset="0"/>
              </a:rPr>
              <a:t>DSM-5 is perceived as </a:t>
            </a:r>
            <a:r>
              <a:rPr lang="en-US" sz="2800" i="1" u="sng" dirty="0">
                <a:solidFill>
                  <a:srgbClr val="79496A"/>
                </a:solidFill>
                <a:latin typeface="Verdana" pitchFamily="34" charset="0"/>
                <a:ea typeface="Verdana" pitchFamily="34" charset="0"/>
                <a:cs typeface="Verdana" pitchFamily="34" charset="0"/>
              </a:rPr>
              <a:t>more clinically useful</a:t>
            </a:r>
            <a:r>
              <a:rPr lang="en-US" sz="2800" dirty="0">
                <a:latin typeface="Verdana" pitchFamily="34" charset="0"/>
                <a:ea typeface="Verdana" pitchFamily="34" charset="0"/>
                <a:cs typeface="Verdana" pitchFamily="34" charset="0"/>
              </a:rPr>
              <a:t> than DSM-IV with respect to: </a:t>
            </a:r>
          </a:p>
          <a:p>
            <a:pPr>
              <a:lnSpc>
                <a:spcPct val="120000"/>
              </a:lnSpc>
              <a:spcBef>
                <a:spcPts val="0"/>
              </a:spcBef>
            </a:pPr>
            <a:r>
              <a:rPr lang="en-US" sz="2600" dirty="0">
                <a:latin typeface="Verdana" pitchFamily="34" charset="0"/>
                <a:ea typeface="Verdana" pitchFamily="34" charset="0"/>
                <a:cs typeface="Verdana" pitchFamily="34" charset="0"/>
              </a:rPr>
              <a:t>Ease of use</a:t>
            </a:r>
          </a:p>
          <a:p>
            <a:pPr>
              <a:lnSpc>
                <a:spcPct val="120000"/>
              </a:lnSpc>
              <a:spcBef>
                <a:spcPts val="0"/>
              </a:spcBef>
            </a:pPr>
            <a:r>
              <a:rPr lang="en-US" sz="2600" dirty="0">
                <a:latin typeface="Verdana" pitchFamily="34" charset="0"/>
                <a:ea typeface="Verdana" pitchFamily="34" charset="0"/>
                <a:cs typeface="Verdana" pitchFamily="34" charset="0"/>
              </a:rPr>
              <a:t>Communication of clinical information to other </a:t>
            </a:r>
            <a:br>
              <a:rPr lang="en-US" sz="2600" dirty="0">
                <a:latin typeface="Verdana" pitchFamily="34" charset="0"/>
                <a:ea typeface="Verdana" pitchFamily="34" charset="0"/>
                <a:cs typeface="Verdana" pitchFamily="34" charset="0"/>
              </a:rPr>
            </a:br>
            <a:r>
              <a:rPr lang="en-US" sz="2600" dirty="0">
                <a:latin typeface="Verdana" pitchFamily="34" charset="0"/>
                <a:ea typeface="Verdana" pitchFamily="34" charset="0"/>
                <a:cs typeface="Verdana" pitchFamily="34" charset="0"/>
              </a:rPr>
              <a:t>professionals</a:t>
            </a:r>
          </a:p>
          <a:p>
            <a:pPr>
              <a:lnSpc>
                <a:spcPct val="120000"/>
              </a:lnSpc>
              <a:spcBef>
                <a:spcPts val="0"/>
              </a:spcBef>
            </a:pPr>
            <a:r>
              <a:rPr lang="en-US" sz="2600" dirty="0">
                <a:latin typeface="Verdana" pitchFamily="34" charset="0"/>
                <a:ea typeface="Verdana" pitchFamily="34" charset="0"/>
                <a:cs typeface="Verdana" pitchFamily="34" charset="0"/>
              </a:rPr>
              <a:t>Communication of clinical information to </a:t>
            </a:r>
            <a:br>
              <a:rPr lang="en-US" sz="2600" dirty="0">
                <a:latin typeface="Verdana" pitchFamily="34" charset="0"/>
                <a:ea typeface="Verdana" pitchFamily="34" charset="0"/>
                <a:cs typeface="Verdana" pitchFamily="34" charset="0"/>
              </a:rPr>
            </a:br>
            <a:r>
              <a:rPr lang="en-US" sz="2600" dirty="0">
                <a:latin typeface="Verdana" pitchFamily="34" charset="0"/>
                <a:ea typeface="Verdana" pitchFamily="34" charset="0"/>
                <a:cs typeface="Verdana" pitchFamily="34" charset="0"/>
              </a:rPr>
              <a:t>patients</a:t>
            </a:r>
          </a:p>
          <a:p>
            <a:pPr>
              <a:lnSpc>
                <a:spcPct val="120000"/>
              </a:lnSpc>
              <a:spcBef>
                <a:spcPts val="0"/>
              </a:spcBef>
            </a:pPr>
            <a:r>
              <a:rPr lang="en-US" sz="2600" dirty="0">
                <a:latin typeface="Verdana" pitchFamily="34" charset="0"/>
                <a:ea typeface="Verdana" pitchFamily="34" charset="0"/>
                <a:cs typeface="Verdana" pitchFamily="34" charset="0"/>
              </a:rPr>
              <a:t>Comprehensiveness in describing pathology</a:t>
            </a:r>
          </a:p>
          <a:p>
            <a:pPr>
              <a:lnSpc>
                <a:spcPct val="120000"/>
              </a:lnSpc>
              <a:spcBef>
                <a:spcPts val="0"/>
              </a:spcBef>
            </a:pPr>
            <a:r>
              <a:rPr lang="en-US" sz="2600" dirty="0">
                <a:latin typeface="Verdana" pitchFamily="34" charset="0"/>
                <a:ea typeface="Verdana" pitchFamily="34" charset="0"/>
                <a:cs typeface="Verdana" pitchFamily="34" charset="0"/>
              </a:rPr>
              <a:t>Treatment planning</a:t>
            </a:r>
          </a:p>
        </p:txBody>
      </p:sp>
      <p:sp>
        <p:nvSpPr>
          <p:cNvPr id="4" name="Rectangle 3"/>
          <p:cNvSpPr/>
          <p:nvPr/>
        </p:nvSpPr>
        <p:spPr>
          <a:xfrm>
            <a:off x="304800" y="6485997"/>
            <a:ext cx="8458200" cy="307777"/>
          </a:xfrm>
          <a:prstGeom prst="rect">
            <a:avLst/>
          </a:prstGeom>
        </p:spPr>
        <p:txBody>
          <a:bodyPr>
            <a:spAutoFit/>
          </a:bodyPr>
          <a:lstStyle/>
          <a:p>
            <a:pPr>
              <a:defRPr/>
            </a:pPr>
            <a:r>
              <a:rPr lang="en-US" sz="1400" dirty="0">
                <a:latin typeface="Verdana" pitchFamily="34" charset="0"/>
                <a:ea typeface="Verdana" pitchFamily="34" charset="0"/>
                <a:cs typeface="Verdana" pitchFamily="34" charset="0"/>
              </a:rPr>
              <a:t>Morey, Skodol, Oldham, </a:t>
            </a:r>
            <a:r>
              <a:rPr lang="en-US" sz="1400" i="1" dirty="0">
                <a:latin typeface="Verdana" pitchFamily="34" charset="0"/>
                <a:ea typeface="Verdana" pitchFamily="34" charset="0"/>
                <a:cs typeface="Verdana" pitchFamily="34" charset="0"/>
              </a:rPr>
              <a:t>Journal of Abnormal Psychology</a:t>
            </a:r>
            <a:r>
              <a:rPr lang="en-US" sz="1400" dirty="0">
                <a:latin typeface="Verdana" pitchFamily="34" charset="0"/>
                <a:ea typeface="Verdana" pitchFamily="34" charset="0"/>
                <a:cs typeface="Verdana" pitchFamily="34" charset="0"/>
              </a:rPr>
              <a:t>, 2014</a:t>
            </a:r>
          </a:p>
        </p:txBody>
      </p:sp>
    </p:spTree>
    <p:extLst>
      <p:ext uri="{BB962C8B-B14F-4D97-AF65-F5344CB8AC3E}">
        <p14:creationId xmlns:p14="http://schemas.microsoft.com/office/powerpoint/2010/main" xmlns="" val="2291421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6550223"/>
            <a:ext cx="8458200" cy="307777"/>
          </a:xfrm>
          <a:prstGeom prst="rect">
            <a:avLst/>
          </a:prstGeom>
        </p:spPr>
        <p:txBody>
          <a:bodyPr>
            <a:spAutoFit/>
          </a:bodyPr>
          <a:lstStyle/>
          <a:p>
            <a:pPr algn="r">
              <a:defRPr/>
            </a:pPr>
            <a:r>
              <a:rPr lang="en-US" sz="1400" dirty="0">
                <a:latin typeface="+mj-lt"/>
                <a:ea typeface="Calibri"/>
                <a:cs typeface="Arial"/>
              </a:rPr>
              <a:t>Freedman et al., </a:t>
            </a:r>
            <a:r>
              <a:rPr lang="en-US" sz="1400" i="1" dirty="0">
                <a:latin typeface="+mj-lt"/>
                <a:ea typeface="Calibri"/>
                <a:cs typeface="Arial"/>
              </a:rPr>
              <a:t>AJP</a:t>
            </a:r>
            <a:r>
              <a:rPr lang="en-US" sz="1400" dirty="0">
                <a:latin typeface="+mj-lt"/>
                <a:ea typeface="Calibri"/>
                <a:cs typeface="Arial"/>
              </a:rPr>
              <a:t> January 2013 </a:t>
            </a:r>
            <a:endParaRPr lang="en-US" sz="1400" dirty="0">
              <a:latin typeface="+mj-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464" y="263526"/>
            <a:ext cx="7615736" cy="5756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375" y="6019801"/>
            <a:ext cx="4010025" cy="585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511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228600" y="609600"/>
            <a:ext cx="8610600" cy="488950"/>
          </a:xfrm>
          <a:prstGeom prst="rect">
            <a:avLst/>
          </a:prstGeom>
        </p:spPr>
        <p:txBody>
          <a:bodyPr>
            <a:noAutofit/>
          </a:bodyPr>
          <a:lstStyle/>
          <a:p>
            <a:r>
              <a:rPr lang="en-US" sz="3000" b="1" dirty="0">
                <a:solidFill>
                  <a:srgbClr val="79496A"/>
                </a:solidFill>
                <a:latin typeface="Verdana" pitchFamily="34" charset="0"/>
                <a:ea typeface="Verdana" pitchFamily="34" charset="0"/>
                <a:cs typeface="Verdana" pitchFamily="34" charset="0"/>
              </a:rPr>
              <a:t>Field Trials</a:t>
            </a:r>
            <a:endParaRPr lang="en-US" sz="3000" i="1" dirty="0">
              <a:solidFill>
                <a:srgbClr val="79496A"/>
              </a:solidFill>
              <a:latin typeface="Verdana" pitchFamily="34" charset="0"/>
              <a:ea typeface="Verdana" pitchFamily="34" charset="0"/>
              <a:cs typeface="Verdana" pitchFamily="34" charset="0"/>
            </a:endParaRPr>
          </a:p>
        </p:txBody>
      </p:sp>
      <p:sp>
        <p:nvSpPr>
          <p:cNvPr id="4" name="Rectangle 3"/>
          <p:cNvSpPr txBox="1">
            <a:spLocks noChangeArrowheads="1"/>
          </p:cNvSpPr>
          <p:nvPr/>
        </p:nvSpPr>
        <p:spPr>
          <a:xfrm>
            <a:off x="609600" y="1371600"/>
            <a:ext cx="8077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AC219"/>
              </a:buClr>
              <a:buNone/>
              <a:defRPr/>
            </a:pPr>
            <a:r>
              <a:rPr lang="en-US" altLang="ja-JP" sz="2800" dirty="0">
                <a:ea typeface="MS PGothic" pitchFamily="34" charset="-128"/>
              </a:rPr>
              <a:t>“Borderline personality disorder* now emerges as a major diagnosis in its own right with good diagnostic reliability.”</a:t>
            </a:r>
          </a:p>
          <a:p>
            <a:pPr marL="0" indent="0">
              <a:buClr>
                <a:srgbClr val="FAC219"/>
              </a:buClr>
              <a:buNone/>
              <a:defRPr/>
            </a:pPr>
            <a:endParaRPr lang="en-US" sz="2800" dirty="0">
              <a:ea typeface="MS PGothic" pitchFamily="34" charset="-128"/>
            </a:endParaRPr>
          </a:p>
          <a:p>
            <a:pPr marL="0" indent="0">
              <a:buClr>
                <a:srgbClr val="FAC219"/>
              </a:buClr>
              <a:buNone/>
              <a:defRPr/>
            </a:pPr>
            <a:r>
              <a:rPr lang="en-US" sz="2800" dirty="0">
                <a:ea typeface="MS PGothic" pitchFamily="34" charset="-128"/>
              </a:rPr>
              <a:t>*[as defined by the Alternative Model]		</a:t>
            </a:r>
          </a:p>
          <a:p>
            <a:pPr marL="0" indent="0">
              <a:buClr>
                <a:srgbClr val="FAC219"/>
              </a:buClr>
              <a:buNone/>
              <a:defRPr/>
            </a:pPr>
            <a:endParaRPr lang="en-US" sz="1800" dirty="0">
              <a:ea typeface="MS PGothic" pitchFamily="34" charset="-128"/>
            </a:endParaRPr>
          </a:p>
          <a:p>
            <a:pPr marL="0" indent="0">
              <a:buClr>
                <a:srgbClr val="FAC219"/>
              </a:buClr>
              <a:buNone/>
              <a:defRPr/>
            </a:pPr>
            <a:endParaRPr lang="en-US" sz="1800" dirty="0">
              <a:ea typeface="MS PGothic" pitchFamily="34" charset="-128"/>
            </a:endParaRPr>
          </a:p>
          <a:p>
            <a:pPr marL="0" indent="0">
              <a:buClr>
                <a:srgbClr val="FAC219"/>
              </a:buClr>
              <a:buNone/>
              <a:defRPr/>
            </a:pPr>
            <a:r>
              <a:rPr lang="en-US" sz="1800" dirty="0">
                <a:ea typeface="MS PGothic" pitchFamily="34" charset="-128"/>
              </a:rPr>
              <a:t>	      - Freedman et al., </a:t>
            </a:r>
            <a:r>
              <a:rPr lang="en-US" sz="1800" i="1" dirty="0">
                <a:ea typeface="MS PGothic" pitchFamily="34" charset="-128"/>
              </a:rPr>
              <a:t>American Journal of Psychiatry</a:t>
            </a:r>
            <a:r>
              <a:rPr lang="en-US" sz="1800" dirty="0">
                <a:ea typeface="MS PGothic" pitchFamily="34" charset="-128"/>
              </a:rPr>
              <a:t>, 2013</a:t>
            </a:r>
          </a:p>
        </p:txBody>
      </p:sp>
    </p:spTree>
    <p:extLst>
      <p:ext uri="{BB962C8B-B14F-4D97-AF65-F5344CB8AC3E}">
        <p14:creationId xmlns:p14="http://schemas.microsoft.com/office/powerpoint/2010/main" xmlns="" val="4125842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958850"/>
            <a:ext cx="9144000" cy="488950"/>
          </a:xfrm>
          <a:prstGeom prst="rect">
            <a:avLst/>
          </a:prstGeom>
        </p:spPr>
        <p:txBody>
          <a:bodyPr>
            <a:normAutofit fontScale="90000"/>
          </a:bodyPr>
          <a:lstStyle/>
          <a:p>
            <a:r>
              <a:rPr lang="en-US" sz="3300" b="1" dirty="0">
                <a:solidFill>
                  <a:srgbClr val="79496A"/>
                </a:solidFill>
                <a:latin typeface="Verdana" pitchFamily="34" charset="0"/>
                <a:ea typeface="Verdana" pitchFamily="34" charset="0"/>
                <a:cs typeface="Verdana" pitchFamily="34" charset="0"/>
              </a:rPr>
              <a:t>ICD-11 PD Proposal</a:t>
            </a:r>
            <a:r>
              <a:rPr lang="en-US" sz="3200" b="1" dirty="0">
                <a:solidFill>
                  <a:srgbClr val="79496A"/>
                </a:solidFill>
                <a:latin typeface="Verdana" pitchFamily="34" charset="0"/>
                <a:ea typeface="Verdana" pitchFamily="34" charset="0"/>
                <a:cs typeface="Verdana" pitchFamily="34" charset="0"/>
              </a:rPr>
              <a:t/>
            </a:r>
            <a:br>
              <a:rPr lang="en-US" sz="3200" b="1" dirty="0">
                <a:solidFill>
                  <a:srgbClr val="79496A"/>
                </a:solidFill>
                <a:latin typeface="Verdana" pitchFamily="34" charset="0"/>
                <a:ea typeface="Verdana" pitchFamily="34" charset="0"/>
                <a:cs typeface="Verdana" pitchFamily="34" charset="0"/>
              </a:rPr>
            </a:br>
            <a:r>
              <a:rPr lang="en-US" sz="2800" b="1" dirty="0">
                <a:solidFill>
                  <a:srgbClr val="79496A"/>
                </a:solidFill>
                <a:latin typeface="Verdana" pitchFamily="34" charset="0"/>
                <a:ea typeface="Verdana" pitchFamily="34" charset="0"/>
                <a:cs typeface="Verdana" pitchFamily="34" charset="0"/>
              </a:rPr>
              <a:t>Single Diagnostic Category: Personality Disorder</a:t>
            </a:r>
            <a:r>
              <a:rPr lang="en-US" sz="3200" b="1" dirty="0">
                <a:solidFill>
                  <a:srgbClr val="79496A"/>
                </a:solidFill>
                <a:latin typeface="Verdana" pitchFamily="34" charset="0"/>
                <a:ea typeface="Verdana" pitchFamily="34" charset="0"/>
                <a:cs typeface="Verdana" pitchFamily="34" charset="0"/>
              </a:rPr>
              <a:t/>
            </a:r>
            <a:br>
              <a:rPr lang="en-US" sz="3200" b="1" dirty="0">
                <a:solidFill>
                  <a:srgbClr val="79496A"/>
                </a:solidFill>
                <a:latin typeface="Verdana" pitchFamily="34" charset="0"/>
                <a:ea typeface="Verdana" pitchFamily="34" charset="0"/>
                <a:cs typeface="Verdana" pitchFamily="34" charset="0"/>
              </a:rPr>
            </a:br>
            <a:endParaRPr lang="en-US" sz="2800" i="1" dirty="0">
              <a:solidFill>
                <a:srgbClr val="79496A"/>
              </a:solidFill>
              <a:latin typeface="Verdana" pitchFamily="34" charset="0"/>
              <a:ea typeface="Verdana" pitchFamily="34" charset="0"/>
              <a:cs typeface="Verdana" pitchFamily="34" charset="0"/>
            </a:endParaRPr>
          </a:p>
        </p:txBody>
      </p:sp>
      <p:sp>
        <p:nvSpPr>
          <p:cNvPr id="4" name="Rectangle 3"/>
          <p:cNvSpPr txBox="1">
            <a:spLocks noChangeArrowheads="1"/>
          </p:cNvSpPr>
          <p:nvPr/>
        </p:nvSpPr>
        <p:spPr>
          <a:xfrm>
            <a:off x="609600" y="1828800"/>
            <a:ext cx="8077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AC219"/>
              </a:buClr>
              <a:buNone/>
              <a:defRPr/>
            </a:pPr>
            <a:r>
              <a:rPr lang="en-US" altLang="ja-JP" sz="2800" dirty="0">
                <a:ea typeface="MS PGothic" pitchFamily="34" charset="-128"/>
              </a:rPr>
              <a:t>Definition:  A pervasive disturbance in how an individual experiences and thinks about the self, others, and the world, manifested in maladaptive patterns of cognition, emotional experience, emotional expression, and behavior.</a:t>
            </a:r>
            <a:endParaRPr lang="en-US" sz="2800" dirty="0">
              <a:ea typeface="MS PGothic" pitchFamily="34" charset="-128"/>
            </a:endParaRPr>
          </a:p>
          <a:p>
            <a:pPr marL="0" indent="0">
              <a:buClr>
                <a:srgbClr val="FAC219"/>
              </a:buClr>
              <a:defRPr/>
            </a:pPr>
            <a:endParaRPr lang="en-US" sz="800" dirty="0">
              <a:ea typeface="MS PGothic" pitchFamily="34" charset="-128"/>
            </a:endParaRPr>
          </a:p>
          <a:p>
            <a:pPr marL="0" indent="0">
              <a:buClr>
                <a:srgbClr val="FAC219"/>
              </a:buClr>
              <a:buFont typeface="Arial" pitchFamily="34" charset="0"/>
              <a:buNone/>
              <a:defRPr/>
            </a:pPr>
            <a:r>
              <a:rPr lang="en-US" sz="1800" dirty="0">
                <a:ea typeface="MS PGothic" pitchFamily="34" charset="-128"/>
              </a:rPr>
              <a:t>					</a:t>
            </a:r>
          </a:p>
          <a:p>
            <a:pPr marL="0" indent="0">
              <a:buClr>
                <a:srgbClr val="FAC219"/>
              </a:buClr>
              <a:buFont typeface="Arial" pitchFamily="34" charset="0"/>
              <a:buNone/>
              <a:defRPr/>
            </a:pPr>
            <a:endParaRPr lang="en-US" sz="1800" dirty="0">
              <a:ea typeface="MS PGothic" pitchFamily="34" charset="-128"/>
            </a:endParaRPr>
          </a:p>
          <a:p>
            <a:pPr marL="0" indent="0">
              <a:buClr>
                <a:srgbClr val="FAC219"/>
              </a:buClr>
              <a:buFont typeface="Arial" pitchFamily="34" charset="0"/>
              <a:buNone/>
              <a:defRPr/>
            </a:pPr>
            <a:endParaRPr lang="en-US" sz="1800" dirty="0">
              <a:ea typeface="MS PGothic" pitchFamily="34" charset="-128"/>
            </a:endParaRPr>
          </a:p>
          <a:p>
            <a:pPr marL="0" indent="0">
              <a:buClr>
                <a:srgbClr val="FAC219"/>
              </a:buClr>
              <a:buFont typeface="Arial" pitchFamily="34" charset="0"/>
              <a:buNone/>
              <a:defRPr/>
            </a:pPr>
            <a:r>
              <a:rPr lang="en-US" sz="1800" dirty="0">
                <a:ea typeface="MS PGothic" pitchFamily="34" charset="-128"/>
              </a:rPr>
              <a:t>Tyrer et al., </a:t>
            </a:r>
            <a:r>
              <a:rPr lang="en-US" sz="1800" i="1" dirty="0">
                <a:ea typeface="MS PGothic" pitchFamily="34" charset="-128"/>
              </a:rPr>
              <a:t>Lancet</a:t>
            </a:r>
            <a:r>
              <a:rPr lang="en-US" sz="1800" dirty="0">
                <a:ea typeface="MS PGothic" pitchFamily="34" charset="-128"/>
              </a:rPr>
              <a:t>, 2015</a:t>
            </a:r>
          </a:p>
        </p:txBody>
      </p:sp>
    </p:spTree>
    <p:extLst>
      <p:ext uri="{BB962C8B-B14F-4D97-AF65-F5344CB8AC3E}">
        <p14:creationId xmlns:p14="http://schemas.microsoft.com/office/powerpoint/2010/main" xmlns="" val="994305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228600" y="730250"/>
            <a:ext cx="8610600" cy="488950"/>
          </a:xfrm>
          <a:prstGeom prst="rect">
            <a:avLst/>
          </a:prstGeom>
        </p:spPr>
        <p:txBody>
          <a:bodyPr>
            <a:normAutofit fontScale="90000"/>
          </a:bodyPr>
          <a:lstStyle/>
          <a:p>
            <a:r>
              <a:rPr lang="en-US" sz="3300" b="1" dirty="0">
                <a:solidFill>
                  <a:srgbClr val="79496A"/>
                </a:solidFill>
                <a:latin typeface="Verdana" pitchFamily="34" charset="0"/>
                <a:ea typeface="Verdana" pitchFamily="34" charset="0"/>
                <a:cs typeface="Verdana" pitchFamily="34" charset="0"/>
              </a:rPr>
              <a:t>ICD-11 PD Proposal </a:t>
            </a:r>
            <a:r>
              <a:rPr lang="en-US" sz="2400" dirty="0">
                <a:solidFill>
                  <a:srgbClr val="79496A"/>
                </a:solidFill>
                <a:latin typeface="Verdana" pitchFamily="34" charset="0"/>
                <a:ea typeface="Verdana" pitchFamily="34" charset="0"/>
                <a:cs typeface="Verdana" pitchFamily="34" charset="0"/>
              </a:rPr>
              <a:t>(continued)</a:t>
            </a:r>
            <a:r>
              <a:rPr lang="en-US" sz="3200" b="1" dirty="0">
                <a:solidFill>
                  <a:srgbClr val="79496A"/>
                </a:solidFill>
                <a:latin typeface="Verdana" pitchFamily="34" charset="0"/>
                <a:ea typeface="Verdana" pitchFamily="34" charset="0"/>
                <a:cs typeface="Verdana" pitchFamily="34" charset="0"/>
              </a:rPr>
              <a:t/>
            </a:r>
            <a:br>
              <a:rPr lang="en-US" sz="3200" b="1" dirty="0">
                <a:solidFill>
                  <a:srgbClr val="79496A"/>
                </a:solidFill>
                <a:latin typeface="Verdana" pitchFamily="34" charset="0"/>
                <a:ea typeface="Verdana" pitchFamily="34" charset="0"/>
                <a:cs typeface="Verdana" pitchFamily="34" charset="0"/>
              </a:rPr>
            </a:br>
            <a:endParaRPr lang="en-US" sz="2800" i="1" dirty="0">
              <a:solidFill>
                <a:srgbClr val="79496A"/>
              </a:solidFill>
              <a:latin typeface="Verdana" pitchFamily="34" charset="0"/>
              <a:ea typeface="Verdana" pitchFamily="34" charset="0"/>
              <a:cs typeface="Verdana" pitchFamily="34" charset="0"/>
            </a:endParaRPr>
          </a:p>
        </p:txBody>
      </p:sp>
      <p:sp>
        <p:nvSpPr>
          <p:cNvPr id="4" name="Rectangle 3"/>
          <p:cNvSpPr txBox="1">
            <a:spLocks noChangeArrowheads="1"/>
          </p:cNvSpPr>
          <p:nvPr/>
        </p:nvSpPr>
        <p:spPr>
          <a:xfrm>
            <a:off x="457200" y="1600200"/>
            <a:ext cx="80772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AC219"/>
              </a:buClr>
              <a:buNone/>
              <a:defRPr/>
            </a:pPr>
            <a:r>
              <a:rPr lang="en-US" altLang="ja-JP" sz="2800" dirty="0">
                <a:ea typeface="MS PGothic" pitchFamily="34" charset="-128"/>
              </a:rPr>
              <a:t>Levels of severity:</a:t>
            </a:r>
          </a:p>
          <a:p>
            <a:pPr marL="514350" indent="-514350">
              <a:buAutoNum type="arabicPeriod"/>
              <a:defRPr/>
            </a:pPr>
            <a:r>
              <a:rPr lang="en-US" sz="2800" dirty="0">
                <a:ea typeface="MS PGothic" pitchFamily="34" charset="-128"/>
              </a:rPr>
              <a:t>Mild</a:t>
            </a:r>
          </a:p>
          <a:p>
            <a:pPr marL="519113" indent="-519113">
              <a:buAutoNum type="arabicPeriod"/>
              <a:defRPr/>
            </a:pPr>
            <a:r>
              <a:rPr lang="en-US" sz="2800" dirty="0">
                <a:ea typeface="MS PGothic" pitchFamily="34" charset="-128"/>
              </a:rPr>
              <a:t>Moderate</a:t>
            </a:r>
          </a:p>
          <a:p>
            <a:pPr marL="519113" indent="-519113">
              <a:buAutoNum type="arabicPeriod"/>
              <a:defRPr/>
            </a:pPr>
            <a:r>
              <a:rPr lang="en-US" sz="2800" dirty="0">
                <a:ea typeface="MS PGothic" pitchFamily="34" charset="-128"/>
              </a:rPr>
              <a:t>Severe</a:t>
            </a:r>
          </a:p>
          <a:p>
            <a:pPr marL="0" indent="0">
              <a:buClr>
                <a:srgbClr val="FAC219"/>
              </a:buClr>
              <a:buNone/>
              <a:defRPr/>
            </a:pPr>
            <a:endParaRPr lang="en-US" sz="800" dirty="0">
              <a:ea typeface="MS PGothic" pitchFamily="34" charset="-128"/>
            </a:endParaRPr>
          </a:p>
          <a:p>
            <a:pPr marL="0" indent="0">
              <a:buClr>
                <a:srgbClr val="FAC219"/>
              </a:buClr>
              <a:defRPr/>
            </a:pPr>
            <a:endParaRPr lang="en-US" sz="800" dirty="0">
              <a:ea typeface="MS PGothic" pitchFamily="34" charset="-128"/>
            </a:endParaRPr>
          </a:p>
          <a:p>
            <a:pPr marL="0" indent="0">
              <a:buClr>
                <a:srgbClr val="FAC219"/>
              </a:buClr>
              <a:buFont typeface="Arial" pitchFamily="34" charset="0"/>
              <a:buNone/>
              <a:defRPr/>
            </a:pPr>
            <a:r>
              <a:rPr lang="en-US" sz="1800" dirty="0">
                <a:ea typeface="MS PGothic" pitchFamily="34" charset="-128"/>
              </a:rPr>
              <a:t>					</a:t>
            </a:r>
          </a:p>
          <a:p>
            <a:pPr marL="0" indent="0">
              <a:buClr>
                <a:srgbClr val="FAC219"/>
              </a:buClr>
              <a:buFont typeface="Arial" pitchFamily="34" charset="0"/>
              <a:buNone/>
              <a:defRPr/>
            </a:pPr>
            <a:endParaRPr lang="en-US" sz="1800" dirty="0">
              <a:ea typeface="MS PGothic" pitchFamily="34" charset="-128"/>
            </a:endParaRPr>
          </a:p>
          <a:p>
            <a:pPr marL="0" indent="0">
              <a:buClr>
                <a:srgbClr val="FAC219"/>
              </a:buClr>
              <a:buFont typeface="Arial" pitchFamily="34" charset="0"/>
              <a:buNone/>
              <a:defRPr/>
            </a:pPr>
            <a:endParaRPr lang="en-US" sz="1800" dirty="0">
              <a:ea typeface="MS PGothic" pitchFamily="34" charset="-128"/>
            </a:endParaRPr>
          </a:p>
          <a:p>
            <a:pPr marL="0" indent="0">
              <a:buClr>
                <a:srgbClr val="FAC219"/>
              </a:buClr>
              <a:buFont typeface="Arial" pitchFamily="34" charset="0"/>
              <a:buNone/>
              <a:defRPr/>
            </a:pPr>
            <a:endParaRPr lang="en-US" sz="1800" dirty="0">
              <a:ea typeface="MS PGothic" pitchFamily="34" charset="-128"/>
            </a:endParaRPr>
          </a:p>
          <a:p>
            <a:pPr marL="0" indent="0">
              <a:buClr>
                <a:srgbClr val="FAC219"/>
              </a:buClr>
              <a:buFont typeface="Arial" pitchFamily="34" charset="0"/>
              <a:buNone/>
              <a:defRPr/>
            </a:pPr>
            <a:endParaRPr lang="en-US" sz="1800" dirty="0">
              <a:ea typeface="MS PGothic" pitchFamily="34" charset="-128"/>
            </a:endParaRPr>
          </a:p>
          <a:p>
            <a:pPr marL="0" indent="0">
              <a:buClr>
                <a:srgbClr val="FAC219"/>
              </a:buClr>
              <a:buFont typeface="Arial" pitchFamily="34" charset="0"/>
              <a:buNone/>
              <a:defRPr/>
            </a:pPr>
            <a:r>
              <a:rPr lang="en-US" sz="1800" dirty="0">
                <a:ea typeface="MS PGothic" pitchFamily="34" charset="-128"/>
              </a:rPr>
              <a:t>Tyrer et al., </a:t>
            </a:r>
            <a:r>
              <a:rPr lang="en-US" sz="1800" i="1" dirty="0">
                <a:ea typeface="MS PGothic" pitchFamily="34" charset="-128"/>
              </a:rPr>
              <a:t>Lancet</a:t>
            </a:r>
            <a:r>
              <a:rPr lang="en-US" sz="1800" dirty="0">
                <a:ea typeface="MS PGothic" pitchFamily="34" charset="-128"/>
              </a:rPr>
              <a:t>, 2015</a:t>
            </a:r>
          </a:p>
        </p:txBody>
      </p:sp>
    </p:spTree>
    <p:extLst>
      <p:ext uri="{BB962C8B-B14F-4D97-AF65-F5344CB8AC3E}">
        <p14:creationId xmlns:p14="http://schemas.microsoft.com/office/powerpoint/2010/main" xmlns="" val="201513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Spectrum Model</a:t>
            </a:r>
          </a:p>
        </p:txBody>
      </p:sp>
      <p:sp>
        <p:nvSpPr>
          <p:cNvPr id="22531" name="Rectangle 3"/>
          <p:cNvSpPr>
            <a:spLocks noGrp="1" noChangeArrowheads="1"/>
          </p:cNvSpPr>
          <p:nvPr>
            <p:ph type="body" idx="1"/>
          </p:nvPr>
        </p:nvSpPr>
        <p:spPr>
          <a:xfrm>
            <a:off x="685800" y="1600200"/>
            <a:ext cx="7467600" cy="3768725"/>
          </a:xfrm>
        </p:spPr>
        <p:txBody>
          <a:bodyPr>
            <a:normAutofit/>
          </a:bodyPr>
          <a:lstStyle/>
          <a:p>
            <a:pPr marL="0" indent="0" eaLnBrk="1" hangingPunct="1">
              <a:spcBef>
                <a:spcPts val="1200"/>
              </a:spcBef>
              <a:buClr>
                <a:srgbClr val="79496A"/>
              </a:buClr>
              <a:buNone/>
            </a:pPr>
            <a:endParaRPr lang="en-US" sz="2800" dirty="0">
              <a:latin typeface="Verdana" pitchFamily="34" charset="0"/>
              <a:ea typeface="Verdana" pitchFamily="34" charset="0"/>
              <a:cs typeface="Verdana" pitchFamily="34" charset="0"/>
            </a:endParaRPr>
          </a:p>
          <a:p>
            <a:pPr eaLnBrk="1" hangingPunct="1">
              <a:spcBef>
                <a:spcPts val="1200"/>
              </a:spcBef>
              <a:buClr>
                <a:srgbClr val="79496A"/>
              </a:buClr>
              <a:buFontTx/>
              <a:buChar char="•"/>
            </a:pPr>
            <a:r>
              <a:rPr lang="en-US" sz="2800" dirty="0">
                <a:latin typeface="Verdana" pitchFamily="34" charset="0"/>
                <a:ea typeface="Verdana" pitchFamily="34" charset="0"/>
                <a:cs typeface="Verdana" pitchFamily="34" charset="0"/>
              </a:rPr>
              <a:t>Conceptually similar to </a:t>
            </a:r>
            <a:r>
              <a:rPr lang="en-US" sz="2800" u="sng" dirty="0">
                <a:latin typeface="Verdana" pitchFamily="34" charset="0"/>
                <a:ea typeface="Verdana" pitchFamily="34" charset="0"/>
                <a:cs typeface="Verdana" pitchFamily="34" charset="0"/>
              </a:rPr>
              <a:t>dimensional</a:t>
            </a:r>
            <a:r>
              <a:rPr lang="en-US" sz="2800" dirty="0">
                <a:latin typeface="Verdana" pitchFamily="34" charset="0"/>
                <a:ea typeface="Verdana" pitchFamily="34" charset="0"/>
                <a:cs typeface="Verdana" pitchFamily="34" charset="0"/>
              </a:rPr>
              <a:t> models of personality traits and disorders	</a:t>
            </a:r>
          </a:p>
        </p:txBody>
      </p:sp>
    </p:spTree>
    <p:extLst>
      <p:ext uri="{BB962C8B-B14F-4D97-AF65-F5344CB8AC3E}">
        <p14:creationId xmlns:p14="http://schemas.microsoft.com/office/powerpoint/2010/main" xmlns="" val="2097374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152400" y="806450"/>
            <a:ext cx="8610600" cy="488950"/>
          </a:xfrm>
          <a:prstGeom prst="rect">
            <a:avLst/>
          </a:prstGeom>
        </p:spPr>
        <p:txBody>
          <a:bodyPr>
            <a:normAutofit fontScale="90000"/>
          </a:bodyPr>
          <a:lstStyle/>
          <a:p>
            <a:r>
              <a:rPr lang="en-US" sz="3300" b="1" dirty="0">
                <a:solidFill>
                  <a:srgbClr val="79496A"/>
                </a:solidFill>
                <a:latin typeface="Verdana" pitchFamily="34" charset="0"/>
                <a:ea typeface="Verdana" pitchFamily="34" charset="0"/>
                <a:cs typeface="Verdana" pitchFamily="34" charset="0"/>
              </a:rPr>
              <a:t>ICD-11 PD Proposal </a:t>
            </a:r>
            <a:r>
              <a:rPr lang="en-US" sz="2400" dirty="0">
                <a:solidFill>
                  <a:srgbClr val="79496A"/>
                </a:solidFill>
                <a:latin typeface="Verdana" pitchFamily="34" charset="0"/>
                <a:ea typeface="Verdana" pitchFamily="34" charset="0"/>
                <a:cs typeface="Verdana" pitchFamily="34" charset="0"/>
              </a:rPr>
              <a:t>(continued)</a:t>
            </a:r>
            <a:r>
              <a:rPr lang="en-US" sz="3200" b="1" dirty="0">
                <a:solidFill>
                  <a:srgbClr val="79496A"/>
                </a:solidFill>
                <a:latin typeface="Verdana" pitchFamily="34" charset="0"/>
                <a:ea typeface="Verdana" pitchFamily="34" charset="0"/>
                <a:cs typeface="Verdana" pitchFamily="34" charset="0"/>
              </a:rPr>
              <a:t/>
            </a:r>
            <a:br>
              <a:rPr lang="en-US" sz="3200" b="1" dirty="0">
                <a:solidFill>
                  <a:srgbClr val="79496A"/>
                </a:solidFill>
                <a:latin typeface="Verdana" pitchFamily="34" charset="0"/>
                <a:ea typeface="Verdana" pitchFamily="34" charset="0"/>
                <a:cs typeface="Verdana" pitchFamily="34" charset="0"/>
              </a:rPr>
            </a:br>
            <a:endParaRPr lang="en-US" sz="2800" i="1" dirty="0">
              <a:solidFill>
                <a:srgbClr val="79496A"/>
              </a:solidFill>
              <a:latin typeface="Verdana" pitchFamily="34" charset="0"/>
              <a:ea typeface="Verdana" pitchFamily="34" charset="0"/>
              <a:cs typeface="Verdana" pitchFamily="34" charset="0"/>
            </a:endParaRPr>
          </a:p>
        </p:txBody>
      </p:sp>
      <p:sp>
        <p:nvSpPr>
          <p:cNvPr id="4" name="Rectangle 3"/>
          <p:cNvSpPr txBox="1">
            <a:spLocks noChangeArrowheads="1"/>
          </p:cNvSpPr>
          <p:nvPr/>
        </p:nvSpPr>
        <p:spPr>
          <a:xfrm>
            <a:off x="457200" y="1600200"/>
            <a:ext cx="80772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AC219"/>
              </a:buClr>
              <a:buNone/>
              <a:defRPr/>
            </a:pPr>
            <a:r>
              <a:rPr lang="en-US" altLang="ja-JP" sz="2800" dirty="0">
                <a:ea typeface="MS PGothic" pitchFamily="34" charset="-128"/>
              </a:rPr>
              <a:t>Domain traits:</a:t>
            </a:r>
          </a:p>
          <a:p>
            <a:pPr marL="514350" indent="-514350">
              <a:buAutoNum type="arabicPeriod"/>
              <a:defRPr/>
            </a:pPr>
            <a:r>
              <a:rPr lang="en-US" sz="2800" dirty="0">
                <a:ea typeface="MS PGothic" pitchFamily="34" charset="-128"/>
              </a:rPr>
              <a:t>Negative affective features</a:t>
            </a:r>
          </a:p>
          <a:p>
            <a:pPr marL="514350" indent="-514350">
              <a:buAutoNum type="arabicPeriod"/>
              <a:defRPr/>
            </a:pPr>
            <a:r>
              <a:rPr lang="en-US" sz="2800" dirty="0">
                <a:ea typeface="MS PGothic" pitchFamily="34" charset="-128"/>
              </a:rPr>
              <a:t>Dissocial features</a:t>
            </a:r>
          </a:p>
          <a:p>
            <a:pPr marL="514350" indent="-514350">
              <a:buAutoNum type="arabicPeriod"/>
              <a:defRPr/>
            </a:pPr>
            <a:r>
              <a:rPr lang="en-US" sz="2800" dirty="0">
                <a:ea typeface="MS PGothic" pitchFamily="34" charset="-128"/>
              </a:rPr>
              <a:t>Features of disinhibition</a:t>
            </a:r>
          </a:p>
          <a:p>
            <a:pPr marL="514350" indent="-514350">
              <a:buAutoNum type="arabicPeriod"/>
              <a:defRPr/>
            </a:pPr>
            <a:r>
              <a:rPr lang="en-US" sz="2800" dirty="0">
                <a:ea typeface="MS PGothic" pitchFamily="34" charset="-128"/>
              </a:rPr>
              <a:t>Anankastic features</a:t>
            </a:r>
          </a:p>
          <a:p>
            <a:pPr marL="514350" indent="-514350">
              <a:buAutoNum type="arabicPeriod"/>
              <a:defRPr/>
            </a:pPr>
            <a:r>
              <a:rPr lang="en-US" sz="2800" dirty="0">
                <a:ea typeface="MS PGothic" pitchFamily="34" charset="-128"/>
              </a:rPr>
              <a:t>Features of detachment</a:t>
            </a:r>
          </a:p>
          <a:p>
            <a:pPr marL="0" indent="0">
              <a:buClr>
                <a:srgbClr val="FAC219"/>
              </a:buClr>
              <a:buNone/>
              <a:defRPr/>
            </a:pPr>
            <a:endParaRPr lang="en-US" sz="800" dirty="0">
              <a:ea typeface="MS PGothic" pitchFamily="34" charset="-128"/>
            </a:endParaRPr>
          </a:p>
          <a:p>
            <a:pPr marL="0" indent="0">
              <a:buClr>
                <a:srgbClr val="FAC219"/>
              </a:buClr>
              <a:defRPr/>
            </a:pPr>
            <a:endParaRPr lang="en-US" sz="800" dirty="0">
              <a:ea typeface="MS PGothic" pitchFamily="34" charset="-128"/>
            </a:endParaRPr>
          </a:p>
          <a:p>
            <a:pPr marL="0" indent="0">
              <a:buClr>
                <a:srgbClr val="FAC219"/>
              </a:buClr>
              <a:buFont typeface="Arial" pitchFamily="34" charset="0"/>
              <a:buNone/>
              <a:defRPr/>
            </a:pPr>
            <a:endParaRPr lang="en-US" sz="1800" dirty="0">
              <a:ea typeface="MS PGothic" pitchFamily="34" charset="-128"/>
            </a:endParaRPr>
          </a:p>
          <a:p>
            <a:pPr marL="0" indent="0">
              <a:buClr>
                <a:srgbClr val="FAC219"/>
              </a:buClr>
              <a:buFont typeface="Arial" pitchFamily="34" charset="0"/>
              <a:buNone/>
              <a:defRPr/>
            </a:pPr>
            <a:endParaRPr lang="en-US" sz="1800" dirty="0">
              <a:ea typeface="MS PGothic" pitchFamily="34" charset="-128"/>
            </a:endParaRPr>
          </a:p>
          <a:p>
            <a:pPr marL="0" indent="0">
              <a:buClr>
                <a:srgbClr val="FAC219"/>
              </a:buClr>
              <a:buFont typeface="Arial" pitchFamily="34" charset="0"/>
              <a:buNone/>
              <a:defRPr/>
            </a:pPr>
            <a:r>
              <a:rPr lang="en-US" sz="1800" dirty="0">
                <a:ea typeface="MS PGothic" pitchFamily="34" charset="-128"/>
              </a:rPr>
              <a:t>Tyrer et al., </a:t>
            </a:r>
            <a:r>
              <a:rPr lang="en-US" sz="1800" i="1" dirty="0">
                <a:ea typeface="MS PGothic" pitchFamily="34" charset="-128"/>
              </a:rPr>
              <a:t>Lancet</a:t>
            </a:r>
            <a:r>
              <a:rPr lang="en-US" sz="1800" dirty="0">
                <a:ea typeface="MS PGothic" pitchFamily="34" charset="-128"/>
              </a:rPr>
              <a:t>, 2015</a:t>
            </a:r>
          </a:p>
        </p:txBody>
      </p:sp>
    </p:spTree>
    <p:extLst>
      <p:ext uri="{BB962C8B-B14F-4D97-AF65-F5344CB8AC3E}">
        <p14:creationId xmlns:p14="http://schemas.microsoft.com/office/powerpoint/2010/main" xmlns="" val="1524617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6172200"/>
            <a:ext cx="8077200" cy="34290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AC219"/>
              </a:buClr>
              <a:buFont typeface="Arial" pitchFamily="34" charset="0"/>
              <a:buNone/>
              <a:defRPr/>
            </a:pPr>
            <a:r>
              <a:rPr lang="en-US" sz="1800" dirty="0">
                <a:ea typeface="MS PGothic" pitchFamily="34" charset="-128"/>
              </a:rPr>
              <a:t>Adapted from Newton-Howes et al., </a:t>
            </a:r>
            <a:r>
              <a:rPr lang="en-US" sz="1800" i="1" dirty="0">
                <a:ea typeface="MS PGothic" pitchFamily="34" charset="-128"/>
              </a:rPr>
              <a:t>Lancet</a:t>
            </a:r>
            <a:r>
              <a:rPr lang="en-US" sz="1800" dirty="0">
                <a:ea typeface="MS PGothic" pitchFamily="34" charset="-128"/>
              </a:rPr>
              <a:t>, 2015</a:t>
            </a:r>
          </a:p>
        </p:txBody>
      </p:sp>
      <p:graphicFrame>
        <p:nvGraphicFramePr>
          <p:cNvPr id="3" name="Table 2"/>
          <p:cNvGraphicFramePr>
            <a:graphicFrameLocks noGrp="1"/>
          </p:cNvGraphicFramePr>
          <p:nvPr>
            <p:extLst>
              <p:ext uri="{D42A27DB-BD31-4B8C-83A1-F6EECF244321}">
                <p14:modId xmlns:p14="http://schemas.microsoft.com/office/powerpoint/2010/main" xmlns="" val="1326320245"/>
              </p:ext>
            </p:extLst>
          </p:nvPr>
        </p:nvGraphicFramePr>
        <p:xfrm>
          <a:off x="457200" y="355575"/>
          <a:ext cx="8382000" cy="5482357"/>
        </p:xfrm>
        <a:graphic>
          <a:graphicData uri="http://schemas.openxmlformats.org/drawingml/2006/table">
            <a:tbl>
              <a:tblPr firstRow="1" bandRow="1">
                <a:tableStyleId>{5C22544A-7EE6-4342-B048-85BDC9FD1C3A}</a:tableStyleId>
              </a:tblPr>
              <a:tblGrid>
                <a:gridCol w="4343400">
                  <a:extLst>
                    <a:ext uri="{9D8B030D-6E8A-4147-A177-3AD203B41FA5}">
                      <a16:colId xmlns="" xmlns:a16="http://schemas.microsoft.com/office/drawing/2014/main" val="20000"/>
                    </a:ext>
                  </a:extLst>
                </a:gridCol>
                <a:gridCol w="4038600">
                  <a:extLst>
                    <a:ext uri="{9D8B030D-6E8A-4147-A177-3AD203B41FA5}">
                      <a16:colId xmlns="" xmlns:a16="http://schemas.microsoft.com/office/drawing/2014/main" val="20001"/>
                    </a:ext>
                  </a:extLst>
                </a:gridCol>
              </a:tblGrid>
              <a:tr h="482625">
                <a:tc>
                  <a:txBody>
                    <a:bodyPr/>
                    <a:lstStyle/>
                    <a:p>
                      <a:pPr algn="l">
                        <a:lnSpc>
                          <a:spcPct val="100000"/>
                        </a:lnSpc>
                      </a:pPr>
                      <a:r>
                        <a:rPr lang="en-US" sz="2600" dirty="0">
                          <a:latin typeface="Verdana" pitchFamily="34" charset="0"/>
                          <a:ea typeface="Verdana" pitchFamily="34" charset="0"/>
                          <a:cs typeface="Verdana" pitchFamily="34" charset="0"/>
                        </a:rPr>
                        <a:t>DSM-5,</a:t>
                      </a:r>
                      <a:r>
                        <a:rPr lang="en-US" sz="2600" baseline="0" dirty="0">
                          <a:latin typeface="Verdana" pitchFamily="34" charset="0"/>
                          <a:ea typeface="Verdana" pitchFamily="34" charset="0"/>
                          <a:cs typeface="Verdana" pitchFamily="34" charset="0"/>
                        </a:rPr>
                        <a:t> Section III</a:t>
                      </a:r>
                      <a:endParaRPr lang="en-US" sz="2600" dirty="0">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496A"/>
                    </a:solidFill>
                  </a:tcPr>
                </a:tc>
                <a:tc>
                  <a:txBody>
                    <a:bodyPr/>
                    <a:lstStyle/>
                    <a:p>
                      <a:pPr algn="l">
                        <a:lnSpc>
                          <a:spcPct val="100000"/>
                        </a:lnSpc>
                      </a:pPr>
                      <a:r>
                        <a:rPr lang="en-US" sz="2600" dirty="0">
                          <a:latin typeface="Verdana" pitchFamily="34" charset="0"/>
                          <a:ea typeface="Verdana" pitchFamily="34" charset="0"/>
                          <a:cs typeface="Verdana" pitchFamily="34" charset="0"/>
                        </a:rPr>
                        <a:t>ICD-11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496A"/>
                    </a:solidFill>
                  </a:tcPr>
                </a:tc>
                <a:extLst>
                  <a:ext uri="{0D108BD9-81ED-4DB2-BD59-A6C34878D82A}">
                    <a16:rowId xmlns="" xmlns:a16="http://schemas.microsoft.com/office/drawing/2014/main" val="10000"/>
                  </a:ext>
                </a:extLst>
              </a:tr>
              <a:tr h="223545">
                <a:tc>
                  <a:txBody>
                    <a:bodyPr/>
                    <a:lstStyle/>
                    <a:p>
                      <a:pPr algn="ctr">
                        <a:lnSpc>
                          <a:spcPct val="100000"/>
                        </a:lnSpc>
                      </a:pPr>
                      <a:endParaRPr lang="en-US" sz="200" dirty="0">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 dirty="0">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39069">
                <a:tc>
                  <a:txBody>
                    <a:bodyPr/>
                    <a:lstStyle/>
                    <a:p>
                      <a:pPr algn="l">
                        <a:lnSpc>
                          <a:spcPct val="100000"/>
                        </a:lnSpc>
                      </a:pPr>
                      <a:r>
                        <a:rPr lang="en-US" sz="2100" dirty="0">
                          <a:latin typeface="Verdana" pitchFamily="34" charset="0"/>
                          <a:ea typeface="Verdana" pitchFamily="34" charset="0"/>
                          <a:cs typeface="Verdana" pitchFamily="34" charset="0"/>
                        </a:rPr>
                        <a:t>Negative affectivity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latin typeface="Verdana" pitchFamily="34" charset="0"/>
                          <a:ea typeface="Verdana" pitchFamily="34" charset="0"/>
                          <a:cs typeface="Verdana" pitchFamily="34" charset="0"/>
                        </a:rPr>
                        <a:t>Negative affectivity</a:t>
                      </a:r>
                      <a:r>
                        <a:rPr lang="en-US" sz="2100" baseline="0" dirty="0">
                          <a:latin typeface="Verdana" pitchFamily="34" charset="0"/>
                          <a:ea typeface="Verdana" pitchFamily="34" charset="0"/>
                          <a:cs typeface="Verdana" pitchFamily="34" charset="0"/>
                        </a:rPr>
                        <a:t> domain</a:t>
                      </a:r>
                      <a:endParaRPr lang="en-US" sz="2100" dirty="0">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39069">
                <a:tc>
                  <a:txBody>
                    <a:bodyPr/>
                    <a:lstStyle/>
                    <a:p>
                      <a:pPr algn="l">
                        <a:lnSpc>
                          <a:spcPct val="100000"/>
                        </a:lnSpc>
                      </a:pPr>
                      <a:r>
                        <a:rPr lang="en-US" sz="2100" dirty="0">
                          <a:latin typeface="Verdana" pitchFamily="34" charset="0"/>
                          <a:ea typeface="Verdana" pitchFamily="34" charset="0"/>
                          <a:cs typeface="Verdana" pitchFamily="34" charset="0"/>
                        </a:rPr>
                        <a:t>Detachment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latin typeface="Verdana" pitchFamily="34" charset="0"/>
                          <a:ea typeface="Verdana" pitchFamily="34" charset="0"/>
                          <a:cs typeface="Verdana" pitchFamily="34" charset="0"/>
                        </a:rPr>
                        <a:t>Detachment domain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39069">
                <a:tc>
                  <a:txBody>
                    <a:bodyPr/>
                    <a:lstStyle/>
                    <a:p>
                      <a:pPr algn="l">
                        <a:lnSpc>
                          <a:spcPct val="100000"/>
                        </a:lnSpc>
                      </a:pPr>
                      <a:r>
                        <a:rPr lang="en-US" sz="2100" dirty="0">
                          <a:latin typeface="Verdana" pitchFamily="34" charset="0"/>
                          <a:ea typeface="Verdana" pitchFamily="34" charset="0"/>
                          <a:cs typeface="Verdana" pitchFamily="34" charset="0"/>
                        </a:rPr>
                        <a:t>Antagonism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latin typeface="Verdana" pitchFamily="34" charset="0"/>
                          <a:ea typeface="Verdana" pitchFamily="34" charset="0"/>
                          <a:cs typeface="Verdana" pitchFamily="34" charset="0"/>
                        </a:rPr>
                        <a:t>Dissocial</a:t>
                      </a:r>
                      <a:r>
                        <a:rPr lang="en-US" sz="2100" baseline="0" dirty="0">
                          <a:latin typeface="Verdana" pitchFamily="34" charset="0"/>
                          <a:ea typeface="Verdana" pitchFamily="34" charset="0"/>
                          <a:cs typeface="Verdana" pitchFamily="34" charset="0"/>
                        </a:rPr>
                        <a:t> domain</a:t>
                      </a:r>
                      <a:endParaRPr lang="en-US" sz="2100" dirty="0">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639069">
                <a:tc>
                  <a:txBody>
                    <a:bodyPr/>
                    <a:lstStyle/>
                    <a:p>
                      <a:pPr algn="l">
                        <a:lnSpc>
                          <a:spcPct val="100000"/>
                        </a:lnSpc>
                      </a:pPr>
                      <a:r>
                        <a:rPr lang="en-US" sz="2100" dirty="0">
                          <a:latin typeface="Verdana" pitchFamily="34" charset="0"/>
                          <a:ea typeface="Verdana" pitchFamily="34" charset="0"/>
                          <a:cs typeface="Verdana" pitchFamily="34" charset="0"/>
                        </a:rPr>
                        <a:t>Disinhibition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latin typeface="Verdana" pitchFamily="34" charset="0"/>
                          <a:ea typeface="Verdana" pitchFamily="34" charset="0"/>
                          <a:cs typeface="Verdana" pitchFamily="34" charset="0"/>
                        </a:rPr>
                        <a:t>Disinhibited domain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39069">
                <a:tc>
                  <a:txBody>
                    <a:bodyPr/>
                    <a:lstStyle/>
                    <a:p>
                      <a:pPr algn="l">
                        <a:lnSpc>
                          <a:spcPct val="100000"/>
                        </a:lnSpc>
                      </a:pPr>
                      <a:r>
                        <a:rPr lang="en-US" sz="2100" dirty="0">
                          <a:latin typeface="Verdana" pitchFamily="34" charset="0"/>
                          <a:ea typeface="Verdana" pitchFamily="34" charset="0"/>
                          <a:cs typeface="Verdana" pitchFamily="34" charset="0"/>
                        </a:rPr>
                        <a:t>Psychoticism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latin typeface="Verdana" pitchFamily="34" charset="0"/>
                          <a:ea typeface="Verdana" pitchFamily="34" charset="0"/>
                          <a:cs typeface="Verdana" pitchFamily="34" charset="0"/>
                        </a:rPr>
                        <a:t>(Schizotypal</a:t>
                      </a:r>
                      <a:r>
                        <a:rPr lang="en-US" sz="2100" baseline="0" dirty="0">
                          <a:latin typeface="Verdana" pitchFamily="34" charset="0"/>
                          <a:ea typeface="Verdana" pitchFamily="34" charset="0"/>
                          <a:cs typeface="Verdana" pitchFamily="34" charset="0"/>
                        </a:rPr>
                        <a:t> disorder)</a:t>
                      </a:r>
                      <a:endParaRPr lang="en-US" sz="2100" dirty="0">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1575787">
                <a:tc>
                  <a:txBody>
                    <a:bodyPr/>
                    <a:lstStyle/>
                    <a:p>
                      <a:pPr algn="l">
                        <a:lnSpc>
                          <a:spcPct val="100000"/>
                        </a:lnSpc>
                      </a:pPr>
                      <a:r>
                        <a:rPr lang="en-US" sz="2100" dirty="0">
                          <a:latin typeface="Verdana" pitchFamily="34" charset="0"/>
                          <a:ea typeface="Verdana" pitchFamily="34" charset="0"/>
                          <a:cs typeface="Verdana" pitchFamily="34" charset="0"/>
                        </a:rPr>
                        <a:t>(Trait</a:t>
                      </a:r>
                      <a:r>
                        <a:rPr lang="en-US" sz="2100" baseline="0" dirty="0">
                          <a:latin typeface="Verdana" pitchFamily="34" charset="0"/>
                          <a:ea typeface="Verdana" pitchFamily="34" charset="0"/>
                          <a:cs typeface="Verdana" pitchFamily="34" charset="0"/>
                        </a:rPr>
                        <a:t> facets of restricted affectivity, rigid perfectionism, perseveration)</a:t>
                      </a:r>
                      <a:endParaRPr lang="en-US" sz="2100" dirty="0">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latin typeface="Verdana" pitchFamily="34" charset="0"/>
                          <a:ea typeface="Verdana" pitchFamily="34" charset="0"/>
                          <a:cs typeface="Verdana" pitchFamily="34" charset="0"/>
                        </a:rPr>
                        <a:t>Anankastic domain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xmlns="" val="15901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CB4E18E-D0FA-4B92-979B-C66700C3DA4A}"/>
              </a:ext>
            </a:extLst>
          </p:cNvPr>
          <p:cNvSpPr>
            <a:spLocks noGrp="1"/>
          </p:cNvSpPr>
          <p:nvPr>
            <p:ph idx="1"/>
          </p:nvPr>
        </p:nvSpPr>
        <p:spPr>
          <a:xfrm>
            <a:off x="457200" y="2438400"/>
            <a:ext cx="8229600" cy="4525963"/>
          </a:xfrm>
        </p:spPr>
        <p:txBody>
          <a:bodyPr/>
          <a:lstStyle/>
          <a:p>
            <a:pPr marL="0" indent="0" algn="ctr">
              <a:buNone/>
            </a:pPr>
            <a:r>
              <a:rPr lang="en-US" dirty="0"/>
              <a:t>A current dimensional model of personality, from adaptive styles to disabling disorders</a:t>
            </a:r>
          </a:p>
        </p:txBody>
      </p:sp>
    </p:spTree>
    <p:extLst>
      <p:ext uri="{BB962C8B-B14F-4D97-AF65-F5344CB8AC3E}">
        <p14:creationId xmlns:p14="http://schemas.microsoft.com/office/powerpoint/2010/main" xmlns="" val="3549520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7916B79-5252-4862-8C7A-1E5805FF671B}"/>
              </a:ext>
            </a:extLst>
          </p:cNvPr>
          <p:cNvSpPr/>
          <p:nvPr/>
        </p:nvSpPr>
        <p:spPr>
          <a:xfrm>
            <a:off x="2362200" y="1443840"/>
            <a:ext cx="4495800" cy="3970318"/>
          </a:xfrm>
          <a:prstGeom prst="rect">
            <a:avLst/>
          </a:prstGeom>
        </p:spPr>
        <p:txBody>
          <a:bodyPr wrap="square">
            <a:spAutoFit/>
          </a:bodyPr>
          <a:lstStyle/>
          <a:p>
            <a:r>
              <a:rPr lang="en-US" dirty="0">
                <a:solidFill>
                  <a:srgbClr val="000000"/>
                </a:solidFill>
                <a:latin typeface="Arial Unicode MS"/>
                <a:ea typeface="Times New Roman" panose="02020603050405020304" pitchFamily="18" charset="0"/>
                <a:cs typeface="Times New Roman" panose="02020603050405020304" pitchFamily="18" charset="0"/>
              </a:rPr>
              <a:t>Armand W. Loranger, Virginia Lehmann Susman, John M. Oldham, and L. Mark </a:t>
            </a:r>
            <a:r>
              <a:rPr lang="en-US" dirty="0" err="1">
                <a:solidFill>
                  <a:srgbClr val="000000"/>
                </a:solidFill>
                <a:latin typeface="Arial Unicode MS"/>
                <a:ea typeface="Times New Roman" panose="02020603050405020304" pitchFamily="18" charset="0"/>
                <a:cs typeface="Times New Roman" panose="02020603050405020304" pitchFamily="18" charset="0"/>
              </a:rPr>
              <a:t>Russakoff</a:t>
            </a:r>
            <a:r>
              <a:rPr lang="en-US" dirty="0">
                <a:solidFill>
                  <a:srgbClr val="000000"/>
                </a:solidFill>
                <a:latin typeface="Arial Unicode MS"/>
                <a:ea typeface="Times New Roman" panose="02020603050405020304" pitchFamily="18" charset="0"/>
                <a:cs typeface="Times New Roman" panose="02020603050405020304" pitchFamily="18" charset="0"/>
              </a:rPr>
              <a:t> (1987). The Personality Disorder Examination: A Preliminary Report. Journal of Personality Disorders: Vol. 1, No. 1, pp. 1-13.</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65A8DA"/>
                </a:solidFill>
                <a:latin typeface="Arial Unicode MS"/>
                <a:ea typeface="Times New Roman" panose="02020603050405020304" pitchFamily="18" charset="0"/>
                <a:cs typeface="Times New Roman" panose="02020603050405020304" pitchFamily="18" charset="0"/>
                <a:hlinkClick r:id="rId2"/>
              </a:rPr>
              <a:t>https://doi.org/10.1521/pedi.1987.1.1.1</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400" b="1" kern="1800" dirty="0">
                <a:solidFill>
                  <a:srgbClr val="003366"/>
                </a:solidFill>
                <a:latin typeface="Arial Unicode MS"/>
                <a:ea typeface="Times New Roman" panose="02020603050405020304" pitchFamily="18" charset="0"/>
                <a:cs typeface="Times New Roman" panose="02020603050405020304" pitchFamily="18" charset="0"/>
              </a:rPr>
              <a:t>The Personality Disorder Examination: A Preliminary Report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000000"/>
                </a:solidFill>
                <a:latin typeface="Arial Unicode MS"/>
                <a:ea typeface="Times New Roman" panose="02020603050405020304" pitchFamily="18" charset="0"/>
                <a:cs typeface="Times New Roman" panose="02020603050405020304" pitchFamily="18" charset="0"/>
              </a:rPr>
              <a:t>Armand W. Loranger, PhD; Virginia Lehmann Susman, MD; John M. Oldham, MD; L. Mark </a:t>
            </a:r>
            <a:r>
              <a:rPr lang="en-US" sz="1200" b="1" dirty="0" err="1">
                <a:solidFill>
                  <a:srgbClr val="000000"/>
                </a:solidFill>
                <a:latin typeface="Arial Unicode MS"/>
                <a:ea typeface="Times New Roman" panose="02020603050405020304" pitchFamily="18" charset="0"/>
                <a:cs typeface="Times New Roman" panose="02020603050405020304" pitchFamily="18" charset="0"/>
              </a:rPr>
              <a:t>Russakoff</a:t>
            </a:r>
            <a:r>
              <a:rPr lang="en-US" sz="1200" b="1" dirty="0">
                <a:solidFill>
                  <a:srgbClr val="000000"/>
                </a:solidFill>
                <a:latin typeface="Arial Unicode MS"/>
                <a:ea typeface="Times New Roman" panose="02020603050405020304" pitchFamily="18" charset="0"/>
                <a:cs typeface="Times New Roman" panose="02020603050405020304" pitchFamily="18" charset="0"/>
              </a:rPr>
              <a:t>, 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709640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6665" name="Picture 9" descr="NPSPlarger">
            <a:extLst>
              <a:ext uri="{FF2B5EF4-FFF2-40B4-BE49-F238E27FC236}">
                <a16:creationId xmlns="" xmlns:a16="http://schemas.microsoft.com/office/drawing/2014/main" id="{64E82F3A-9604-4E36-A868-855B672228A7}"/>
              </a:ext>
            </a:extLst>
          </p:cNvPr>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a:stretch>
            <a:fillRect/>
          </a:stretch>
        </p:blipFill>
        <p:spPr>
          <a:xfrm>
            <a:off x="2743200" y="228600"/>
            <a:ext cx="4313238" cy="63547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7329201-C393-45B5-88C4-1A157C0B2151}"/>
              </a:ext>
            </a:extLst>
          </p:cNvPr>
          <p:cNvSpPr>
            <a:spLocks noGrp="1"/>
          </p:cNvSpPr>
          <p:nvPr>
            <p:ph idx="1"/>
          </p:nvPr>
        </p:nvSpPr>
        <p:spPr/>
        <p:txBody>
          <a:bodyPr/>
          <a:lstStyle/>
          <a:p>
            <a:pPr algn="ctr"/>
            <a:r>
              <a:rPr lang="en-US" dirty="0"/>
              <a:t>The Blood Pressure Model</a:t>
            </a:r>
          </a:p>
          <a:p>
            <a:pPr algn="ctr"/>
            <a:endParaRPr lang="en-US" dirty="0"/>
          </a:p>
          <a:p>
            <a:r>
              <a:rPr lang="en-US" dirty="0"/>
              <a:t>Blood pressure </a:t>
            </a:r>
            <a:r>
              <a:rPr lang="en-US" dirty="0">
                <a:solidFill>
                  <a:schemeClr val="tx2">
                    <a:lumMod val="40000"/>
                    <a:lumOff val="60000"/>
                  </a:schemeClr>
                </a:solidFill>
              </a:rPr>
              <a:t>[personality] </a:t>
            </a:r>
            <a:r>
              <a:rPr lang="en-US" dirty="0"/>
              <a:t>is an essential component of any living human being.</a:t>
            </a:r>
          </a:p>
          <a:p>
            <a:r>
              <a:rPr lang="en-US" dirty="0"/>
              <a:t>But too much, or too little, of a necessary thing can become a problem.</a:t>
            </a:r>
          </a:p>
        </p:txBody>
      </p:sp>
    </p:spTree>
    <p:extLst>
      <p:ext uri="{BB962C8B-B14F-4D97-AF65-F5344CB8AC3E}">
        <p14:creationId xmlns:p14="http://schemas.microsoft.com/office/powerpoint/2010/main" xmlns="" val="210785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4578" name="Rectangle 2">
            <a:extLst>
              <a:ext uri="{FF2B5EF4-FFF2-40B4-BE49-F238E27FC236}">
                <a16:creationId xmlns="" xmlns:a16="http://schemas.microsoft.com/office/drawing/2014/main" id="{542C24D9-0CB7-4B59-8D5E-EAEB9D29C438}"/>
              </a:ext>
            </a:extLst>
          </p:cNvPr>
          <p:cNvSpPr>
            <a:spLocks noGrp="1" noChangeArrowheads="1"/>
          </p:cNvSpPr>
          <p:nvPr>
            <p:ph type="title"/>
          </p:nvPr>
        </p:nvSpPr>
        <p:spPr>
          <a:xfrm>
            <a:off x="381000" y="0"/>
            <a:ext cx="8612188" cy="1143000"/>
          </a:xfrm>
        </p:spPr>
        <p:txBody>
          <a:bodyPr/>
          <a:lstStyle/>
          <a:p>
            <a:r>
              <a:rPr lang="en-US" altLang="en-US" sz="3200"/>
              <a:t>The Personality Style-Personality </a:t>
            </a:r>
            <a:br>
              <a:rPr lang="en-US" altLang="en-US" sz="3200"/>
            </a:br>
            <a:r>
              <a:rPr lang="en-US" altLang="en-US" sz="3200"/>
              <a:t>Disorder Continuum</a:t>
            </a:r>
          </a:p>
        </p:txBody>
      </p:sp>
      <p:pic>
        <p:nvPicPr>
          <p:cNvPr id="664579" name="Picture 3">
            <a:extLst>
              <a:ext uri="{FF2B5EF4-FFF2-40B4-BE49-F238E27FC236}">
                <a16:creationId xmlns="" xmlns:a16="http://schemas.microsoft.com/office/drawing/2014/main" id="{F3144447-FDD9-4B13-8059-751A4EE047A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295400"/>
            <a:ext cx="7315200" cy="528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0842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8B3B01B5-B706-4204-847F-3E3E3878FA83}"/>
              </a:ext>
            </a:extLst>
          </p:cNvPr>
          <p:cNvGraphicFramePr>
            <a:graphicFrameLocks noGrp="1" noChangeAspect="1"/>
          </p:cNvGraphicFramePr>
          <p:nvPr>
            <p:ph idx="1"/>
          </p:nvPr>
        </p:nvGraphicFramePr>
        <p:xfrm>
          <a:off x="838200" y="239380"/>
          <a:ext cx="7848599" cy="7661832"/>
        </p:xfrm>
        <a:graphic>
          <a:graphicData uri="http://schemas.openxmlformats.org/presentationml/2006/ole">
            <p:oleObj spid="_x0000_s3079" name="Acrobat Document" r:id="rId3" imgW="6861960" imgH="8870400" progId="AcroExch.Document.DC">
              <p:embed/>
            </p:oleObj>
          </a:graphicData>
        </a:graphic>
      </p:graphicFrame>
    </p:spTree>
    <p:extLst>
      <p:ext uri="{BB962C8B-B14F-4D97-AF65-F5344CB8AC3E}">
        <p14:creationId xmlns:p14="http://schemas.microsoft.com/office/powerpoint/2010/main" xmlns="" val="21514329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8309" name="Picture 5" descr="Personality Self-Portrait Graph">
            <a:extLst>
              <a:ext uri="{FF2B5EF4-FFF2-40B4-BE49-F238E27FC236}">
                <a16:creationId xmlns="" xmlns:a16="http://schemas.microsoft.com/office/drawing/2014/main" id="{A088CE5E-904A-4C51-8546-CD90DEEA378A}"/>
              </a:ext>
            </a:extLst>
          </p:cNvPr>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a:stretch>
            <a:fillRect/>
          </a:stretch>
        </p:blipFill>
        <p:spPr>
          <a:xfrm>
            <a:off x="1905000" y="274638"/>
            <a:ext cx="5486400" cy="62023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D94709F-72E1-4669-BD67-81472D59F6BE}"/>
              </a:ext>
            </a:extLst>
          </p:cNvPr>
          <p:cNvSpPr>
            <a:spLocks noGrp="1"/>
          </p:cNvSpPr>
          <p:nvPr>
            <p:ph idx="1"/>
          </p:nvPr>
        </p:nvSpPr>
        <p:spPr>
          <a:xfrm>
            <a:off x="457200" y="990600"/>
            <a:ext cx="8229600" cy="4525963"/>
          </a:xfrm>
        </p:spPr>
        <p:txBody>
          <a:bodyPr>
            <a:normAutofit/>
          </a:bodyPr>
          <a:lstStyle/>
          <a:p>
            <a:endParaRPr lang="en-US" sz="2400" dirty="0"/>
          </a:p>
          <a:p>
            <a:pPr marL="0" indent="0" algn="ctr">
              <a:buNone/>
            </a:pPr>
            <a:r>
              <a:rPr lang="en-US" sz="2400" b="1" u="sng" dirty="0">
                <a:hlinkClick r:id="rId2"/>
              </a:rPr>
              <a:t>www.npsp25.com</a:t>
            </a:r>
            <a:endParaRPr lang="en-US" sz="2400" b="1" u="sng" dirty="0"/>
          </a:p>
          <a:p>
            <a:pPr marL="0" indent="0" algn="ctr">
              <a:buNone/>
            </a:pPr>
            <a:endParaRPr lang="en-US" sz="2400" b="1" u="sng" dirty="0"/>
          </a:p>
          <a:p>
            <a:r>
              <a:rPr lang="en-US" sz="2400" dirty="0"/>
              <a:t>Questionnaire configured for computer scoring, 2015</a:t>
            </a:r>
          </a:p>
          <a:p>
            <a:r>
              <a:rPr lang="en-US" sz="2400" dirty="0"/>
              <a:t>Posted on a website, no marketing, free use</a:t>
            </a:r>
          </a:p>
          <a:p>
            <a:r>
              <a:rPr lang="en-US" sz="2400" dirty="0"/>
              <a:t>Within &gt;2 years, over 12,000 people worldwide took test</a:t>
            </a:r>
          </a:p>
          <a:p>
            <a:r>
              <a:rPr lang="en-US" sz="2400" dirty="0"/>
              <a:t>New website developed (current, above)</a:t>
            </a:r>
          </a:p>
          <a:p>
            <a:r>
              <a:rPr lang="en-US" sz="2400" dirty="0"/>
              <a:t>Provides Personality Self-Portrait Graph, an Interpretation Guide, and percentile scores comparing results with the International Sample</a:t>
            </a:r>
          </a:p>
          <a:p>
            <a:pPr algn="ctr"/>
            <a:endParaRPr lang="en-US" sz="2400" dirty="0"/>
          </a:p>
        </p:txBody>
      </p:sp>
    </p:spTree>
    <p:extLst>
      <p:ext uri="{BB962C8B-B14F-4D97-AF65-F5344CB8AC3E}">
        <p14:creationId xmlns:p14="http://schemas.microsoft.com/office/powerpoint/2010/main" xmlns="" val="374638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34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Psychopathic Personalities</a:t>
            </a:r>
            <a:br>
              <a:rPr lang="en-US" sz="3000" b="1" dirty="0">
                <a:solidFill>
                  <a:srgbClr val="79496A"/>
                </a:solidFill>
                <a:latin typeface="Verdana" pitchFamily="34" charset="0"/>
                <a:ea typeface="Verdana" pitchFamily="34" charset="0"/>
                <a:cs typeface="Verdana" pitchFamily="34" charset="0"/>
              </a:rPr>
            </a:br>
            <a:r>
              <a:rPr lang="en-US" sz="3000" b="1" dirty="0">
                <a:solidFill>
                  <a:srgbClr val="79496A"/>
                </a:solidFill>
                <a:latin typeface="Verdana" pitchFamily="34" charset="0"/>
                <a:ea typeface="Verdana" pitchFamily="34" charset="0"/>
                <a:cs typeface="Verdana" pitchFamily="34" charset="0"/>
              </a:rPr>
              <a:t>(Schneider)</a:t>
            </a:r>
          </a:p>
        </p:txBody>
      </p:sp>
      <p:sp>
        <p:nvSpPr>
          <p:cNvPr id="23555" name="Rectangle 3"/>
          <p:cNvSpPr>
            <a:spLocks noGrp="1" noChangeArrowheads="1"/>
          </p:cNvSpPr>
          <p:nvPr>
            <p:ph type="body" idx="1"/>
          </p:nvPr>
        </p:nvSpPr>
        <p:spPr>
          <a:xfrm>
            <a:off x="838200" y="2022475"/>
            <a:ext cx="7543800" cy="3768725"/>
          </a:xfrm>
        </p:spPr>
        <p:txBody>
          <a:bodyPr>
            <a:normAutofit/>
          </a:bodyPr>
          <a:lstStyle/>
          <a:p>
            <a:pPr eaLnBrk="1" hangingPunct="1">
              <a:spcBef>
                <a:spcPts val="1200"/>
              </a:spcBef>
              <a:buClr>
                <a:srgbClr val="79496A"/>
              </a:buClr>
              <a:buFontTx/>
              <a:buChar char="•"/>
            </a:pPr>
            <a:r>
              <a:rPr lang="en-US" sz="2800" dirty="0">
                <a:latin typeface="Verdana" pitchFamily="34" charset="0"/>
                <a:ea typeface="Verdana" pitchFamily="34" charset="0"/>
                <a:cs typeface="Verdana" pitchFamily="34" charset="0"/>
              </a:rPr>
              <a:t>Separate disorders, co-occurring with other psychiatric disorders</a:t>
            </a:r>
          </a:p>
          <a:p>
            <a:pPr eaLnBrk="1" hangingPunct="1">
              <a:spcBef>
                <a:spcPts val="1200"/>
              </a:spcBef>
              <a:buClr>
                <a:srgbClr val="79496A"/>
              </a:buClr>
              <a:buFontTx/>
              <a:buChar char="•"/>
            </a:pPr>
            <a:r>
              <a:rPr lang="en-US" sz="2800" dirty="0">
                <a:latin typeface="Verdana" pitchFamily="34" charset="0"/>
                <a:ea typeface="Verdana" pitchFamily="34" charset="0"/>
                <a:cs typeface="Verdana" pitchFamily="34" charset="0"/>
              </a:rPr>
              <a:t>Similar to current DSM </a:t>
            </a:r>
            <a:r>
              <a:rPr lang="en-US" sz="2800" u="sng" dirty="0">
                <a:latin typeface="Verdana" pitchFamily="34" charset="0"/>
                <a:ea typeface="Verdana" pitchFamily="34" charset="0"/>
                <a:cs typeface="Verdana" pitchFamily="34" charset="0"/>
              </a:rPr>
              <a:t>categorical</a:t>
            </a:r>
            <a:r>
              <a:rPr lang="en-US" sz="2800" dirty="0">
                <a:latin typeface="Verdana" pitchFamily="34" charset="0"/>
                <a:ea typeface="Verdana" pitchFamily="34" charset="0"/>
                <a:cs typeface="Verdana" pitchFamily="34" charset="0"/>
              </a:rPr>
              <a:t> model</a:t>
            </a:r>
          </a:p>
        </p:txBody>
      </p:sp>
    </p:spTree>
    <p:extLst>
      <p:ext uri="{BB962C8B-B14F-4D97-AF65-F5344CB8AC3E}">
        <p14:creationId xmlns:p14="http://schemas.microsoft.com/office/powerpoint/2010/main" xmlns="" val="12712094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F140083D-6B03-43F4-BDA6-E8AC296AC196}"/>
              </a:ext>
            </a:extLst>
          </p:cNvPr>
          <p:cNvPicPr>
            <a:picLocks noGrp="1"/>
          </p:cNvPicPr>
          <p:nvPr>
            <p:ph idx="1"/>
          </p:nvPr>
        </p:nvPicPr>
        <p:blipFill rotWithShape="1">
          <a:blip r:embed="rId2" cstate="print"/>
          <a:srcRect l="-641" t="-2810" r="-2885" b="8664"/>
          <a:stretch/>
        </p:blipFill>
        <p:spPr bwMode="auto">
          <a:xfrm>
            <a:off x="533400" y="1066800"/>
            <a:ext cx="8229600" cy="420972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310586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48883288-0C95-4541-AE23-018171BF2AE4}"/>
              </a:ext>
            </a:extLst>
          </p:cNvPr>
          <p:cNvGraphicFramePr>
            <a:graphicFrameLocks noGrp="1" noChangeAspect="1"/>
          </p:cNvGraphicFramePr>
          <p:nvPr>
            <p:ph idx="1"/>
            <p:extLst>
              <p:ext uri="{D42A27DB-BD31-4B8C-83A1-F6EECF244321}">
                <p14:modId xmlns:p14="http://schemas.microsoft.com/office/powerpoint/2010/main" xmlns="" val="4141022170"/>
              </p:ext>
            </p:extLst>
          </p:nvPr>
        </p:nvGraphicFramePr>
        <p:xfrm>
          <a:off x="533400" y="-914400"/>
          <a:ext cx="7696200" cy="9091948"/>
        </p:xfrm>
        <a:graphic>
          <a:graphicData uri="http://schemas.openxmlformats.org/presentationml/2006/ole">
            <p:oleObj spid="_x0000_s5126" name="Acrobat Document" r:id="rId3" imgW="6861960" imgH="8870400" progId="AcroExch.Document.DC">
              <p:embed/>
            </p:oleObj>
          </a:graphicData>
        </a:graphic>
      </p:graphicFrame>
    </p:spTree>
    <p:extLst>
      <p:ext uri="{BB962C8B-B14F-4D97-AF65-F5344CB8AC3E}">
        <p14:creationId xmlns:p14="http://schemas.microsoft.com/office/powerpoint/2010/main" xmlns="" val="31826445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34C1544B-2512-4532-BF49-8E67D019D68F}"/>
              </a:ext>
            </a:extLst>
          </p:cNvPr>
          <p:cNvGraphicFramePr>
            <a:graphicFrameLocks noGrp="1" noChangeAspect="1"/>
          </p:cNvGraphicFramePr>
          <p:nvPr>
            <p:ph idx="1"/>
            <p:extLst>
              <p:ext uri="{D42A27DB-BD31-4B8C-83A1-F6EECF244321}">
                <p14:modId xmlns:p14="http://schemas.microsoft.com/office/powerpoint/2010/main" xmlns="" val="3351415048"/>
              </p:ext>
            </p:extLst>
          </p:nvPr>
        </p:nvGraphicFramePr>
        <p:xfrm>
          <a:off x="609600" y="-304800"/>
          <a:ext cx="7924800" cy="8480787"/>
        </p:xfrm>
        <a:graphic>
          <a:graphicData uri="http://schemas.openxmlformats.org/presentationml/2006/ole">
            <p:oleObj spid="_x0000_s4103" name="Acrobat Document" r:id="rId3" imgW="6861960" imgH="8870400" progId="AcroExch.Document.DC">
              <p:embed/>
            </p:oleObj>
          </a:graphicData>
        </a:graphic>
      </p:graphicFrame>
    </p:spTree>
    <p:extLst>
      <p:ext uri="{BB962C8B-B14F-4D97-AF65-F5344CB8AC3E}">
        <p14:creationId xmlns:p14="http://schemas.microsoft.com/office/powerpoint/2010/main" xmlns="" val="848882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A9EBC26B-29C4-4CCE-93BB-5E3761A8F084}"/>
              </a:ext>
            </a:extLst>
          </p:cNvPr>
          <p:cNvPicPr>
            <a:picLocks noGrp="1"/>
          </p:cNvPicPr>
          <p:nvPr>
            <p:ph idx="1"/>
          </p:nvPr>
        </p:nvPicPr>
        <p:blipFill>
          <a:blip r:embed="rId2" cstate="print"/>
          <a:stretch>
            <a:fillRect/>
          </a:stretch>
        </p:blipFill>
        <p:spPr>
          <a:xfrm>
            <a:off x="-76200" y="228600"/>
            <a:ext cx="9906000" cy="7086600"/>
          </a:xfrm>
          <a:prstGeom prst="rect">
            <a:avLst/>
          </a:prstGeom>
        </p:spPr>
      </p:pic>
    </p:spTree>
    <p:extLst>
      <p:ext uri="{BB962C8B-B14F-4D97-AF65-F5344CB8AC3E}">
        <p14:creationId xmlns:p14="http://schemas.microsoft.com/office/powerpoint/2010/main" xmlns="" val="7559182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image4s"/>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a:stretch>
            <a:fillRect/>
          </a:stretch>
        </p:blipFill>
        <p:spPr>
          <a:xfrm>
            <a:off x="1066800" y="838200"/>
            <a:ext cx="7135813" cy="48847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70487560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685800"/>
            <a:ext cx="8001000" cy="1143000"/>
          </a:xfrm>
        </p:spPr>
        <p:txBody>
          <a:bodyPr>
            <a:noAutofit/>
          </a:bodyPr>
          <a:lstStyle/>
          <a:p>
            <a:r>
              <a:rPr lang="en-US" sz="3000" b="1" dirty="0">
                <a:solidFill>
                  <a:srgbClr val="79496A"/>
                </a:solidFill>
                <a:latin typeface="Verdana" pitchFamily="34" charset="0"/>
                <a:ea typeface="Verdana" pitchFamily="34" charset="0"/>
                <a:cs typeface="Verdana" pitchFamily="34" charset="0"/>
              </a:rPr>
              <a:t>Thank you for your interest</a:t>
            </a:r>
          </a:p>
        </p:txBody>
      </p:sp>
    </p:spTree>
    <p:extLst>
      <p:ext uri="{BB962C8B-B14F-4D97-AF65-F5344CB8AC3E}">
        <p14:creationId xmlns:p14="http://schemas.microsoft.com/office/powerpoint/2010/main" xmlns="" val="497569386"/>
      </p:ext>
    </p:extLst>
  </p:cSld>
  <p:clrMapOvr>
    <a:masterClrMapping/>
  </p:clrMapOvr>
  <p:transition advClick="0" advTm="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2" descr="jung_freud"/>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2971800" y="1143000"/>
            <a:ext cx="290195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4579" name="Text Box 13"/>
          <p:cNvSpPr txBox="1">
            <a:spLocks noChangeArrowheads="1"/>
          </p:cNvSpPr>
          <p:nvPr/>
        </p:nvSpPr>
        <p:spPr bwMode="auto">
          <a:xfrm>
            <a:off x="2819400" y="5345373"/>
            <a:ext cx="3200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buSzPct val="80000"/>
              <a:defRPr sz="2400">
                <a:solidFill>
                  <a:schemeClr val="tx1"/>
                </a:solidFill>
                <a:latin typeface="Times" pitchFamily="18" charset="0"/>
              </a:defRPr>
            </a:lvl6pPr>
            <a:lvl7pPr marL="2971800" indent="-228600" eaLnBrk="0" fontAlgn="base" hangingPunct="0">
              <a:spcBef>
                <a:spcPct val="0"/>
              </a:spcBef>
              <a:spcAft>
                <a:spcPct val="0"/>
              </a:spcAft>
              <a:buSzPct val="80000"/>
              <a:defRPr sz="2400">
                <a:solidFill>
                  <a:schemeClr val="tx1"/>
                </a:solidFill>
                <a:latin typeface="Times" pitchFamily="18" charset="0"/>
              </a:defRPr>
            </a:lvl7pPr>
            <a:lvl8pPr marL="3429000" indent="-228600" eaLnBrk="0" fontAlgn="base" hangingPunct="0">
              <a:spcBef>
                <a:spcPct val="0"/>
              </a:spcBef>
              <a:spcAft>
                <a:spcPct val="0"/>
              </a:spcAft>
              <a:buSzPct val="80000"/>
              <a:defRPr sz="2400">
                <a:solidFill>
                  <a:schemeClr val="tx1"/>
                </a:solidFill>
                <a:latin typeface="Times" pitchFamily="18" charset="0"/>
              </a:defRPr>
            </a:lvl8pPr>
            <a:lvl9pPr marL="3886200" indent="-228600" eaLnBrk="0" fontAlgn="base" hangingPunct="0">
              <a:spcBef>
                <a:spcPct val="0"/>
              </a:spcBef>
              <a:spcAft>
                <a:spcPct val="0"/>
              </a:spcAft>
              <a:buSzPct val="80000"/>
              <a:defRPr sz="2400">
                <a:solidFill>
                  <a:schemeClr val="tx1"/>
                </a:solidFill>
                <a:latin typeface="Times" pitchFamily="18" charset="0"/>
              </a:defRPr>
            </a:lvl9pPr>
          </a:lstStyle>
          <a:p>
            <a:pPr algn="ctr"/>
            <a:r>
              <a:rPr lang="en-US" dirty="0">
                <a:latin typeface="Verdana" pitchFamily="34" charset="0"/>
              </a:rPr>
              <a:t>Sigmund Freud</a:t>
            </a:r>
          </a:p>
          <a:p>
            <a:pPr algn="ctr"/>
            <a:r>
              <a:rPr lang="en-US" dirty="0">
                <a:latin typeface="Verdana" pitchFamily="34" charset="0"/>
              </a:rPr>
              <a:t>1856-1939</a:t>
            </a:r>
          </a:p>
        </p:txBody>
      </p:sp>
    </p:spTree>
    <p:extLst>
      <p:ext uri="{BB962C8B-B14F-4D97-AF65-F5344CB8AC3E}">
        <p14:creationId xmlns:p14="http://schemas.microsoft.com/office/powerpoint/2010/main" xmlns="" val="212108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533400"/>
            <a:ext cx="8229600" cy="1143000"/>
          </a:xfrm>
        </p:spPr>
        <p:txBody>
          <a:bodyPr>
            <a:normAutofit/>
          </a:bodyPr>
          <a:lstStyle/>
          <a:p>
            <a:pPr eaLnBrk="1" hangingPunct="1"/>
            <a:r>
              <a:rPr lang="en-US" sz="3000" b="1" dirty="0">
                <a:solidFill>
                  <a:srgbClr val="79496A"/>
                </a:solidFill>
                <a:latin typeface="Verdana" pitchFamily="34" charset="0"/>
                <a:ea typeface="Verdana" pitchFamily="34" charset="0"/>
                <a:cs typeface="Verdana" pitchFamily="34" charset="0"/>
              </a:rPr>
              <a:t>Freud</a:t>
            </a:r>
          </a:p>
        </p:txBody>
      </p:sp>
      <p:sp>
        <p:nvSpPr>
          <p:cNvPr id="25603" name="Rectangle 3"/>
          <p:cNvSpPr>
            <a:spLocks noGrp="1" noChangeArrowheads="1"/>
          </p:cNvSpPr>
          <p:nvPr>
            <p:ph type="body" idx="1"/>
          </p:nvPr>
        </p:nvSpPr>
        <p:spPr>
          <a:xfrm>
            <a:off x="838200" y="1828800"/>
            <a:ext cx="7543800" cy="3768725"/>
          </a:xfrm>
        </p:spPr>
        <p:txBody>
          <a:bodyPr/>
          <a:lstStyle/>
          <a:p>
            <a:pPr marL="0" indent="0" eaLnBrk="1" hangingPunct="1">
              <a:buNone/>
            </a:pPr>
            <a:r>
              <a:rPr lang="en-US" sz="2800" dirty="0">
                <a:latin typeface="Verdana" pitchFamily="34" charset="0"/>
                <a:ea typeface="Verdana" pitchFamily="34" charset="0"/>
                <a:cs typeface="Verdana" pitchFamily="34" charset="0"/>
              </a:rPr>
              <a:t>Character disorders</a:t>
            </a:r>
          </a:p>
          <a:p>
            <a:pPr lvl="1" indent="-401638"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“Pre-Oedipal”</a:t>
            </a:r>
          </a:p>
          <a:p>
            <a:pPr lvl="1" indent="-401638"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Ego-syntonic</a:t>
            </a:r>
          </a:p>
          <a:p>
            <a:pPr lvl="1" indent="-401638"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Externalizing</a:t>
            </a:r>
          </a:p>
          <a:p>
            <a:pPr lvl="1" indent="-401638" eaLnBrk="1" hangingPunct="1">
              <a:spcBef>
                <a:spcPts val="1200"/>
              </a:spcBef>
              <a:buClr>
                <a:srgbClr val="79496A"/>
              </a:buClr>
              <a:buSzTx/>
              <a:buFontTx/>
              <a:buChar char="•"/>
            </a:pPr>
            <a:r>
              <a:rPr lang="en-US" dirty="0">
                <a:latin typeface="Verdana" pitchFamily="34" charset="0"/>
                <a:ea typeface="Verdana" pitchFamily="34" charset="0"/>
                <a:cs typeface="Verdana" pitchFamily="34" charset="0"/>
              </a:rPr>
              <a:t>Poorly motivated to change</a:t>
            </a:r>
          </a:p>
        </p:txBody>
      </p:sp>
    </p:spTree>
    <p:extLst>
      <p:ext uri="{BB962C8B-B14F-4D97-AF65-F5344CB8AC3E}">
        <p14:creationId xmlns:p14="http://schemas.microsoft.com/office/powerpoint/2010/main" xmlns="" val="1282921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A3A7F3553AA240B34354D67DE00F30" ma:contentTypeVersion="8" ma:contentTypeDescription="Een nieuw document maken." ma:contentTypeScope="" ma:versionID="11649cf3bbfb8a76370f21e1565c5293">
  <xsd:schema xmlns:xsd="http://www.w3.org/2001/XMLSchema" xmlns:xs="http://www.w3.org/2001/XMLSchema" xmlns:p="http://schemas.microsoft.com/office/2006/metadata/properties" xmlns:ns2="6459acac-6698-4e9f-ae34-80e5775d5bba" xmlns:ns3="f199eb6c-488b-484e-ab43-80ef4ca777a0" targetNamespace="http://schemas.microsoft.com/office/2006/metadata/properties" ma:root="true" ma:fieldsID="36a41550937badf32dadee7aa2e32e32" ns2:_="" ns3:_="">
    <xsd:import namespace="6459acac-6698-4e9f-ae34-80e5775d5bba"/>
    <xsd:import namespace="f199eb6c-488b-484e-ab43-80ef4ca777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9acac-6698-4e9f-ae34-80e5775d5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99eb6c-488b-484e-ab43-80ef4ca777a0"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E1C0EA-F1E4-4B9E-9657-E03D0A5C65C3}">
  <ds:schemaRefs>
    <ds:schemaRef ds:uri="http://schemas.microsoft.com/sharepoint/v3/contenttype/forms"/>
  </ds:schemaRefs>
</ds:datastoreItem>
</file>

<file path=customXml/itemProps2.xml><?xml version="1.0" encoding="utf-8"?>
<ds:datastoreItem xmlns:ds="http://schemas.openxmlformats.org/officeDocument/2006/customXml" ds:itemID="{DA3C0DBB-4A40-448B-89ED-7C1F16EC8DD1}"/>
</file>

<file path=customXml/itemProps3.xml><?xml version="1.0" encoding="utf-8"?>
<ds:datastoreItem xmlns:ds="http://schemas.openxmlformats.org/officeDocument/2006/customXml" ds:itemID="{50512F2F-0E56-4BA2-AB07-A5FE0957BD48}">
  <ds:schemaRefs>
    <ds:schemaRef ds:uri="http://schemas.openxmlformats.org/package/2006/metadata/core-properties"/>
    <ds:schemaRef ds:uri="http://schemas.microsoft.com/office/2006/documentManagement/types"/>
    <ds:schemaRef ds:uri="http://schemas.microsoft.com/office/infopath/2007/PartnerControls"/>
    <ds:schemaRef ds:uri="dbd933fb-2f61-46bd-8b3f-53afb9798c61"/>
    <ds:schemaRef ds:uri="http://purl.org/dc/elements/1.1/"/>
    <ds:schemaRef ds:uri="http://schemas.microsoft.com/office/2006/metadata/properties"/>
    <ds:schemaRef ds:uri="5074c115-1154-4cff-a83d-8fe5234319d2"/>
    <ds:schemaRef ds:uri="http://schemas.microsoft.com/sharepoint/v3"/>
    <ds:schemaRef ds:uri="http://purl.org/dc/terms/"/>
    <ds:schemaRef ds:uri="1573a683-2920-4cd9-b301-87d86f60779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Apothecary</Template>
  <TotalTime>4542</TotalTime>
  <Words>1425</Words>
  <Application>Microsoft Office PowerPoint</Application>
  <PresentationFormat>Diavoorstelling (4:3)</PresentationFormat>
  <Paragraphs>296</Paragraphs>
  <Slides>75</Slides>
  <Notes>5</Notes>
  <HiddenSlides>0</HiddenSlides>
  <MMClips>0</MMClips>
  <ScaleCrop>false</ScaleCrop>
  <HeadingPairs>
    <vt:vector size="6" baseType="variant">
      <vt:variant>
        <vt:lpstr>Thema</vt:lpstr>
      </vt:variant>
      <vt:variant>
        <vt:i4>1</vt:i4>
      </vt:variant>
      <vt:variant>
        <vt:lpstr>Ingesloten OLE-bronprogramma's</vt:lpstr>
      </vt:variant>
      <vt:variant>
        <vt:i4>2</vt:i4>
      </vt:variant>
      <vt:variant>
        <vt:lpstr>Diatitels</vt:lpstr>
      </vt:variant>
      <vt:variant>
        <vt:i4>75</vt:i4>
      </vt:variant>
    </vt:vector>
  </HeadingPairs>
  <TitlesOfParts>
    <vt:vector size="78" baseType="lpstr">
      <vt:lpstr>Office Theme</vt:lpstr>
      <vt:lpstr>Document</vt:lpstr>
      <vt:lpstr>Acrobat Document</vt:lpstr>
      <vt:lpstr>Diagnosis of Personality Disorders: A Historical Perspective Congres Zorgstandaard Personality Disorders Haarlem, The Netherlands November 27, 2018     John M. Oldham, M.D. Interim Chief of Staff, The Menninger Clinic Distinguished Emeritus Professor  Menninger Department of Psychiatry and Behavioral Sciences Baylor College of Medicine, Houston, Texas Past President, American Psychiatric Association </vt:lpstr>
      <vt:lpstr>Hippocrates Classification</vt:lpstr>
      <vt:lpstr>European Pioneers of Descriptive Psychiatry</vt:lpstr>
      <vt:lpstr>Dia 4</vt:lpstr>
      <vt:lpstr>Personality Types or Temperaments (Bleuler, Kraepelin, Kretschmer)</vt:lpstr>
      <vt:lpstr>Spectrum Model</vt:lpstr>
      <vt:lpstr>Psychopathic Personalities (Schneider)</vt:lpstr>
      <vt:lpstr>Dia 8</vt:lpstr>
      <vt:lpstr>Freud</vt:lpstr>
      <vt:lpstr>Dia 10</vt:lpstr>
      <vt:lpstr>Jung</vt:lpstr>
      <vt:lpstr>Dia 12</vt:lpstr>
      <vt:lpstr>Reich</vt:lpstr>
      <vt:lpstr>The APA DSM System</vt:lpstr>
      <vt:lpstr>Technical Bulletin 203 (1943)</vt:lpstr>
      <vt:lpstr>Dia 16</vt:lpstr>
      <vt:lpstr>DSM-I  Personality Pattern Disturbances</vt:lpstr>
      <vt:lpstr>DSM-I  Personality Trait Disturbances</vt:lpstr>
      <vt:lpstr>DSM-I  Sociopathic Personality Disturbances</vt:lpstr>
      <vt:lpstr>Dia 20</vt:lpstr>
      <vt:lpstr>DSM-II (1968)</vt:lpstr>
      <vt:lpstr>DSM-II (continued)</vt:lpstr>
      <vt:lpstr>Dia 23</vt:lpstr>
      <vt:lpstr>DSM-III (1980)</vt:lpstr>
      <vt:lpstr>DSM-III (continued)</vt:lpstr>
      <vt:lpstr>Dia 26</vt:lpstr>
      <vt:lpstr>DSM-III-R (1987)</vt:lpstr>
      <vt:lpstr>DSM-III-R (continued)</vt:lpstr>
      <vt:lpstr>Dia 29</vt:lpstr>
      <vt:lpstr>DSM-IV (1994)</vt:lpstr>
      <vt:lpstr>DSM-IV Definition of  Personality Disorder</vt:lpstr>
      <vt:lpstr>DSM-IV Definition of  Personality Disorder (continued)</vt:lpstr>
      <vt:lpstr>DSM-IV Definition of  Personality Disorder (continued)</vt:lpstr>
      <vt:lpstr>DSM-IV Definition of  Personality Disorder (continued)</vt:lpstr>
      <vt:lpstr>DSM-IV Definition of  Personality Disorder (continued)</vt:lpstr>
      <vt:lpstr>DSM-IV Definition of  Personality Disorder (continued)</vt:lpstr>
      <vt:lpstr>DSM-IV (continued)</vt:lpstr>
      <vt:lpstr>Dia 38</vt:lpstr>
      <vt:lpstr>DSM-IV-TR (2000)</vt:lpstr>
      <vt:lpstr>Dia 40</vt:lpstr>
      <vt:lpstr>Dia 41</vt:lpstr>
      <vt:lpstr>                      DSM-5______________    •Axis I / Axis II – Discontinued   •Personality Disorders in Section II        (unchanged from DSM-IV)   •Personality Disorders in Section III        (Alternative Model for DSM-5                     Personality Disorders [AMPD])</vt:lpstr>
      <vt:lpstr>Dia 43</vt:lpstr>
      <vt:lpstr>AMPD General Criteria for Personality Disorder  (DSM-5, Section III)</vt:lpstr>
      <vt:lpstr>Criterion A (Level of Impairment in Personality Functioning)</vt:lpstr>
      <vt:lpstr>Guidance in estimating “moderate or greater impairment”</vt:lpstr>
      <vt:lpstr>Criterion B (Patterns of Pathological Personality Traits)</vt:lpstr>
      <vt:lpstr>DSM-5 GCPD (continued)</vt:lpstr>
      <vt:lpstr>DSM-5 GCPD (continued)</vt:lpstr>
      <vt:lpstr>DSM-5 GCPD (continued)</vt:lpstr>
      <vt:lpstr>DSM-5 GCPD (continued)</vt:lpstr>
      <vt:lpstr>DSM-5 GCPD (continued)</vt:lpstr>
      <vt:lpstr>Personality Disorders</vt:lpstr>
      <vt:lpstr>Dia 54</vt:lpstr>
      <vt:lpstr>Morey et al. WG Study </vt:lpstr>
      <vt:lpstr>Dia 56</vt:lpstr>
      <vt:lpstr>Field Trials</vt:lpstr>
      <vt:lpstr>ICD-11 PD Proposal Single Diagnostic Category: Personality Disorder </vt:lpstr>
      <vt:lpstr>ICD-11 PD Proposal (continued) </vt:lpstr>
      <vt:lpstr>ICD-11 PD Proposal (continued) </vt:lpstr>
      <vt:lpstr>Dia 61</vt:lpstr>
      <vt:lpstr>Dia 62</vt:lpstr>
      <vt:lpstr>Dia 63</vt:lpstr>
      <vt:lpstr>Dia 64</vt:lpstr>
      <vt:lpstr>Dia 65</vt:lpstr>
      <vt:lpstr>The Personality Style-Personality  Disorder Continuum</vt:lpstr>
      <vt:lpstr>Dia 67</vt:lpstr>
      <vt:lpstr>Dia 68</vt:lpstr>
      <vt:lpstr>Dia 69</vt:lpstr>
      <vt:lpstr>Dia 70</vt:lpstr>
      <vt:lpstr>Dia 71</vt:lpstr>
      <vt:lpstr>Dia 72</vt:lpstr>
      <vt:lpstr>Dia 73</vt:lpstr>
      <vt:lpstr>Dia 74</vt:lpstr>
      <vt:lpstr>Thank you for your interest</vt:lpstr>
    </vt:vector>
  </TitlesOfParts>
  <Company>Menninger Clinic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Branded PowerPoint Presentation</dc:title>
  <dc:creator>Nancy Trowbridge;lgolmon@menninger.edu</dc:creator>
  <cp:lastModifiedBy>Daniëlle Beverloo</cp:lastModifiedBy>
  <cp:revision>359</cp:revision>
  <cp:lastPrinted>2015-05-27T12:08:34Z</cp:lastPrinted>
  <dcterms:created xsi:type="dcterms:W3CDTF">2012-08-17T16:57:34Z</dcterms:created>
  <dcterms:modified xsi:type="dcterms:W3CDTF">2018-11-20T15:36:04Z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0x010100F8A3A7F3553AA240B34354D67DE00F30</vt:lpwstr>
  </property>
  <property fmtid="{D5CDD505-2E9C-101B-9397-08002B2CF9AE}" pid="3" name="DocumentCategory">
    <vt:lpwstr>260;#Announcements|376366ff-26b6-45f3-9fcc-487f8bf764bf</vt:lpwstr>
  </property>
</Properties>
</file>