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664" r:id="rId2"/>
    <p:sldId id="666" r:id="rId3"/>
    <p:sldId id="667" r:id="rId4"/>
    <p:sldId id="457" r:id="rId5"/>
    <p:sldId id="668" r:id="rId6"/>
    <p:sldId id="595" r:id="rId7"/>
    <p:sldId id="629" r:id="rId8"/>
    <p:sldId id="596" r:id="rId9"/>
    <p:sldId id="597" r:id="rId10"/>
    <p:sldId id="598" r:id="rId11"/>
    <p:sldId id="599" r:id="rId12"/>
    <p:sldId id="601" r:id="rId13"/>
    <p:sldId id="669" r:id="rId14"/>
    <p:sldId id="637" r:id="rId15"/>
    <p:sldId id="460" r:id="rId16"/>
    <p:sldId id="461" r:id="rId17"/>
    <p:sldId id="462" r:id="rId18"/>
    <p:sldId id="463" r:id="rId19"/>
    <p:sldId id="464" r:id="rId20"/>
    <p:sldId id="466" r:id="rId21"/>
    <p:sldId id="638" r:id="rId22"/>
    <p:sldId id="277" r:id="rId23"/>
    <p:sldId id="278" r:id="rId24"/>
    <p:sldId id="541" r:id="rId25"/>
    <p:sldId id="587" r:id="rId26"/>
    <p:sldId id="555" r:id="rId27"/>
    <p:sldId id="561" r:id="rId28"/>
    <p:sldId id="603" r:id="rId29"/>
    <p:sldId id="613" r:id="rId30"/>
    <p:sldId id="634" r:id="rId31"/>
    <p:sldId id="570" r:id="rId32"/>
    <p:sldId id="542" r:id="rId33"/>
    <p:sldId id="543" r:id="rId34"/>
    <p:sldId id="653" r:id="rId35"/>
    <p:sldId id="654" r:id="rId36"/>
    <p:sldId id="546" r:id="rId37"/>
    <p:sldId id="547" r:id="rId38"/>
    <p:sldId id="548" r:id="rId39"/>
    <p:sldId id="549" r:id="rId40"/>
    <p:sldId id="655" r:id="rId41"/>
    <p:sldId id="551" r:id="rId42"/>
    <p:sldId id="552" r:id="rId43"/>
    <p:sldId id="639" r:id="rId44"/>
    <p:sldId id="640" r:id="rId45"/>
    <p:sldId id="480" r:id="rId46"/>
    <p:sldId id="481" r:id="rId47"/>
    <p:sldId id="482" r:id="rId48"/>
    <p:sldId id="483" r:id="rId49"/>
    <p:sldId id="484" r:id="rId50"/>
    <p:sldId id="485" r:id="rId51"/>
    <p:sldId id="517" r:id="rId52"/>
    <p:sldId id="486" r:id="rId53"/>
    <p:sldId id="641" r:id="rId54"/>
    <p:sldId id="642" r:id="rId55"/>
    <p:sldId id="490" r:id="rId56"/>
    <p:sldId id="501" r:id="rId57"/>
    <p:sldId id="643" r:id="rId58"/>
    <p:sldId id="644" r:id="rId59"/>
    <p:sldId id="293" r:id="rId60"/>
    <p:sldId id="294" r:id="rId61"/>
    <p:sldId id="295" r:id="rId62"/>
    <p:sldId id="493" r:id="rId63"/>
    <p:sldId id="411" r:id="rId64"/>
    <p:sldId id="504" r:id="rId65"/>
    <p:sldId id="526" r:id="rId66"/>
    <p:sldId id="494" r:id="rId67"/>
    <p:sldId id="503" r:id="rId68"/>
    <p:sldId id="614" r:id="rId69"/>
    <p:sldId id="582" r:id="rId70"/>
    <p:sldId id="645" r:id="rId71"/>
    <p:sldId id="647" r:id="rId72"/>
    <p:sldId id="656" r:id="rId73"/>
    <p:sldId id="657" r:id="rId74"/>
    <p:sldId id="661" r:id="rId75"/>
    <p:sldId id="648" r:id="rId76"/>
    <p:sldId id="650" r:id="rId77"/>
    <p:sldId id="651" r:id="rId78"/>
    <p:sldId id="652" r:id="rId79"/>
    <p:sldId id="670" r:id="rId80"/>
    <p:sldId id="671" r:id="rId81"/>
    <p:sldId id="672" r:id="rId82"/>
    <p:sldId id="673" r:id="rId83"/>
    <p:sldId id="649" r:id="rId84"/>
    <p:sldId id="659" r:id="rId85"/>
  </p:sldIdLst>
  <p:sldSz cx="9144000" cy="5143500" type="screen16x9"/>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9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88100" autoAdjust="0"/>
  </p:normalViewPr>
  <p:slideViewPr>
    <p:cSldViewPr>
      <p:cViewPr varScale="1">
        <p:scale>
          <a:sx n="78" d="100"/>
          <a:sy n="78" d="100"/>
        </p:scale>
        <p:origin x="102" y="5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1963"/>
          </a:xfrm>
          <a:prstGeom prst="rect">
            <a:avLst/>
          </a:prstGeom>
        </p:spPr>
        <p:txBody>
          <a:bodyPr vert="horz" lIns="91440" tIns="45720" rIns="91440" bIns="45720" rtlCol="0"/>
          <a:lstStyle>
            <a:lvl1pPr algn="r">
              <a:defRPr sz="1200"/>
            </a:lvl1pPr>
          </a:lstStyle>
          <a:p>
            <a:fld id="{390268A7-735F-405C-BD16-9798186682D6}" type="datetimeFigureOut">
              <a:rPr lang="en-US" smtClean="0"/>
              <a:t>11/19/2018</a:t>
            </a:fld>
            <a:endParaRPr lang="en-US"/>
          </a:p>
        </p:txBody>
      </p:sp>
      <p:sp>
        <p:nvSpPr>
          <p:cNvPr id="4" name="Footer Placeholder 3"/>
          <p:cNvSpPr>
            <a:spLocks noGrp="1"/>
          </p:cNvSpPr>
          <p:nvPr>
            <p:ph type="ftr" sz="quarter" idx="2"/>
          </p:nvPr>
        </p:nvSpPr>
        <p:spPr>
          <a:xfrm>
            <a:off x="2" y="8772527"/>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772527"/>
            <a:ext cx="3038475" cy="461963"/>
          </a:xfrm>
          <a:prstGeom prst="rect">
            <a:avLst/>
          </a:prstGeom>
        </p:spPr>
        <p:txBody>
          <a:bodyPr vert="horz" lIns="91440" tIns="45720" rIns="91440" bIns="45720" rtlCol="0" anchor="b"/>
          <a:lstStyle>
            <a:lvl1pPr algn="r">
              <a:defRPr sz="1200"/>
            </a:lvl1pPr>
          </a:lstStyle>
          <a:p>
            <a:fld id="{AC9A1A00-2059-4BEB-836F-8E35A59F05EF}" type="slidenum">
              <a:rPr lang="en-US" smtClean="0"/>
              <a:t>‹#›</a:t>
            </a:fld>
            <a:endParaRPr lang="en-US"/>
          </a:p>
        </p:txBody>
      </p:sp>
    </p:spTree>
    <p:extLst>
      <p:ext uri="{BB962C8B-B14F-4D97-AF65-F5344CB8AC3E}">
        <p14:creationId xmlns:p14="http://schemas.microsoft.com/office/powerpoint/2010/main" val="1008928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2"/>
            <a:ext cx="3037840" cy="463408"/>
          </a:xfrm>
          <a:prstGeom prst="rect">
            <a:avLst/>
          </a:prstGeom>
        </p:spPr>
        <p:txBody>
          <a:bodyPr vert="horz" lIns="92830" tIns="46415" rIns="92830" bIns="46415" rtlCol="0"/>
          <a:lstStyle>
            <a:lvl1pPr algn="r">
              <a:defRPr sz="1200"/>
            </a:lvl1pPr>
          </a:lstStyle>
          <a:p>
            <a:fld id="{6FF4D4F5-769D-44D0-AC67-0348FA54B76A}" type="datetimeFigureOut">
              <a:rPr lang="en-US" smtClean="0"/>
              <a:t>11/19/2018</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3"/>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1"/>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1"/>
            <a:ext cx="3037840" cy="463407"/>
          </a:xfrm>
          <a:prstGeom prst="rect">
            <a:avLst/>
          </a:prstGeom>
        </p:spPr>
        <p:txBody>
          <a:bodyPr vert="horz" lIns="92830" tIns="46415" rIns="92830" bIns="46415" rtlCol="0" anchor="b"/>
          <a:lstStyle>
            <a:lvl1pPr algn="r">
              <a:defRPr sz="1200"/>
            </a:lvl1pPr>
          </a:lstStyle>
          <a:p>
            <a:fld id="{3726ACE3-EB4C-4414-932B-001588A184DF}" type="slidenum">
              <a:rPr lang="en-US" smtClean="0"/>
              <a:t>‹#›</a:t>
            </a:fld>
            <a:endParaRPr lang="en-US"/>
          </a:p>
        </p:txBody>
      </p:sp>
    </p:spTree>
    <p:extLst>
      <p:ext uri="{BB962C8B-B14F-4D97-AF65-F5344CB8AC3E}">
        <p14:creationId xmlns:p14="http://schemas.microsoft.com/office/powerpoint/2010/main" val="393100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6ACE3-EB4C-4414-932B-001588A184DF}" type="slidenum">
              <a:rPr lang="en-US" smtClean="0"/>
              <a:t>4</a:t>
            </a:fld>
            <a:endParaRPr lang="en-US"/>
          </a:p>
        </p:txBody>
      </p:sp>
    </p:spTree>
    <p:extLst>
      <p:ext uri="{BB962C8B-B14F-4D97-AF65-F5344CB8AC3E}">
        <p14:creationId xmlns:p14="http://schemas.microsoft.com/office/powerpoint/2010/main" val="1377183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6ACE3-EB4C-4414-932B-001588A184DF}" type="slidenum">
              <a:rPr lang="en-US" smtClean="0"/>
              <a:t>53</a:t>
            </a:fld>
            <a:endParaRPr lang="en-US"/>
          </a:p>
        </p:txBody>
      </p:sp>
    </p:spTree>
    <p:extLst>
      <p:ext uri="{BB962C8B-B14F-4D97-AF65-F5344CB8AC3E}">
        <p14:creationId xmlns:p14="http://schemas.microsoft.com/office/powerpoint/2010/main" val="959174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6ACE3-EB4C-4414-932B-001588A184DF}" type="slidenum">
              <a:rPr lang="en-US" smtClean="0"/>
              <a:t>54</a:t>
            </a:fld>
            <a:endParaRPr lang="en-US"/>
          </a:p>
        </p:txBody>
      </p:sp>
    </p:spTree>
    <p:extLst>
      <p:ext uri="{BB962C8B-B14F-4D97-AF65-F5344CB8AC3E}">
        <p14:creationId xmlns:p14="http://schemas.microsoft.com/office/powerpoint/2010/main" val="1374350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6ACE3-EB4C-4414-932B-001588A184DF}" type="slidenum">
              <a:rPr lang="en-US" smtClean="0"/>
              <a:t>57</a:t>
            </a:fld>
            <a:endParaRPr lang="en-US"/>
          </a:p>
        </p:txBody>
      </p:sp>
    </p:spTree>
    <p:extLst>
      <p:ext uri="{BB962C8B-B14F-4D97-AF65-F5344CB8AC3E}">
        <p14:creationId xmlns:p14="http://schemas.microsoft.com/office/powerpoint/2010/main" val="3319414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6ACE3-EB4C-4414-932B-001588A184DF}" type="slidenum">
              <a:rPr lang="en-US" smtClean="0"/>
              <a:t>58</a:t>
            </a:fld>
            <a:endParaRPr lang="en-US"/>
          </a:p>
        </p:txBody>
      </p:sp>
    </p:spTree>
    <p:extLst>
      <p:ext uri="{BB962C8B-B14F-4D97-AF65-F5344CB8AC3E}">
        <p14:creationId xmlns:p14="http://schemas.microsoft.com/office/powerpoint/2010/main" val="277278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6ACE3-EB4C-4414-932B-001588A184DF}" type="slidenum">
              <a:rPr lang="en-US" smtClean="0"/>
              <a:t>14</a:t>
            </a:fld>
            <a:endParaRPr lang="en-US"/>
          </a:p>
        </p:txBody>
      </p:sp>
    </p:spTree>
    <p:extLst>
      <p:ext uri="{BB962C8B-B14F-4D97-AF65-F5344CB8AC3E}">
        <p14:creationId xmlns:p14="http://schemas.microsoft.com/office/powerpoint/2010/main" val="413131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 </a:t>
            </a:r>
            <a:r>
              <a:rPr lang="en-US" sz="1200" kern="1200" dirty="0" err="1" smtClean="0">
                <a:solidFill>
                  <a:schemeClr val="tx1"/>
                </a:solidFill>
                <a:effectLst/>
                <a:latin typeface="+mn-lt"/>
                <a:ea typeface="+mn-ea"/>
                <a:cs typeface="+mn-cs"/>
              </a:rPr>
              <a:t>Clerq</a:t>
            </a:r>
            <a:r>
              <a:rPr lang="en-US" sz="1200" kern="1200" dirty="0" smtClean="0">
                <a:solidFill>
                  <a:schemeClr val="tx1"/>
                </a:solidFill>
                <a:effectLst/>
                <a:latin typeface="+mn-lt"/>
                <a:ea typeface="+mn-ea"/>
                <a:cs typeface="+mn-cs"/>
              </a:rPr>
              <a:t>, van </a:t>
            </a:r>
            <a:r>
              <a:rPr lang="en-US" sz="1200" kern="1200" dirty="0" err="1" smtClean="0">
                <a:solidFill>
                  <a:schemeClr val="tx1"/>
                </a:solidFill>
                <a:effectLst/>
                <a:latin typeface="+mn-lt"/>
                <a:ea typeface="+mn-ea"/>
                <a:cs typeface="+mn-cs"/>
              </a:rPr>
              <a:t>Leeuwen</a:t>
            </a:r>
            <a:r>
              <a:rPr lang="en-US" sz="1200" kern="1200" dirty="0" smtClean="0">
                <a:solidFill>
                  <a:schemeClr val="tx1"/>
                </a:solidFill>
                <a:effectLst/>
                <a:latin typeface="+mn-lt"/>
                <a:ea typeface="+mn-ea"/>
                <a:cs typeface="+mn-cs"/>
              </a:rPr>
              <a:t>, van den </a:t>
            </a:r>
            <a:r>
              <a:rPr lang="en-US" sz="1200" kern="1200" dirty="0" err="1" smtClean="0">
                <a:solidFill>
                  <a:schemeClr val="tx1"/>
                </a:solidFill>
                <a:effectLst/>
                <a:latin typeface="+mn-lt"/>
                <a:ea typeface="+mn-ea"/>
                <a:cs typeface="+mn-cs"/>
              </a:rPr>
              <a:t>Noortgate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Bolle</a:t>
            </a:r>
            <a:r>
              <a:rPr lang="en-US" sz="1200" kern="1200" dirty="0" smtClean="0">
                <a:solidFill>
                  <a:schemeClr val="tx1"/>
                </a:solidFill>
                <a:effectLst/>
                <a:latin typeface="+mn-lt"/>
                <a:ea typeface="+mn-ea"/>
                <a:cs typeface="+mn-cs"/>
              </a:rPr>
              <a:t> and de Fruyt (7) assessed the maladaptive personality traits of 477 children (</a:t>
            </a:r>
            <a:r>
              <a:rPr lang="en-US" sz="1200" i="1" kern="1200" dirty="0" smtClean="0">
                <a:solidFill>
                  <a:schemeClr val="tx1"/>
                </a:solidFill>
                <a:effectLst/>
                <a:latin typeface="+mn-lt"/>
                <a:ea typeface="+mn-ea"/>
                <a:cs typeface="+mn-cs"/>
              </a:rPr>
              <a:t>m</a:t>
            </a:r>
            <a:r>
              <a:rPr lang="en-US" sz="1200" kern="1200" baseline="-25000" dirty="0" smtClean="0">
                <a:solidFill>
                  <a:schemeClr val="tx1"/>
                </a:solidFill>
                <a:effectLst/>
                <a:latin typeface="+mn-lt"/>
                <a:ea typeface="+mn-ea"/>
                <a:cs typeface="+mn-cs"/>
              </a:rPr>
              <a:t>age </a:t>
            </a:r>
            <a:r>
              <a:rPr lang="en-US" sz="1200" kern="1200" dirty="0" smtClean="0">
                <a:solidFill>
                  <a:schemeClr val="tx1"/>
                </a:solidFill>
                <a:effectLst/>
                <a:latin typeface="+mn-lt"/>
                <a:ea typeface="+mn-ea"/>
                <a:cs typeface="+mn-cs"/>
              </a:rPr>
              <a:t>= 10.67 years) using the Dimensional Personality Symptom Item Pool (DIPSI; 8), a dimensional measure of age-specific personality traits. Over a 1- and 2-year follow-up, levels of the maladaptive personality traits disagreeableness, emotional instability and compulsivity declined as the children entered early adolescence. However, this decline was less substantial in children who demonstrated high scores. </a:t>
            </a:r>
            <a:endParaRPr lang="en-US" dirty="0"/>
          </a:p>
        </p:txBody>
      </p:sp>
      <p:sp>
        <p:nvSpPr>
          <p:cNvPr id="4" name="Slide Number Placeholder 3"/>
          <p:cNvSpPr>
            <a:spLocks noGrp="1"/>
          </p:cNvSpPr>
          <p:nvPr>
            <p:ph type="sldNum" sz="quarter" idx="10"/>
          </p:nvPr>
        </p:nvSpPr>
        <p:spPr/>
        <p:txBody>
          <a:bodyPr/>
          <a:lstStyle/>
          <a:p>
            <a:fld id="{3726ACE3-EB4C-4414-932B-001588A184DF}" type="slidenum">
              <a:rPr lang="en-US" smtClean="0"/>
              <a:t>17</a:t>
            </a:fld>
            <a:endParaRPr lang="en-US"/>
          </a:p>
        </p:txBody>
      </p:sp>
    </p:spTree>
    <p:extLst>
      <p:ext uri="{BB962C8B-B14F-4D97-AF65-F5344CB8AC3E}">
        <p14:creationId xmlns:p14="http://schemas.microsoft.com/office/powerpoint/2010/main" val="48230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 the course of 4 years, in a sample of 250 subjects (</a:t>
            </a:r>
            <a:r>
              <a:rPr lang="en-US" sz="1200" i="1" kern="1200" dirty="0" err="1" smtClean="0">
                <a:solidFill>
                  <a:schemeClr val="tx1"/>
                </a:solidFill>
                <a:effectLst/>
                <a:latin typeface="+mn-lt"/>
                <a:ea typeface="+mn-ea"/>
                <a:cs typeface="+mn-cs"/>
              </a:rPr>
              <a:t>m</a:t>
            </a:r>
            <a:r>
              <a:rPr lang="en-US" sz="1200" kern="1200" baseline="-25000" dirty="0" err="1" smtClean="0">
                <a:solidFill>
                  <a:schemeClr val="tx1"/>
                </a:solidFill>
                <a:effectLst/>
                <a:latin typeface="+mn-lt"/>
                <a:ea typeface="+mn-ea"/>
                <a:cs typeface="+mn-cs"/>
              </a:rPr>
              <a:t>initialage</a:t>
            </a:r>
            <a:r>
              <a:rPr lang="en-US" sz="1200" kern="1200" dirty="0" smtClean="0">
                <a:solidFill>
                  <a:schemeClr val="tx1"/>
                </a:solidFill>
                <a:effectLst/>
                <a:latin typeface="+mn-lt"/>
                <a:ea typeface="+mn-ea"/>
                <a:cs typeface="+mn-cs"/>
              </a:rPr>
              <a:t> = 18.88 years), Wright, Pincus and Lenzenweger (9) assessed the stability of PD features in late-adolescents and young adults. The International Personality Disorder Examination (IPDE; 10) assessed participant’s PD criteria at each of the studies 3 </a:t>
            </a:r>
            <a:r>
              <a:rPr lang="en-US" sz="1200" kern="1200" dirty="0" err="1" smtClean="0">
                <a:solidFill>
                  <a:schemeClr val="tx1"/>
                </a:solidFill>
                <a:effectLst/>
                <a:latin typeface="+mn-lt"/>
                <a:ea typeface="+mn-ea"/>
                <a:cs typeface="+mn-cs"/>
              </a:rPr>
              <a:t>timepoints</a:t>
            </a:r>
            <a:r>
              <a:rPr lang="en-US" sz="1200" kern="1200" dirty="0" smtClean="0">
                <a:solidFill>
                  <a:schemeClr val="tx1"/>
                </a:solidFill>
                <a:effectLst/>
                <a:latin typeface="+mn-lt"/>
                <a:ea typeface="+mn-ea"/>
                <a:cs typeface="+mn-cs"/>
              </a:rPr>
              <a:t>. The Revised Interpersonal Adjectives Scale-Big 5 (IASR-B5; 11) was included to measure the three personality factors (conscientiousness, neuroticism and openness) of the five-factor model (FFM) in each participant. Results indicate that the development of adaptive personality traits such as affiliation, conscientiousness and openness, as well as a decrease in neuroticism, is associated with a decrease in PD symptoms over time. In contrast, as PD’s developed, the development of adaptive personality traits ceased or even regressed. </a:t>
            </a:r>
            <a:endParaRPr lang="en-US" dirty="0"/>
          </a:p>
        </p:txBody>
      </p:sp>
      <p:sp>
        <p:nvSpPr>
          <p:cNvPr id="4" name="Slide Number Placeholder 3"/>
          <p:cNvSpPr>
            <a:spLocks noGrp="1"/>
          </p:cNvSpPr>
          <p:nvPr>
            <p:ph type="sldNum" sz="quarter" idx="10"/>
          </p:nvPr>
        </p:nvSpPr>
        <p:spPr/>
        <p:txBody>
          <a:bodyPr/>
          <a:lstStyle/>
          <a:p>
            <a:fld id="{3726ACE3-EB4C-4414-932B-001588A184DF}" type="slidenum">
              <a:rPr lang="en-US" smtClean="0"/>
              <a:t>18</a:t>
            </a:fld>
            <a:endParaRPr lang="en-US"/>
          </a:p>
        </p:txBody>
      </p:sp>
    </p:spTree>
    <p:extLst>
      <p:ext uri="{BB962C8B-B14F-4D97-AF65-F5344CB8AC3E}">
        <p14:creationId xmlns:p14="http://schemas.microsoft.com/office/powerpoint/2010/main" val="60806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Importantly, regardless of the degree of mean change, there was significant individual variability in initial value and rate of change across the study for all study variables. Thus, individuals started at different levels and changed at varying directions and rates across adolescence. In Figure 2 we provide a diagram of the observed heterogeneity in estimated BPD growth trajectories. As is readily seen, some individuals remained flat, consistent with the mean, whereas other increase and decrease dramatically.3 This type of rich heterogeneity in growth is a prerequisite for examining covariation in the developmental trajectories of BPD symptoms and psychosocial functioning.</a:t>
            </a:r>
            <a:endParaRPr lang="en-US" dirty="0"/>
          </a:p>
        </p:txBody>
      </p:sp>
      <p:sp>
        <p:nvSpPr>
          <p:cNvPr id="4" name="Slide Number Placeholder 3"/>
          <p:cNvSpPr>
            <a:spLocks noGrp="1"/>
          </p:cNvSpPr>
          <p:nvPr>
            <p:ph type="sldNum" sz="quarter" idx="10"/>
          </p:nvPr>
        </p:nvSpPr>
        <p:spPr/>
        <p:txBody>
          <a:bodyPr/>
          <a:lstStyle/>
          <a:p>
            <a:fld id="{3726ACE3-EB4C-4414-932B-001588A184DF}" type="slidenum">
              <a:rPr lang="en-US" smtClean="0"/>
              <a:t>19</a:t>
            </a:fld>
            <a:endParaRPr lang="en-US"/>
          </a:p>
        </p:txBody>
      </p:sp>
    </p:spTree>
    <p:extLst>
      <p:ext uri="{BB962C8B-B14F-4D97-AF65-F5344CB8AC3E}">
        <p14:creationId xmlns:p14="http://schemas.microsoft.com/office/powerpoint/2010/main" val="367906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6ACE3-EB4C-4414-932B-001588A184DF}" type="slidenum">
              <a:rPr lang="en-US" smtClean="0"/>
              <a:t>21</a:t>
            </a:fld>
            <a:endParaRPr lang="en-US"/>
          </a:p>
        </p:txBody>
      </p:sp>
    </p:spTree>
    <p:extLst>
      <p:ext uri="{BB962C8B-B14F-4D97-AF65-F5344CB8AC3E}">
        <p14:creationId xmlns:p14="http://schemas.microsoft.com/office/powerpoint/2010/main" val="107648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6ACE3-EB4C-4414-932B-001588A184DF}" type="slidenum">
              <a:rPr lang="en-US" smtClean="0"/>
              <a:t>36</a:t>
            </a:fld>
            <a:endParaRPr lang="en-US"/>
          </a:p>
        </p:txBody>
      </p:sp>
    </p:spTree>
    <p:extLst>
      <p:ext uri="{BB962C8B-B14F-4D97-AF65-F5344CB8AC3E}">
        <p14:creationId xmlns:p14="http://schemas.microsoft.com/office/powerpoint/2010/main" val="2137680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6ACE3-EB4C-4414-932B-001588A184DF}" type="slidenum">
              <a:rPr lang="en-US" smtClean="0"/>
              <a:t>43</a:t>
            </a:fld>
            <a:endParaRPr lang="en-US"/>
          </a:p>
        </p:txBody>
      </p:sp>
    </p:spTree>
    <p:extLst>
      <p:ext uri="{BB962C8B-B14F-4D97-AF65-F5344CB8AC3E}">
        <p14:creationId xmlns:p14="http://schemas.microsoft.com/office/powerpoint/2010/main" val="301941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6ACE3-EB4C-4414-932B-001588A184DF}" type="slidenum">
              <a:rPr lang="en-US" smtClean="0"/>
              <a:t>44</a:t>
            </a:fld>
            <a:endParaRPr lang="en-US"/>
          </a:p>
        </p:txBody>
      </p:sp>
    </p:spTree>
    <p:extLst>
      <p:ext uri="{BB962C8B-B14F-4D97-AF65-F5344CB8AC3E}">
        <p14:creationId xmlns:p14="http://schemas.microsoft.com/office/powerpoint/2010/main" val="2606786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B020F6-E1EF-4E43-95EB-78CC372F219D}"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C9BC-95D9-45DC-BCFF-B290D57B6CE1}" type="slidenum">
              <a:rPr lang="en-US" smtClean="0"/>
              <a:t>‹#›</a:t>
            </a:fld>
            <a:endParaRPr lang="en-US"/>
          </a:p>
        </p:txBody>
      </p:sp>
    </p:spTree>
    <p:extLst>
      <p:ext uri="{BB962C8B-B14F-4D97-AF65-F5344CB8AC3E}">
        <p14:creationId xmlns:p14="http://schemas.microsoft.com/office/powerpoint/2010/main" val="209725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020F6-E1EF-4E43-95EB-78CC372F219D}"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C9BC-95D9-45DC-BCFF-B290D57B6CE1}" type="slidenum">
              <a:rPr lang="en-US" smtClean="0"/>
              <a:t>‹#›</a:t>
            </a:fld>
            <a:endParaRPr lang="en-US"/>
          </a:p>
        </p:txBody>
      </p:sp>
    </p:spTree>
    <p:extLst>
      <p:ext uri="{BB962C8B-B14F-4D97-AF65-F5344CB8AC3E}">
        <p14:creationId xmlns:p14="http://schemas.microsoft.com/office/powerpoint/2010/main" val="180321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020F6-E1EF-4E43-95EB-78CC372F219D}"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C9BC-95D9-45DC-BCFF-B290D57B6CE1}" type="slidenum">
              <a:rPr lang="en-US" smtClean="0"/>
              <a:t>‹#›</a:t>
            </a:fld>
            <a:endParaRPr lang="en-US"/>
          </a:p>
        </p:txBody>
      </p:sp>
    </p:spTree>
    <p:extLst>
      <p:ext uri="{BB962C8B-B14F-4D97-AF65-F5344CB8AC3E}">
        <p14:creationId xmlns:p14="http://schemas.microsoft.com/office/powerpoint/2010/main" val="34305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020F6-E1EF-4E43-95EB-78CC372F219D}"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C9BC-95D9-45DC-BCFF-B290D57B6CE1}" type="slidenum">
              <a:rPr lang="en-US" smtClean="0"/>
              <a:t>‹#›</a:t>
            </a:fld>
            <a:endParaRPr lang="en-US"/>
          </a:p>
        </p:txBody>
      </p:sp>
    </p:spTree>
    <p:extLst>
      <p:ext uri="{BB962C8B-B14F-4D97-AF65-F5344CB8AC3E}">
        <p14:creationId xmlns:p14="http://schemas.microsoft.com/office/powerpoint/2010/main" val="3873174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B020F6-E1EF-4E43-95EB-78CC372F219D}"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C9BC-95D9-45DC-BCFF-B290D57B6CE1}" type="slidenum">
              <a:rPr lang="en-US" smtClean="0"/>
              <a:t>‹#›</a:t>
            </a:fld>
            <a:endParaRPr lang="en-US"/>
          </a:p>
        </p:txBody>
      </p:sp>
    </p:spTree>
    <p:extLst>
      <p:ext uri="{BB962C8B-B14F-4D97-AF65-F5344CB8AC3E}">
        <p14:creationId xmlns:p14="http://schemas.microsoft.com/office/powerpoint/2010/main" val="32966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B020F6-E1EF-4E43-95EB-78CC372F219D}"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C9BC-95D9-45DC-BCFF-B290D57B6CE1}" type="slidenum">
              <a:rPr lang="en-US" smtClean="0"/>
              <a:t>‹#›</a:t>
            </a:fld>
            <a:endParaRPr lang="en-US"/>
          </a:p>
        </p:txBody>
      </p:sp>
    </p:spTree>
    <p:extLst>
      <p:ext uri="{BB962C8B-B14F-4D97-AF65-F5344CB8AC3E}">
        <p14:creationId xmlns:p14="http://schemas.microsoft.com/office/powerpoint/2010/main" val="214703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B020F6-E1EF-4E43-95EB-78CC372F219D}"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0C9BC-95D9-45DC-BCFF-B290D57B6CE1}" type="slidenum">
              <a:rPr lang="en-US" smtClean="0"/>
              <a:t>‹#›</a:t>
            </a:fld>
            <a:endParaRPr lang="en-US"/>
          </a:p>
        </p:txBody>
      </p:sp>
    </p:spTree>
    <p:extLst>
      <p:ext uri="{BB962C8B-B14F-4D97-AF65-F5344CB8AC3E}">
        <p14:creationId xmlns:p14="http://schemas.microsoft.com/office/powerpoint/2010/main" val="1171049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B020F6-E1EF-4E43-95EB-78CC372F219D}"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0C9BC-95D9-45DC-BCFF-B290D57B6CE1}" type="slidenum">
              <a:rPr lang="en-US" smtClean="0"/>
              <a:t>‹#›</a:t>
            </a:fld>
            <a:endParaRPr lang="en-US"/>
          </a:p>
        </p:txBody>
      </p:sp>
    </p:spTree>
    <p:extLst>
      <p:ext uri="{BB962C8B-B14F-4D97-AF65-F5344CB8AC3E}">
        <p14:creationId xmlns:p14="http://schemas.microsoft.com/office/powerpoint/2010/main" val="251724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020F6-E1EF-4E43-95EB-78CC372F219D}" type="datetimeFigureOut">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0C9BC-95D9-45DC-BCFF-B290D57B6CE1}" type="slidenum">
              <a:rPr lang="en-US" smtClean="0"/>
              <a:t>‹#›</a:t>
            </a:fld>
            <a:endParaRPr lang="en-US"/>
          </a:p>
        </p:txBody>
      </p:sp>
    </p:spTree>
    <p:extLst>
      <p:ext uri="{BB962C8B-B14F-4D97-AF65-F5344CB8AC3E}">
        <p14:creationId xmlns:p14="http://schemas.microsoft.com/office/powerpoint/2010/main" val="75699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020F6-E1EF-4E43-95EB-78CC372F219D}"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C9BC-95D9-45DC-BCFF-B290D57B6CE1}" type="slidenum">
              <a:rPr lang="en-US" smtClean="0"/>
              <a:t>‹#›</a:t>
            </a:fld>
            <a:endParaRPr lang="en-US"/>
          </a:p>
        </p:txBody>
      </p:sp>
    </p:spTree>
    <p:extLst>
      <p:ext uri="{BB962C8B-B14F-4D97-AF65-F5344CB8AC3E}">
        <p14:creationId xmlns:p14="http://schemas.microsoft.com/office/powerpoint/2010/main" val="1070287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020F6-E1EF-4E43-95EB-78CC372F219D}"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C9BC-95D9-45DC-BCFF-B290D57B6CE1}" type="slidenum">
              <a:rPr lang="en-US" smtClean="0"/>
              <a:t>‹#›</a:t>
            </a:fld>
            <a:endParaRPr lang="en-US"/>
          </a:p>
        </p:txBody>
      </p:sp>
    </p:spTree>
    <p:extLst>
      <p:ext uri="{BB962C8B-B14F-4D97-AF65-F5344CB8AC3E}">
        <p14:creationId xmlns:p14="http://schemas.microsoft.com/office/powerpoint/2010/main" val="372034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0B020F6-E1EF-4E43-95EB-78CC372F219D}" type="datetimeFigureOut">
              <a:rPr lang="en-US" smtClean="0"/>
              <a:t>11/19/2018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C9BC-95D9-45DC-BCFF-B290D57B6CE1}" type="slidenum">
              <a:rPr lang="en-US" smtClean="0"/>
              <a:t>‹#›</a:t>
            </a:fld>
            <a:endParaRPr lang="en-US"/>
          </a:p>
        </p:txBody>
      </p:sp>
    </p:spTree>
    <p:extLst>
      <p:ext uri="{BB962C8B-B14F-4D97-AF65-F5344CB8AC3E}">
        <p14:creationId xmlns:p14="http://schemas.microsoft.com/office/powerpoint/2010/main" val="29010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0CAcQjRxqFQoTCIn35pWkpMgCFY3ggAodp6sCwg&amp;url=https://commons.wikimedia.org/wiki/File:US-NIH-NICHD-2008Logo.svg&amp;psig=AFQjCNEXlvAaqWGWblzCW35xuJfgnOafIg&amp;ust=144389228206552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18" y="622350"/>
            <a:ext cx="8839200" cy="1981199"/>
          </a:xfrm>
        </p:spPr>
        <p:txBody>
          <a:bodyPr>
            <a:normAutofit/>
          </a:bodyPr>
          <a:lstStyle/>
          <a:p>
            <a:r>
              <a:rPr lang="en-US" sz="3200" dirty="0" smtClean="0"/>
              <a:t>Borderline Personality Disorder </a:t>
            </a:r>
            <a:r>
              <a:rPr lang="en-US" sz="3200" dirty="0"/>
              <a:t>in adolescents</a:t>
            </a:r>
            <a:br>
              <a:rPr lang="en-US" sz="3200" dirty="0"/>
            </a:br>
            <a:endParaRPr lang="en-US" sz="3200" dirty="0"/>
          </a:p>
        </p:txBody>
      </p:sp>
      <p:sp>
        <p:nvSpPr>
          <p:cNvPr id="3" name="Subtitle 2"/>
          <p:cNvSpPr>
            <a:spLocks noGrp="1"/>
          </p:cNvSpPr>
          <p:nvPr>
            <p:ph type="subTitle" idx="1"/>
          </p:nvPr>
        </p:nvSpPr>
        <p:spPr>
          <a:xfrm>
            <a:off x="1367618" y="1946324"/>
            <a:ext cx="6400800" cy="1314450"/>
          </a:xfrm>
        </p:spPr>
        <p:txBody>
          <a:bodyPr>
            <a:normAutofit/>
          </a:bodyPr>
          <a:lstStyle/>
          <a:p>
            <a:r>
              <a:rPr lang="en-US" sz="2400" dirty="0" smtClean="0"/>
              <a:t>Carla Sharp, Ph.D.</a:t>
            </a:r>
          </a:p>
          <a:p>
            <a:r>
              <a:rPr lang="en-US" sz="2400" dirty="0" smtClean="0"/>
              <a:t>csharp2@uh.edu</a:t>
            </a:r>
            <a:endParaRPr lang="en-US" sz="2400" dirty="0"/>
          </a:p>
        </p:txBody>
      </p:sp>
      <p:pic>
        <p:nvPicPr>
          <p:cNvPr id="4" name="Picture 2" descr="http://www.menningerfoundationks.org/images/logo.jpg"/>
          <p:cNvPicPr>
            <a:picLocks noChangeAspect="1" noChangeArrowheads="1"/>
          </p:cNvPicPr>
          <p:nvPr/>
        </p:nvPicPr>
        <p:blipFill>
          <a:blip r:embed="rId2" cstate="print"/>
          <a:srcRect r="20339"/>
          <a:stretch>
            <a:fillRect/>
          </a:stretch>
        </p:blipFill>
        <p:spPr bwMode="auto">
          <a:xfrm>
            <a:off x="6248400" y="4286186"/>
            <a:ext cx="2274900" cy="757413"/>
          </a:xfrm>
          <a:prstGeom prst="rect">
            <a:avLst/>
          </a:prstGeom>
          <a:noFill/>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50000"/>
          <a:stretch/>
        </p:blipFill>
        <p:spPr>
          <a:xfrm>
            <a:off x="1066800" y="4345544"/>
            <a:ext cx="1931212" cy="551775"/>
          </a:xfrm>
          <a:prstGeom prst="rect">
            <a:avLst/>
          </a:prstGeom>
        </p:spPr>
      </p:pic>
      <p:pic>
        <p:nvPicPr>
          <p:cNvPr id="6" name="Picture 4" descr="https://upload.wikimedia.org/wikipedia/commons/thumb/2/23/US-NIH-NICHD-2008Logo.svg/720px-US-NIH-NICHD-2008Logo.svg.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4317180"/>
            <a:ext cx="1617316" cy="6222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anajm\Desktop\Developmental Psychopathology Lab\eps\secondary\Developmental Psychopathology Lab-primary_red.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3714751"/>
            <a:ext cx="2430436" cy="402974"/>
          </a:xfrm>
          <a:prstGeom prst="rect">
            <a:avLst/>
          </a:prstGeom>
          <a:noFill/>
          <a:ln>
            <a:noFill/>
          </a:ln>
        </p:spPr>
      </p:pic>
      <p:pic>
        <p:nvPicPr>
          <p:cNvPr id="1026" name="Picture 2" descr="https://upload.wikimedia.org/wikipedia/commons/thumb/7/72/US-NIH-NIAAA-Logo.svg/1200px-US-NIH-NIAAA-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4345544"/>
            <a:ext cx="1294236" cy="627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067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ICD-11 Borderline specifier*</a:t>
            </a:r>
            <a:endParaRPr lang="en-US" dirty="0"/>
          </a:p>
        </p:txBody>
      </p:sp>
      <p:sp>
        <p:nvSpPr>
          <p:cNvPr id="3" name="Content Placeholder 2"/>
          <p:cNvSpPr>
            <a:spLocks noGrp="1"/>
          </p:cNvSpPr>
          <p:nvPr>
            <p:ph idx="1"/>
          </p:nvPr>
        </p:nvSpPr>
        <p:spPr>
          <a:xfrm>
            <a:off x="1507331" y="1063230"/>
            <a:ext cx="6172200" cy="3394472"/>
          </a:xfrm>
        </p:spPr>
        <p:txBody>
          <a:bodyPr>
            <a:normAutofit fontScale="85000" lnSpcReduction="20000"/>
          </a:bodyPr>
          <a:lstStyle/>
          <a:p>
            <a:pPr marL="0" indent="0">
              <a:buNone/>
            </a:pPr>
            <a:r>
              <a:rPr lang="en-GB" dirty="0" smtClean="0"/>
              <a:t>Maladaptive interpersonal functioning manifested </a:t>
            </a:r>
            <a:r>
              <a:rPr lang="en-GB" dirty="0"/>
              <a:t>by </a:t>
            </a:r>
          </a:p>
          <a:p>
            <a:r>
              <a:rPr lang="en-GB" dirty="0"/>
              <a:t>disturbances in </a:t>
            </a:r>
            <a:r>
              <a:rPr lang="en-US" dirty="0">
                <a:solidFill>
                  <a:srgbClr val="FF0000"/>
                </a:solidFill>
              </a:rPr>
              <a:t>identity </a:t>
            </a:r>
            <a:r>
              <a:rPr lang="en-GB" dirty="0">
                <a:solidFill>
                  <a:srgbClr val="FF0000"/>
                </a:solidFill>
              </a:rPr>
              <a:t>coherence </a:t>
            </a:r>
            <a:r>
              <a:rPr lang="en-GB" dirty="0"/>
              <a:t>and continuity</a:t>
            </a:r>
            <a:endParaRPr lang="en-US" dirty="0"/>
          </a:p>
          <a:p>
            <a:r>
              <a:rPr lang="en-GB" dirty="0"/>
              <a:t>ongoing </a:t>
            </a:r>
            <a:r>
              <a:rPr lang="en-GB" dirty="0">
                <a:solidFill>
                  <a:srgbClr val="FF0000"/>
                </a:solidFill>
              </a:rPr>
              <a:t>self</a:t>
            </a:r>
            <a:r>
              <a:rPr lang="en-GB" dirty="0"/>
              <a:t> – hatred and </a:t>
            </a:r>
            <a:r>
              <a:rPr lang="en-GB" dirty="0">
                <a:solidFill>
                  <a:srgbClr val="FF0000"/>
                </a:solidFill>
              </a:rPr>
              <a:t>self</a:t>
            </a:r>
            <a:r>
              <a:rPr lang="en-GB" dirty="0"/>
              <a:t>- contempt</a:t>
            </a:r>
          </a:p>
          <a:p>
            <a:r>
              <a:rPr lang="en-GB" dirty="0"/>
              <a:t>chronic feelings of </a:t>
            </a:r>
            <a:r>
              <a:rPr lang="en-GB" dirty="0">
                <a:solidFill>
                  <a:srgbClr val="FF0000"/>
                </a:solidFill>
              </a:rPr>
              <a:t>emptiness</a:t>
            </a:r>
          </a:p>
          <a:p>
            <a:r>
              <a:rPr lang="en-GB" dirty="0"/>
              <a:t>pervasive </a:t>
            </a:r>
            <a:r>
              <a:rPr lang="en-GB" dirty="0">
                <a:solidFill>
                  <a:srgbClr val="FF0000"/>
                </a:solidFill>
              </a:rPr>
              <a:t>loneliness</a:t>
            </a:r>
            <a:r>
              <a:rPr lang="en-GB" dirty="0"/>
              <a:t> </a:t>
            </a:r>
          </a:p>
          <a:p>
            <a:r>
              <a:rPr lang="en-GB" dirty="0"/>
              <a:t>painful sense of </a:t>
            </a:r>
            <a:r>
              <a:rPr lang="en-GB" dirty="0">
                <a:solidFill>
                  <a:srgbClr val="FF0000"/>
                </a:solidFill>
              </a:rPr>
              <a:t>alienation</a:t>
            </a:r>
          </a:p>
          <a:p>
            <a:pPr marL="0" indent="0">
              <a:buNone/>
            </a:pPr>
            <a:endParaRPr lang="en-US" dirty="0"/>
          </a:p>
        </p:txBody>
      </p:sp>
    </p:spTree>
    <p:extLst>
      <p:ext uri="{BB962C8B-B14F-4D97-AF65-F5344CB8AC3E}">
        <p14:creationId xmlns:p14="http://schemas.microsoft.com/office/powerpoint/2010/main" val="284750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DSM-5 Criterion B</a:t>
            </a:r>
            <a:br>
              <a:rPr lang="en-US" dirty="0" smtClean="0"/>
            </a:br>
            <a:r>
              <a:rPr lang="en-US" dirty="0" smtClean="0"/>
              <a:t>Maladaptive </a:t>
            </a:r>
            <a:r>
              <a:rPr lang="en-US" dirty="0" smtClean="0"/>
              <a:t>traits</a:t>
            </a:r>
            <a:endParaRPr lang="en-US" dirty="0"/>
          </a:p>
        </p:txBody>
      </p:sp>
      <p:sp>
        <p:nvSpPr>
          <p:cNvPr id="4" name="Text Placeholder 3"/>
          <p:cNvSpPr>
            <a:spLocks noGrp="1"/>
          </p:cNvSpPr>
          <p:nvPr>
            <p:ph type="body" idx="1"/>
          </p:nvPr>
        </p:nvSpPr>
        <p:spPr>
          <a:xfrm>
            <a:off x="762000" y="1428750"/>
            <a:ext cx="3868340" cy="617934"/>
          </a:xfrm>
        </p:spPr>
        <p:txBody>
          <a:bodyPr/>
          <a:lstStyle/>
          <a:p>
            <a:r>
              <a:rPr lang="en-US" dirty="0" smtClean="0"/>
              <a:t>Section III</a:t>
            </a:r>
            <a:endParaRPr lang="en-US" dirty="0"/>
          </a:p>
        </p:txBody>
      </p:sp>
      <p:sp>
        <p:nvSpPr>
          <p:cNvPr id="3" name="Content Placeholder 2"/>
          <p:cNvSpPr>
            <a:spLocks noGrp="1"/>
          </p:cNvSpPr>
          <p:nvPr>
            <p:ph sz="half" idx="2"/>
          </p:nvPr>
        </p:nvSpPr>
        <p:spPr>
          <a:xfrm>
            <a:off x="589359" y="1973982"/>
            <a:ext cx="4040188" cy="2963466"/>
          </a:xfrm>
        </p:spPr>
        <p:txBody>
          <a:bodyPr>
            <a:normAutofit/>
          </a:bodyPr>
          <a:lstStyle/>
          <a:p>
            <a:r>
              <a:rPr lang="en-US" dirty="0" smtClean="0"/>
              <a:t>Negative affectivity</a:t>
            </a:r>
          </a:p>
          <a:p>
            <a:r>
              <a:rPr lang="en-US" dirty="0" smtClean="0"/>
              <a:t>Detachment</a:t>
            </a:r>
            <a:endParaRPr lang="en-US" dirty="0"/>
          </a:p>
          <a:p>
            <a:r>
              <a:rPr lang="en-US" dirty="0" smtClean="0"/>
              <a:t>Antagonism</a:t>
            </a:r>
            <a:endParaRPr lang="en-US" dirty="0"/>
          </a:p>
          <a:p>
            <a:r>
              <a:rPr lang="en-US" dirty="0" smtClean="0"/>
              <a:t>Disinhibition</a:t>
            </a:r>
            <a:endParaRPr lang="en-US" dirty="0"/>
          </a:p>
          <a:p>
            <a:r>
              <a:rPr lang="en-US" dirty="0" smtClean="0"/>
              <a:t>Psychoticism</a:t>
            </a:r>
          </a:p>
          <a:p>
            <a:pPr marL="0" indent="0">
              <a:buNone/>
            </a:pPr>
            <a:endParaRPr lang="en-US" dirty="0" smtClean="0"/>
          </a:p>
        </p:txBody>
      </p:sp>
      <p:sp>
        <p:nvSpPr>
          <p:cNvPr id="5" name="Text Placeholder 4"/>
          <p:cNvSpPr>
            <a:spLocks noGrp="1"/>
          </p:cNvSpPr>
          <p:nvPr>
            <p:ph type="body" sz="quarter" idx="3"/>
          </p:nvPr>
        </p:nvSpPr>
        <p:spPr>
          <a:xfrm>
            <a:off x="4761309" y="1372765"/>
            <a:ext cx="3887391" cy="617934"/>
          </a:xfrm>
        </p:spPr>
        <p:txBody>
          <a:bodyPr/>
          <a:lstStyle/>
          <a:p>
            <a:r>
              <a:rPr lang="en-US" dirty="0" smtClean="0"/>
              <a:t>ICD-11*</a:t>
            </a:r>
            <a:endParaRPr lang="en-US" dirty="0"/>
          </a:p>
        </p:txBody>
      </p:sp>
      <p:sp>
        <p:nvSpPr>
          <p:cNvPr id="6" name="Content Placeholder 5"/>
          <p:cNvSpPr>
            <a:spLocks noGrp="1"/>
          </p:cNvSpPr>
          <p:nvPr>
            <p:ph sz="quarter" idx="4"/>
          </p:nvPr>
        </p:nvSpPr>
        <p:spPr>
          <a:xfrm>
            <a:off x="4777189" y="1973982"/>
            <a:ext cx="4041775" cy="2963466"/>
          </a:xfrm>
        </p:spPr>
        <p:txBody>
          <a:bodyPr/>
          <a:lstStyle/>
          <a:p>
            <a:r>
              <a:rPr lang="en-US" dirty="0" smtClean="0"/>
              <a:t>Negative Affectivity</a:t>
            </a:r>
          </a:p>
          <a:p>
            <a:r>
              <a:rPr lang="en-US" dirty="0" smtClean="0"/>
              <a:t>Detachment </a:t>
            </a:r>
          </a:p>
          <a:p>
            <a:r>
              <a:rPr lang="en-US" dirty="0" err="1" smtClean="0"/>
              <a:t>Dissociality</a:t>
            </a:r>
            <a:r>
              <a:rPr lang="en-US" dirty="0" smtClean="0"/>
              <a:t> </a:t>
            </a:r>
          </a:p>
          <a:p>
            <a:r>
              <a:rPr lang="en-US" dirty="0" smtClean="0"/>
              <a:t>Disinhibition</a:t>
            </a:r>
          </a:p>
          <a:p>
            <a:r>
              <a:rPr lang="en-US" dirty="0" err="1" smtClean="0"/>
              <a:t>Anankastia</a:t>
            </a:r>
            <a:endParaRPr lang="en-US" dirty="0" smtClean="0"/>
          </a:p>
          <a:p>
            <a:pPr marL="0" indent="0">
              <a:buNone/>
            </a:pPr>
            <a:endParaRPr lang="en-US" dirty="0"/>
          </a:p>
        </p:txBody>
      </p:sp>
    </p:spTree>
    <p:extLst>
      <p:ext uri="{BB962C8B-B14F-4D97-AF65-F5344CB8AC3E}">
        <p14:creationId xmlns:p14="http://schemas.microsoft.com/office/powerpoint/2010/main" val="3854637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916" y="57150"/>
            <a:ext cx="7772400" cy="1102519"/>
          </a:xfrm>
        </p:spPr>
        <p:txBody>
          <a:bodyPr>
            <a:normAutofit/>
          </a:bodyPr>
          <a:lstStyle/>
          <a:p>
            <a:r>
              <a:rPr lang="en-US" sz="2800" dirty="0" smtClean="0"/>
              <a:t>Criterion A</a:t>
            </a:r>
            <a:endParaRPr lang="en-US" sz="2800" dirty="0"/>
          </a:p>
        </p:txBody>
      </p:sp>
      <p:sp>
        <p:nvSpPr>
          <p:cNvPr id="3" name="Down Arrow 2"/>
          <p:cNvSpPr/>
          <p:nvPr/>
        </p:nvSpPr>
        <p:spPr>
          <a:xfrm>
            <a:off x="4114800" y="971550"/>
            <a:ext cx="457200" cy="609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70782" y="1609468"/>
            <a:ext cx="6637523" cy="523220"/>
          </a:xfrm>
          <a:prstGeom prst="rect">
            <a:avLst/>
          </a:prstGeom>
          <a:noFill/>
        </p:spPr>
        <p:txBody>
          <a:bodyPr wrap="none" rtlCol="0">
            <a:spAutoFit/>
          </a:bodyPr>
          <a:lstStyle/>
          <a:p>
            <a:r>
              <a:rPr lang="en-US" sz="2800" dirty="0" smtClean="0"/>
              <a:t>Maladaptive self and interpersonal function </a:t>
            </a:r>
            <a:endParaRPr lang="en-US" sz="2800" dirty="0"/>
          </a:p>
        </p:txBody>
      </p:sp>
      <p:sp>
        <p:nvSpPr>
          <p:cNvPr id="5" name="Rectangle 4"/>
          <p:cNvSpPr/>
          <p:nvPr/>
        </p:nvSpPr>
        <p:spPr>
          <a:xfrm>
            <a:off x="2071116" y="2596388"/>
            <a:ext cx="4572000" cy="2246769"/>
          </a:xfrm>
          <a:prstGeom prst="rect">
            <a:avLst/>
          </a:prstGeom>
        </p:spPr>
        <p:txBody>
          <a:bodyPr>
            <a:spAutoFit/>
          </a:bodyPr>
          <a:lstStyle/>
          <a:p>
            <a:pPr algn="ctr"/>
            <a:r>
              <a:rPr lang="en-US" sz="2800" dirty="0"/>
              <a:t>Negative affectivity</a:t>
            </a:r>
          </a:p>
          <a:p>
            <a:pPr algn="ctr"/>
            <a:r>
              <a:rPr lang="en-US" sz="2800" dirty="0"/>
              <a:t>Detachment</a:t>
            </a:r>
          </a:p>
          <a:p>
            <a:pPr algn="ctr"/>
            <a:r>
              <a:rPr lang="en-US" sz="2800" dirty="0"/>
              <a:t>Antagonism</a:t>
            </a:r>
          </a:p>
          <a:p>
            <a:pPr algn="ctr"/>
            <a:r>
              <a:rPr lang="en-US" sz="2800" dirty="0"/>
              <a:t>Disinhibition</a:t>
            </a:r>
          </a:p>
          <a:p>
            <a:pPr algn="ctr"/>
            <a:r>
              <a:rPr lang="en-US" sz="2800" dirty="0"/>
              <a:t>Psychoticism</a:t>
            </a:r>
          </a:p>
        </p:txBody>
      </p:sp>
      <p:sp>
        <p:nvSpPr>
          <p:cNvPr id="6" name="Down Arrow 5"/>
          <p:cNvSpPr/>
          <p:nvPr/>
        </p:nvSpPr>
        <p:spPr>
          <a:xfrm>
            <a:off x="4128516" y="2074069"/>
            <a:ext cx="457200" cy="609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07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should we care?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7785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76350"/>
            <a:ext cx="8991600" cy="4343400"/>
          </a:xfrm>
        </p:spPr>
        <p:txBody>
          <a:bodyPr>
            <a:normAutofit fontScale="55000" lnSpcReduction="20000"/>
          </a:bodyPr>
          <a:lstStyle/>
          <a:p>
            <a:pPr marL="82296" indent="0">
              <a:buNone/>
            </a:pPr>
            <a:r>
              <a:rPr lang="en-US" dirty="0">
                <a:solidFill>
                  <a:srgbClr val="FF0000"/>
                </a:solidFill>
              </a:rPr>
              <a:t>Finding #1</a:t>
            </a:r>
            <a:r>
              <a:rPr lang="en-US" dirty="0" smtClean="0">
                <a:solidFill>
                  <a:srgbClr val="FF0000"/>
                </a:solidFill>
              </a:rPr>
              <a:t>:</a:t>
            </a:r>
          </a:p>
          <a:p>
            <a:pPr marL="82296" indent="0">
              <a:buNone/>
            </a:pPr>
            <a:r>
              <a:rPr lang="en-US" dirty="0">
                <a:solidFill>
                  <a:srgbClr val="FF0000"/>
                </a:solidFill>
              </a:rPr>
              <a:t>	</a:t>
            </a:r>
            <a:r>
              <a:rPr lang="en-US" dirty="0" smtClean="0">
                <a:solidFill>
                  <a:srgbClr val="FF0000"/>
                </a:solidFill>
              </a:rPr>
              <a:t>BPD onsets in adolescents</a:t>
            </a:r>
          </a:p>
          <a:p>
            <a:pPr marL="82296" indent="0">
              <a:buNone/>
            </a:pPr>
            <a:r>
              <a:rPr lang="en-US" dirty="0" smtClean="0"/>
              <a:t>Finding #2 </a:t>
            </a:r>
          </a:p>
          <a:p>
            <a:pPr marL="82296" indent="0">
              <a:buNone/>
            </a:pPr>
            <a:r>
              <a:rPr lang="en-US" dirty="0"/>
              <a:t>	</a:t>
            </a:r>
            <a:r>
              <a:rPr lang="en-US" dirty="0" smtClean="0"/>
              <a:t>Adolescent BPD by and large looks like adult BPD </a:t>
            </a:r>
          </a:p>
          <a:p>
            <a:pPr marL="82296" indent="0">
              <a:buNone/>
            </a:pPr>
            <a:r>
              <a:rPr lang="en-US" dirty="0" smtClean="0"/>
              <a:t>Finding #3: </a:t>
            </a:r>
          </a:p>
          <a:p>
            <a:pPr marL="82296" indent="0">
              <a:buNone/>
            </a:pPr>
            <a:r>
              <a:rPr lang="en-US" dirty="0"/>
              <a:t>	</a:t>
            </a:r>
            <a:r>
              <a:rPr lang="en-US" dirty="0" smtClean="0"/>
              <a:t>Personality </a:t>
            </a:r>
            <a:r>
              <a:rPr lang="en-US" dirty="0"/>
              <a:t>pathology </a:t>
            </a:r>
            <a:r>
              <a:rPr lang="en-US" dirty="0" smtClean="0"/>
              <a:t>is as stable in adolescence as adulthood, but associated with 	poorer </a:t>
            </a:r>
            <a:r>
              <a:rPr lang="en-US" dirty="0" err="1" smtClean="0"/>
              <a:t>longterm</a:t>
            </a:r>
            <a:r>
              <a:rPr lang="en-US" dirty="0" smtClean="0"/>
              <a:t> outcomes compared with internalizing and externalizing pathology</a:t>
            </a:r>
            <a:endParaRPr lang="en-US" dirty="0"/>
          </a:p>
          <a:p>
            <a:pPr marL="82296" indent="0">
              <a:buNone/>
            </a:pPr>
            <a:r>
              <a:rPr lang="en-US" dirty="0" smtClean="0"/>
              <a:t>Finding #4: </a:t>
            </a:r>
          </a:p>
          <a:p>
            <a:pPr marL="82296" indent="0">
              <a:buNone/>
            </a:pPr>
            <a:r>
              <a:rPr lang="en-US" dirty="0"/>
              <a:t>	</a:t>
            </a:r>
            <a:r>
              <a:rPr lang="en-US" dirty="0" smtClean="0"/>
              <a:t>Personality </a:t>
            </a:r>
            <a:r>
              <a:rPr lang="en-US" dirty="0"/>
              <a:t>pathology is preceded by internalizing and </a:t>
            </a:r>
            <a:r>
              <a:rPr lang="en-US" dirty="0" smtClean="0"/>
              <a:t>externalizing disorders, but 	not the other way round </a:t>
            </a:r>
          </a:p>
          <a:p>
            <a:pPr marL="82296" indent="0">
              <a:buNone/>
            </a:pPr>
            <a:r>
              <a:rPr lang="en-US" dirty="0"/>
              <a:t>Finding </a:t>
            </a:r>
            <a:r>
              <a:rPr lang="en-US" dirty="0" smtClean="0"/>
              <a:t>#5: </a:t>
            </a:r>
          </a:p>
          <a:p>
            <a:pPr marL="82296" indent="0">
              <a:buNone/>
            </a:pPr>
            <a:r>
              <a:rPr lang="en-US" dirty="0"/>
              <a:t>	</a:t>
            </a:r>
            <a:r>
              <a:rPr lang="en-US" dirty="0" smtClean="0"/>
              <a:t>Personality </a:t>
            </a:r>
            <a:r>
              <a:rPr lang="en-US" dirty="0"/>
              <a:t>pathology remains comorbid with internalizing  </a:t>
            </a:r>
            <a:r>
              <a:rPr lang="en-US" dirty="0" smtClean="0"/>
              <a:t>and externalizing 	pathology </a:t>
            </a:r>
            <a:r>
              <a:rPr lang="en-US" dirty="0"/>
              <a:t>throughout </a:t>
            </a:r>
            <a:r>
              <a:rPr lang="en-US" dirty="0" smtClean="0"/>
              <a:t>development</a:t>
            </a:r>
          </a:p>
          <a:p>
            <a:pPr marL="82296" indent="0">
              <a:buNone/>
            </a:pPr>
            <a:r>
              <a:rPr lang="en-US" dirty="0"/>
              <a:t>	</a:t>
            </a:r>
            <a:endParaRPr lang="en-US" dirty="0" smtClean="0"/>
          </a:p>
          <a:p>
            <a:pPr marL="82296" indent="0">
              <a:buNone/>
            </a:pPr>
            <a:r>
              <a:rPr lang="en-US" dirty="0"/>
              <a:t>	</a:t>
            </a:r>
          </a:p>
          <a:p>
            <a:pPr marL="82296" indent="0">
              <a:buNone/>
            </a:pPr>
            <a:endParaRPr lang="en-US" dirty="0"/>
          </a:p>
          <a:p>
            <a:pPr marL="82296" indent="0">
              <a:buNone/>
            </a:pPr>
            <a:endParaRPr lang="en-US" dirty="0"/>
          </a:p>
          <a:p>
            <a:endParaRPr lang="en-US" dirty="0"/>
          </a:p>
        </p:txBody>
      </p:sp>
      <p:sp>
        <p:nvSpPr>
          <p:cNvPr id="3" name="Title 2"/>
          <p:cNvSpPr>
            <a:spLocks noGrp="1"/>
          </p:cNvSpPr>
          <p:nvPr>
            <p:ph type="title"/>
          </p:nvPr>
        </p:nvSpPr>
        <p:spPr/>
        <p:txBody>
          <a:bodyPr>
            <a:noAutofit/>
          </a:bodyPr>
          <a:lstStyle/>
          <a:p>
            <a:r>
              <a:rPr lang="en-US" dirty="0" smtClean="0"/>
              <a:t>Five </a:t>
            </a:r>
            <a:r>
              <a:rPr lang="en-US" dirty="0" smtClean="0"/>
              <a:t>key findings</a:t>
            </a:r>
            <a:endParaRPr lang="en-US" dirty="0"/>
          </a:p>
        </p:txBody>
      </p:sp>
    </p:spTree>
    <p:extLst>
      <p:ext uri="{BB962C8B-B14F-4D97-AF65-F5344CB8AC3E}">
        <p14:creationId xmlns:p14="http://schemas.microsoft.com/office/powerpoint/2010/main" val="1046651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1771650" y="457201"/>
            <a:ext cx="6972300" cy="3979739"/>
          </a:xfrm>
          <a:prstGeom prst="rect">
            <a:avLst/>
          </a:prstGeom>
        </p:spPr>
      </p:pic>
      <p:sp>
        <p:nvSpPr>
          <p:cNvPr id="3" name="TextBox 2"/>
          <p:cNvSpPr txBox="1"/>
          <p:nvPr/>
        </p:nvSpPr>
        <p:spPr>
          <a:xfrm>
            <a:off x="6515100" y="4686300"/>
            <a:ext cx="1810752" cy="300082"/>
          </a:xfrm>
          <a:prstGeom prst="rect">
            <a:avLst/>
          </a:prstGeom>
          <a:noFill/>
        </p:spPr>
        <p:txBody>
          <a:bodyPr wrap="none" rtlCol="0">
            <a:spAutoFit/>
          </a:bodyPr>
          <a:lstStyle/>
          <a:p>
            <a:r>
              <a:rPr lang="en-US" sz="1350" dirty="0"/>
              <a:t>Cohen et al. (2005) JPD</a:t>
            </a:r>
          </a:p>
        </p:txBody>
      </p:sp>
      <p:sp>
        <p:nvSpPr>
          <p:cNvPr id="4" name="TextBox 3"/>
          <p:cNvSpPr txBox="1"/>
          <p:nvPr/>
        </p:nvSpPr>
        <p:spPr>
          <a:xfrm>
            <a:off x="228601" y="742951"/>
            <a:ext cx="898195" cy="1131079"/>
          </a:xfrm>
          <a:prstGeom prst="rect">
            <a:avLst/>
          </a:prstGeom>
          <a:noFill/>
        </p:spPr>
        <p:txBody>
          <a:bodyPr wrap="none" rtlCol="0">
            <a:spAutoFit/>
          </a:bodyPr>
          <a:lstStyle/>
          <a:p>
            <a:r>
              <a:rPr lang="en-US" sz="1350" dirty="0"/>
              <a:t>N = 800</a:t>
            </a:r>
          </a:p>
          <a:p>
            <a:r>
              <a:rPr lang="en-US" sz="1350" dirty="0"/>
              <a:t>T1 = age 9</a:t>
            </a:r>
          </a:p>
          <a:p>
            <a:r>
              <a:rPr lang="en-US" sz="1350" dirty="0"/>
              <a:t>T2 = 14</a:t>
            </a:r>
          </a:p>
          <a:p>
            <a:r>
              <a:rPr lang="en-US" sz="1350" dirty="0"/>
              <a:t>T3 = 16</a:t>
            </a:r>
          </a:p>
          <a:p>
            <a:r>
              <a:rPr lang="en-US" sz="1350" dirty="0"/>
              <a:t>T4 = 22</a:t>
            </a:r>
          </a:p>
        </p:txBody>
      </p:sp>
    </p:spTree>
    <p:extLst>
      <p:ext uri="{BB962C8B-B14F-4D97-AF65-F5344CB8AC3E}">
        <p14:creationId xmlns:p14="http://schemas.microsoft.com/office/powerpoint/2010/main" val="2683094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1771650" y="457201"/>
            <a:ext cx="6972300" cy="3979739"/>
          </a:xfrm>
          <a:prstGeom prst="rect">
            <a:avLst/>
          </a:prstGeom>
        </p:spPr>
      </p:pic>
      <p:sp>
        <p:nvSpPr>
          <p:cNvPr id="3" name="TextBox 2"/>
          <p:cNvSpPr txBox="1"/>
          <p:nvPr/>
        </p:nvSpPr>
        <p:spPr>
          <a:xfrm>
            <a:off x="6515100" y="4686300"/>
            <a:ext cx="1810752" cy="300082"/>
          </a:xfrm>
          <a:prstGeom prst="rect">
            <a:avLst/>
          </a:prstGeom>
          <a:noFill/>
        </p:spPr>
        <p:txBody>
          <a:bodyPr wrap="none" rtlCol="0">
            <a:spAutoFit/>
          </a:bodyPr>
          <a:lstStyle/>
          <a:p>
            <a:r>
              <a:rPr lang="en-US" sz="1350" dirty="0"/>
              <a:t>Cohen et al. (2005) JPD</a:t>
            </a:r>
          </a:p>
        </p:txBody>
      </p:sp>
      <p:sp>
        <p:nvSpPr>
          <p:cNvPr id="4" name="TextBox 3"/>
          <p:cNvSpPr txBox="1"/>
          <p:nvPr/>
        </p:nvSpPr>
        <p:spPr>
          <a:xfrm>
            <a:off x="228601" y="742951"/>
            <a:ext cx="898195" cy="1131079"/>
          </a:xfrm>
          <a:prstGeom prst="rect">
            <a:avLst/>
          </a:prstGeom>
          <a:noFill/>
        </p:spPr>
        <p:txBody>
          <a:bodyPr wrap="none" rtlCol="0">
            <a:spAutoFit/>
          </a:bodyPr>
          <a:lstStyle/>
          <a:p>
            <a:r>
              <a:rPr lang="en-US" sz="1350" dirty="0"/>
              <a:t>N = 800</a:t>
            </a:r>
          </a:p>
          <a:p>
            <a:r>
              <a:rPr lang="en-US" sz="1350" dirty="0"/>
              <a:t>T1 = age 9</a:t>
            </a:r>
          </a:p>
          <a:p>
            <a:r>
              <a:rPr lang="en-US" sz="1350" dirty="0"/>
              <a:t>T2 = 14</a:t>
            </a:r>
          </a:p>
          <a:p>
            <a:r>
              <a:rPr lang="en-US" sz="1350" dirty="0"/>
              <a:t>T3 = 16</a:t>
            </a:r>
          </a:p>
          <a:p>
            <a:r>
              <a:rPr lang="en-US" sz="1350" dirty="0"/>
              <a:t>T4 = 22</a:t>
            </a:r>
          </a:p>
        </p:txBody>
      </p:sp>
      <p:cxnSp>
        <p:nvCxnSpPr>
          <p:cNvPr id="6" name="Straight Connector 5"/>
          <p:cNvCxnSpPr/>
          <p:nvPr/>
        </p:nvCxnSpPr>
        <p:spPr>
          <a:xfrm flipV="1">
            <a:off x="3257550" y="2286000"/>
            <a:ext cx="914400" cy="2857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171950" y="1028700"/>
            <a:ext cx="1885950" cy="12573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57900" y="1028700"/>
            <a:ext cx="8572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78737" y="621259"/>
            <a:ext cx="484428" cy="300082"/>
          </a:xfrm>
          <a:prstGeom prst="rect">
            <a:avLst/>
          </a:prstGeom>
          <a:noFill/>
        </p:spPr>
        <p:txBody>
          <a:bodyPr wrap="none" rtlCol="0">
            <a:spAutoFit/>
          </a:bodyPr>
          <a:lstStyle/>
          <a:p>
            <a:r>
              <a:rPr lang="en-US" sz="1350" dirty="0">
                <a:solidFill>
                  <a:schemeClr val="accent1"/>
                </a:solidFill>
              </a:rPr>
              <a:t>21%</a:t>
            </a:r>
          </a:p>
        </p:txBody>
      </p:sp>
      <p:cxnSp>
        <p:nvCxnSpPr>
          <p:cNvPr id="7" name="Straight Connector 6"/>
          <p:cNvCxnSpPr/>
          <p:nvPr/>
        </p:nvCxnSpPr>
        <p:spPr>
          <a:xfrm>
            <a:off x="6905625" y="1049461"/>
            <a:ext cx="9906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814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34232"/>
            <a:ext cx="5183423" cy="3831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558419" y="4691663"/>
            <a:ext cx="2099934" cy="300082"/>
          </a:xfrm>
          <a:prstGeom prst="rect">
            <a:avLst/>
          </a:prstGeom>
          <a:noFill/>
        </p:spPr>
        <p:txBody>
          <a:bodyPr wrap="none" rtlCol="0">
            <a:spAutoFit/>
          </a:bodyPr>
          <a:lstStyle/>
          <a:p>
            <a:r>
              <a:rPr lang="en-US" sz="1350" dirty="0" err="1"/>
              <a:t>DeClercq</a:t>
            </a:r>
            <a:r>
              <a:rPr lang="en-US" sz="1350" dirty="0"/>
              <a:t> et al. (2009). D&amp;P</a:t>
            </a:r>
          </a:p>
        </p:txBody>
      </p:sp>
      <p:sp>
        <p:nvSpPr>
          <p:cNvPr id="5" name="TextBox 4"/>
          <p:cNvSpPr txBox="1"/>
          <p:nvPr/>
        </p:nvSpPr>
        <p:spPr>
          <a:xfrm>
            <a:off x="6546795" y="742950"/>
            <a:ext cx="1443408" cy="923330"/>
          </a:xfrm>
          <a:prstGeom prst="rect">
            <a:avLst/>
          </a:prstGeom>
          <a:noFill/>
        </p:spPr>
        <p:txBody>
          <a:bodyPr wrap="none" rtlCol="0">
            <a:spAutoFit/>
          </a:bodyPr>
          <a:lstStyle/>
          <a:p>
            <a:r>
              <a:rPr lang="en-US" sz="1350" dirty="0"/>
              <a:t>N = 477</a:t>
            </a:r>
          </a:p>
          <a:p>
            <a:r>
              <a:rPr lang="en-US" sz="1350" i="1" dirty="0"/>
              <a:t>m</a:t>
            </a:r>
            <a:r>
              <a:rPr lang="en-US" sz="1350" baseline="-25000" dirty="0"/>
              <a:t>age </a:t>
            </a:r>
            <a:r>
              <a:rPr lang="en-US" sz="1350" dirty="0"/>
              <a:t>= 10.67 years</a:t>
            </a:r>
          </a:p>
          <a:p>
            <a:r>
              <a:rPr lang="en-US" sz="1350" dirty="0"/>
              <a:t>DIPSI</a:t>
            </a:r>
          </a:p>
          <a:p>
            <a:r>
              <a:rPr lang="en-US" sz="1350" dirty="0"/>
              <a:t>2 </a:t>
            </a:r>
            <a:r>
              <a:rPr lang="en-US" sz="1350" dirty="0" err="1"/>
              <a:t>yr</a:t>
            </a:r>
            <a:r>
              <a:rPr lang="en-US" sz="1350" dirty="0"/>
              <a:t> follow-up</a:t>
            </a:r>
          </a:p>
        </p:txBody>
      </p:sp>
    </p:spTree>
    <p:extLst>
      <p:ext uri="{BB962C8B-B14F-4D97-AF65-F5344CB8AC3E}">
        <p14:creationId xmlns:p14="http://schemas.microsoft.com/office/powerpoint/2010/main" val="537450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514350"/>
            <a:ext cx="3714750" cy="375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00600" y="547968"/>
            <a:ext cx="4419030" cy="2585323"/>
          </a:xfrm>
          <a:prstGeom prst="rect">
            <a:avLst/>
          </a:prstGeom>
          <a:noFill/>
        </p:spPr>
        <p:txBody>
          <a:bodyPr wrap="none" rtlCol="0">
            <a:spAutoFit/>
          </a:bodyPr>
          <a:lstStyle/>
          <a:p>
            <a:r>
              <a:rPr lang="en-US" sz="1350" dirty="0"/>
              <a:t>250 subjects (</a:t>
            </a:r>
            <a:r>
              <a:rPr lang="en-US" sz="1350" i="1" dirty="0" err="1"/>
              <a:t>m</a:t>
            </a:r>
            <a:r>
              <a:rPr lang="en-US" sz="1350" baseline="-25000" dirty="0" err="1"/>
              <a:t>initialage</a:t>
            </a:r>
            <a:r>
              <a:rPr lang="en-US" sz="1350" dirty="0"/>
              <a:t> = 18.88 years)</a:t>
            </a:r>
          </a:p>
          <a:p>
            <a:r>
              <a:rPr lang="en-US" sz="1350" dirty="0"/>
              <a:t>Follow-up: 4 years</a:t>
            </a:r>
          </a:p>
          <a:p>
            <a:r>
              <a:rPr lang="en-US" sz="1350" dirty="0"/>
              <a:t>Revised Interpersonal Adjectives Scale-Big 5 </a:t>
            </a:r>
          </a:p>
          <a:p>
            <a:r>
              <a:rPr lang="en-US" sz="1350" dirty="0"/>
              <a:t>International Personality Disorder Examination</a:t>
            </a:r>
          </a:p>
          <a:p>
            <a:endParaRPr lang="en-US" sz="1350" dirty="0"/>
          </a:p>
          <a:p>
            <a:r>
              <a:rPr lang="en-US" sz="1350" dirty="0" smtClean="0"/>
              <a:t>The development of adaptive </a:t>
            </a:r>
            <a:r>
              <a:rPr lang="en-US" sz="1350" dirty="0"/>
              <a:t>personality traits </a:t>
            </a:r>
            <a:endParaRPr lang="en-US" sz="1350" dirty="0" smtClean="0"/>
          </a:p>
          <a:p>
            <a:r>
              <a:rPr lang="en-US" sz="1350" dirty="0" smtClean="0"/>
              <a:t>such </a:t>
            </a:r>
            <a:r>
              <a:rPr lang="en-US" sz="1350" dirty="0"/>
              <a:t>as affiliation, </a:t>
            </a:r>
            <a:r>
              <a:rPr lang="en-US" sz="1350" dirty="0" smtClean="0"/>
              <a:t>conscientiousness </a:t>
            </a:r>
            <a:r>
              <a:rPr lang="en-US" sz="1350" dirty="0"/>
              <a:t>and </a:t>
            </a:r>
            <a:endParaRPr lang="en-US" sz="1350" dirty="0" smtClean="0"/>
          </a:p>
          <a:p>
            <a:r>
              <a:rPr lang="en-US" sz="1350" dirty="0" smtClean="0"/>
              <a:t>openness</a:t>
            </a:r>
            <a:r>
              <a:rPr lang="en-US" sz="1350" dirty="0"/>
              <a:t>, + decrease </a:t>
            </a:r>
            <a:r>
              <a:rPr lang="en-US" sz="1350" dirty="0" smtClean="0"/>
              <a:t>in </a:t>
            </a:r>
            <a:r>
              <a:rPr lang="en-US" sz="1350" dirty="0"/>
              <a:t>neuroticism </a:t>
            </a:r>
            <a:r>
              <a:rPr lang="en-US" sz="1350" dirty="0" smtClean="0"/>
              <a:t> was associated with </a:t>
            </a:r>
          </a:p>
          <a:p>
            <a:r>
              <a:rPr lang="en-US" sz="1350" dirty="0" smtClean="0"/>
              <a:t>a </a:t>
            </a:r>
            <a:r>
              <a:rPr lang="en-US" sz="1350" dirty="0"/>
              <a:t>decrease in PD symptoms.</a:t>
            </a:r>
          </a:p>
          <a:p>
            <a:endParaRPr lang="en-US" sz="1350" dirty="0"/>
          </a:p>
          <a:p>
            <a:r>
              <a:rPr lang="en-US" sz="1350" dirty="0" smtClean="0"/>
              <a:t>In contrast, as </a:t>
            </a:r>
            <a:r>
              <a:rPr lang="en-US" sz="1350" dirty="0"/>
              <a:t>PD’s developed, the development of adaptive </a:t>
            </a:r>
          </a:p>
          <a:p>
            <a:r>
              <a:rPr lang="en-US" sz="1350" dirty="0"/>
              <a:t>personality traits ceased or even regressed.</a:t>
            </a:r>
          </a:p>
        </p:txBody>
      </p:sp>
      <p:sp>
        <p:nvSpPr>
          <p:cNvPr id="6" name="TextBox 5"/>
          <p:cNvSpPr txBox="1"/>
          <p:nvPr/>
        </p:nvSpPr>
        <p:spPr>
          <a:xfrm>
            <a:off x="6858000" y="4743450"/>
            <a:ext cx="1816972" cy="300082"/>
          </a:xfrm>
          <a:prstGeom prst="rect">
            <a:avLst/>
          </a:prstGeom>
          <a:noFill/>
        </p:spPr>
        <p:txBody>
          <a:bodyPr wrap="none" rtlCol="0">
            <a:spAutoFit/>
          </a:bodyPr>
          <a:lstStyle/>
          <a:p>
            <a:r>
              <a:rPr lang="en-US" sz="1350" dirty="0"/>
              <a:t>Wright et al. (2010) JPA</a:t>
            </a:r>
          </a:p>
        </p:txBody>
      </p:sp>
    </p:spTree>
    <p:extLst>
      <p:ext uri="{BB962C8B-B14F-4D97-AF65-F5344CB8AC3E}">
        <p14:creationId xmlns:p14="http://schemas.microsoft.com/office/powerpoint/2010/main" val="4251205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90550"/>
            <a:ext cx="5818607" cy="3644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934200" y="4705350"/>
            <a:ext cx="1836144" cy="300082"/>
          </a:xfrm>
          <a:prstGeom prst="rect">
            <a:avLst/>
          </a:prstGeom>
          <a:noFill/>
        </p:spPr>
        <p:txBody>
          <a:bodyPr wrap="none" rtlCol="0">
            <a:spAutoFit/>
          </a:bodyPr>
          <a:lstStyle/>
          <a:p>
            <a:r>
              <a:rPr lang="en-US" sz="1350" dirty="0"/>
              <a:t>Wright et al. (2016) </a:t>
            </a:r>
            <a:r>
              <a:rPr lang="en-US" sz="1350" i="1" dirty="0" smtClean="0"/>
              <a:t>JPD</a:t>
            </a:r>
            <a:endParaRPr lang="en-US" sz="1350" i="1" dirty="0"/>
          </a:p>
        </p:txBody>
      </p:sp>
      <p:sp>
        <p:nvSpPr>
          <p:cNvPr id="5" name="TextBox 4"/>
          <p:cNvSpPr txBox="1"/>
          <p:nvPr/>
        </p:nvSpPr>
        <p:spPr>
          <a:xfrm>
            <a:off x="6898689" y="590550"/>
            <a:ext cx="1413913" cy="923330"/>
          </a:xfrm>
          <a:prstGeom prst="rect">
            <a:avLst/>
          </a:prstGeom>
          <a:noFill/>
        </p:spPr>
        <p:txBody>
          <a:bodyPr wrap="none" rtlCol="0">
            <a:spAutoFit/>
          </a:bodyPr>
          <a:lstStyle/>
          <a:p>
            <a:r>
              <a:rPr lang="en-US" sz="1350" dirty="0"/>
              <a:t>N = </a:t>
            </a:r>
            <a:r>
              <a:rPr lang="en-US" sz="1350" dirty="0" smtClean="0"/>
              <a:t>2,450</a:t>
            </a:r>
            <a:endParaRPr lang="en-US" sz="1350" dirty="0"/>
          </a:p>
          <a:p>
            <a:r>
              <a:rPr lang="en-US" sz="1350" i="1" dirty="0" smtClean="0"/>
              <a:t>age</a:t>
            </a:r>
            <a:r>
              <a:rPr lang="en-US" sz="1350" baseline="-25000" dirty="0" smtClean="0"/>
              <a:t> </a:t>
            </a:r>
            <a:r>
              <a:rPr lang="en-US" sz="1350" dirty="0"/>
              <a:t>= </a:t>
            </a:r>
            <a:r>
              <a:rPr lang="en-US" sz="1350" dirty="0" smtClean="0"/>
              <a:t>14-17 </a:t>
            </a:r>
            <a:r>
              <a:rPr lang="en-US" sz="1350" dirty="0"/>
              <a:t>years</a:t>
            </a:r>
          </a:p>
          <a:p>
            <a:r>
              <a:rPr lang="en-US" sz="1350" dirty="0" smtClean="0"/>
              <a:t>IPDE-BOR</a:t>
            </a:r>
            <a:endParaRPr lang="en-US" sz="1350" dirty="0"/>
          </a:p>
          <a:p>
            <a:r>
              <a:rPr lang="en-US" sz="1350" dirty="0"/>
              <a:t>2 </a:t>
            </a:r>
            <a:r>
              <a:rPr lang="en-US" sz="1350" dirty="0" err="1"/>
              <a:t>yr</a:t>
            </a:r>
            <a:r>
              <a:rPr lang="en-US" sz="1350" dirty="0"/>
              <a:t> follow-up</a:t>
            </a:r>
          </a:p>
        </p:txBody>
      </p:sp>
    </p:spTree>
    <p:extLst>
      <p:ext uri="{BB962C8B-B14F-4D97-AF65-F5344CB8AC3E}">
        <p14:creationId xmlns:p14="http://schemas.microsoft.com/office/powerpoint/2010/main" val="4058062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should we care?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2594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smtClean="0"/>
              <a:t>BPD </a:t>
            </a:r>
            <a:r>
              <a:rPr lang="en-US" dirty="0" smtClean="0">
                <a:solidFill>
                  <a:srgbClr val="FF0000"/>
                </a:solidFill>
              </a:rPr>
              <a:t>onsets </a:t>
            </a:r>
            <a:r>
              <a:rPr lang="en-US" dirty="0" smtClean="0"/>
              <a:t>in adolescence.</a:t>
            </a:r>
          </a:p>
          <a:p>
            <a:r>
              <a:rPr lang="en-US" dirty="0" smtClean="0"/>
              <a:t>General </a:t>
            </a:r>
            <a:r>
              <a:rPr lang="en-US" dirty="0" smtClean="0">
                <a:solidFill>
                  <a:srgbClr val="FF0000"/>
                </a:solidFill>
              </a:rPr>
              <a:t>normative decline </a:t>
            </a:r>
            <a:r>
              <a:rPr lang="en-US" dirty="0"/>
              <a:t>in personality pathology and an increase in adaptive personality traits, across adolescence, as youth enter young adulthood. </a:t>
            </a:r>
            <a:endParaRPr lang="en-US" dirty="0" smtClean="0"/>
          </a:p>
          <a:p>
            <a:r>
              <a:rPr lang="en-US" dirty="0" smtClean="0"/>
              <a:t>However</a:t>
            </a:r>
            <a:r>
              <a:rPr lang="en-US" dirty="0"/>
              <a:t>, within these samples there also appears to be a </a:t>
            </a:r>
            <a:r>
              <a:rPr lang="en-US" dirty="0">
                <a:solidFill>
                  <a:srgbClr val="FF0000"/>
                </a:solidFill>
              </a:rPr>
              <a:t>subset</a:t>
            </a:r>
            <a:r>
              <a:rPr lang="en-US" dirty="0"/>
              <a:t> of adolescents who diverge from the norm and whose personality pathology persists or increases into adulthood. </a:t>
            </a:r>
            <a:endParaRPr lang="en-US" dirty="0" smtClean="0"/>
          </a:p>
          <a:p>
            <a:r>
              <a:rPr lang="en-US" dirty="0" smtClean="0"/>
              <a:t>Therefore, while maladaptive </a:t>
            </a:r>
            <a:r>
              <a:rPr lang="en-US" dirty="0">
                <a:solidFill>
                  <a:srgbClr val="FF0000"/>
                </a:solidFill>
              </a:rPr>
              <a:t>traits </a:t>
            </a:r>
            <a:r>
              <a:rPr lang="en-US" dirty="0"/>
              <a:t>are evident in pre-adolescence, </a:t>
            </a:r>
            <a:r>
              <a:rPr lang="en-US" dirty="0" smtClean="0"/>
              <a:t>they </a:t>
            </a:r>
            <a:r>
              <a:rPr lang="en-US" dirty="0"/>
              <a:t>only begin to crystalize into disorder in adolescence</a:t>
            </a:r>
            <a:r>
              <a:rPr lang="en-US" dirty="0" smtClean="0"/>
              <a:t>.</a:t>
            </a:r>
          </a:p>
          <a:p>
            <a:r>
              <a:rPr lang="en-US" dirty="0" smtClean="0"/>
              <a:t>The </a:t>
            </a:r>
            <a:r>
              <a:rPr lang="en-US" dirty="0"/>
              <a:t>question then arises whether this subset of adolescents, whose pathology persists, </a:t>
            </a:r>
            <a:r>
              <a:rPr lang="en-US" dirty="0">
                <a:solidFill>
                  <a:srgbClr val="FF0000"/>
                </a:solidFill>
              </a:rPr>
              <a:t>meet threshold </a:t>
            </a:r>
            <a:r>
              <a:rPr lang="en-US" dirty="0"/>
              <a:t>for a DSM defined </a:t>
            </a:r>
            <a:r>
              <a:rPr lang="en-US" dirty="0" smtClean="0"/>
              <a:t>(adult-like) personality </a:t>
            </a:r>
            <a:r>
              <a:rPr lang="en-US" dirty="0"/>
              <a:t>disorder. </a:t>
            </a:r>
          </a:p>
        </p:txBody>
      </p:sp>
      <p:sp>
        <p:nvSpPr>
          <p:cNvPr id="3" name="Title 2"/>
          <p:cNvSpPr>
            <a:spLocks noGrp="1"/>
          </p:cNvSpPr>
          <p:nvPr>
            <p:ph type="title"/>
          </p:nvPr>
        </p:nvSpPr>
        <p:spPr/>
        <p:txBody>
          <a:bodyPr/>
          <a:lstStyle/>
          <a:p>
            <a:r>
              <a:rPr lang="en-US" dirty="0" smtClean="0"/>
              <a:t>Summary of studies of course</a:t>
            </a:r>
            <a:endParaRPr lang="en-US" dirty="0"/>
          </a:p>
        </p:txBody>
      </p:sp>
    </p:spTree>
    <p:extLst>
      <p:ext uri="{BB962C8B-B14F-4D97-AF65-F5344CB8AC3E}">
        <p14:creationId xmlns:p14="http://schemas.microsoft.com/office/powerpoint/2010/main" val="3275709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76350"/>
            <a:ext cx="8991600" cy="4343400"/>
          </a:xfrm>
        </p:spPr>
        <p:txBody>
          <a:bodyPr>
            <a:normAutofit fontScale="55000" lnSpcReduction="20000"/>
          </a:bodyPr>
          <a:lstStyle/>
          <a:p>
            <a:pPr marL="82296" indent="0">
              <a:buNone/>
            </a:pPr>
            <a:r>
              <a:rPr lang="en-US" dirty="0"/>
              <a:t>Finding #1</a:t>
            </a:r>
            <a:r>
              <a:rPr lang="en-US" dirty="0" smtClean="0"/>
              <a:t>:</a:t>
            </a:r>
          </a:p>
          <a:p>
            <a:pPr marL="82296" indent="0">
              <a:buNone/>
            </a:pPr>
            <a:r>
              <a:rPr lang="en-US" dirty="0"/>
              <a:t>	</a:t>
            </a:r>
            <a:r>
              <a:rPr lang="en-US" dirty="0" smtClean="0"/>
              <a:t>BPD onsets in adolescents</a:t>
            </a:r>
          </a:p>
          <a:p>
            <a:pPr marL="82296" indent="0">
              <a:buNone/>
            </a:pPr>
            <a:r>
              <a:rPr lang="en-US" dirty="0" smtClean="0">
                <a:solidFill>
                  <a:srgbClr val="FF0000"/>
                </a:solidFill>
              </a:rPr>
              <a:t>Finding #2 </a:t>
            </a:r>
          </a:p>
          <a:p>
            <a:pPr marL="82296" indent="0">
              <a:buNone/>
            </a:pPr>
            <a:r>
              <a:rPr lang="en-US" dirty="0">
                <a:solidFill>
                  <a:srgbClr val="FF0000"/>
                </a:solidFill>
              </a:rPr>
              <a:t>	</a:t>
            </a:r>
            <a:r>
              <a:rPr lang="en-US" dirty="0" smtClean="0">
                <a:solidFill>
                  <a:srgbClr val="FF0000"/>
                </a:solidFill>
              </a:rPr>
              <a:t>Adolescent BPD by and large looks like adult BPD </a:t>
            </a:r>
          </a:p>
          <a:p>
            <a:pPr marL="82296" indent="0">
              <a:buNone/>
            </a:pPr>
            <a:r>
              <a:rPr lang="en-US" dirty="0" smtClean="0"/>
              <a:t>Finding #3: </a:t>
            </a:r>
          </a:p>
          <a:p>
            <a:pPr marL="82296" indent="0">
              <a:buNone/>
            </a:pPr>
            <a:r>
              <a:rPr lang="en-US" dirty="0"/>
              <a:t>	</a:t>
            </a:r>
            <a:r>
              <a:rPr lang="en-US" dirty="0" smtClean="0"/>
              <a:t>Personality </a:t>
            </a:r>
            <a:r>
              <a:rPr lang="en-US" dirty="0"/>
              <a:t>pathology </a:t>
            </a:r>
            <a:r>
              <a:rPr lang="en-US" dirty="0" smtClean="0"/>
              <a:t>is as stable in adolescence as adulthood, but associated with 	poorer </a:t>
            </a:r>
            <a:r>
              <a:rPr lang="en-US" dirty="0" err="1" smtClean="0"/>
              <a:t>longterm</a:t>
            </a:r>
            <a:r>
              <a:rPr lang="en-US" dirty="0" smtClean="0"/>
              <a:t> outcomes</a:t>
            </a:r>
            <a:endParaRPr lang="en-US" dirty="0"/>
          </a:p>
          <a:p>
            <a:pPr marL="82296" indent="0">
              <a:buNone/>
            </a:pPr>
            <a:r>
              <a:rPr lang="en-US" dirty="0" smtClean="0"/>
              <a:t>Finding #4: </a:t>
            </a:r>
          </a:p>
          <a:p>
            <a:pPr marL="82296" indent="0">
              <a:buNone/>
            </a:pPr>
            <a:r>
              <a:rPr lang="en-US" dirty="0"/>
              <a:t>	</a:t>
            </a:r>
            <a:r>
              <a:rPr lang="en-US" dirty="0" smtClean="0"/>
              <a:t>Personality </a:t>
            </a:r>
            <a:r>
              <a:rPr lang="en-US" dirty="0"/>
              <a:t>pathology is preceded by internalizing and </a:t>
            </a:r>
            <a:r>
              <a:rPr lang="en-US" dirty="0" smtClean="0"/>
              <a:t>externalizing disorders, but 	not the other way round </a:t>
            </a:r>
          </a:p>
          <a:p>
            <a:pPr marL="82296" indent="0">
              <a:buNone/>
            </a:pPr>
            <a:r>
              <a:rPr lang="en-US" dirty="0"/>
              <a:t>Finding </a:t>
            </a:r>
            <a:r>
              <a:rPr lang="en-US" dirty="0" smtClean="0"/>
              <a:t>#5: </a:t>
            </a:r>
          </a:p>
          <a:p>
            <a:pPr marL="82296" indent="0">
              <a:buNone/>
            </a:pPr>
            <a:r>
              <a:rPr lang="en-US" dirty="0"/>
              <a:t>	</a:t>
            </a:r>
            <a:r>
              <a:rPr lang="en-US" dirty="0" smtClean="0"/>
              <a:t>Personality </a:t>
            </a:r>
            <a:r>
              <a:rPr lang="en-US" dirty="0"/>
              <a:t>pathology remains comorbid with internalizing  </a:t>
            </a:r>
            <a:r>
              <a:rPr lang="en-US" dirty="0" smtClean="0"/>
              <a:t>and externalizing 	pathology </a:t>
            </a:r>
            <a:r>
              <a:rPr lang="en-US" dirty="0"/>
              <a:t>throughout </a:t>
            </a:r>
            <a:r>
              <a:rPr lang="en-US" dirty="0" smtClean="0"/>
              <a:t>development</a:t>
            </a:r>
          </a:p>
          <a:p>
            <a:pPr marL="82296" indent="0">
              <a:buNone/>
            </a:pPr>
            <a:r>
              <a:rPr lang="en-US" dirty="0"/>
              <a:t>	</a:t>
            </a:r>
            <a:endParaRPr lang="en-US" dirty="0" smtClean="0"/>
          </a:p>
          <a:p>
            <a:pPr marL="82296" indent="0">
              <a:buNone/>
            </a:pPr>
            <a:r>
              <a:rPr lang="en-US" dirty="0"/>
              <a:t>	</a:t>
            </a:r>
          </a:p>
          <a:p>
            <a:pPr marL="82296" indent="0">
              <a:buNone/>
            </a:pPr>
            <a:endParaRPr lang="en-US" dirty="0"/>
          </a:p>
          <a:p>
            <a:pPr marL="82296" indent="0">
              <a:buNone/>
            </a:pPr>
            <a:endParaRPr lang="en-US" dirty="0"/>
          </a:p>
          <a:p>
            <a:endParaRPr lang="en-US" dirty="0"/>
          </a:p>
        </p:txBody>
      </p:sp>
      <p:sp>
        <p:nvSpPr>
          <p:cNvPr id="3" name="Title 2"/>
          <p:cNvSpPr>
            <a:spLocks noGrp="1"/>
          </p:cNvSpPr>
          <p:nvPr>
            <p:ph type="title"/>
          </p:nvPr>
        </p:nvSpPr>
        <p:spPr/>
        <p:txBody>
          <a:bodyPr>
            <a:noAutofit/>
          </a:bodyPr>
          <a:lstStyle/>
          <a:p>
            <a:r>
              <a:rPr lang="en-US" dirty="0" smtClean="0"/>
              <a:t>Five key findings</a:t>
            </a:r>
            <a:endParaRPr lang="en-US" dirty="0"/>
          </a:p>
        </p:txBody>
      </p:sp>
    </p:spTree>
    <p:extLst>
      <p:ext uri="{BB962C8B-B14F-4D97-AF65-F5344CB8AC3E}">
        <p14:creationId xmlns:p14="http://schemas.microsoft.com/office/powerpoint/2010/main" val="1596086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17054208"/>
              </p:ext>
            </p:extLst>
          </p:nvPr>
        </p:nvGraphicFramePr>
        <p:xfrm>
          <a:off x="304800" y="57153"/>
          <a:ext cx="8534403" cy="5041313"/>
        </p:xfrm>
        <a:graphic>
          <a:graphicData uri="http://schemas.openxmlformats.org/drawingml/2006/table">
            <a:tbl>
              <a:tblPr firstRow="1" firstCol="1" bandRow="1">
                <a:tableStyleId>{5C22544A-7EE6-4342-B048-85BDC9FD1C3A}</a:tableStyleId>
              </a:tblPr>
              <a:tblGrid>
                <a:gridCol w="2054578"/>
                <a:gridCol w="990680"/>
                <a:gridCol w="951867"/>
                <a:gridCol w="1134320"/>
                <a:gridCol w="3402958"/>
              </a:tblGrid>
              <a:tr h="458012">
                <a:tc>
                  <a:txBody>
                    <a:bodyPr/>
                    <a:lstStyle/>
                    <a:p>
                      <a:pPr marL="0" marR="0">
                        <a:lnSpc>
                          <a:spcPct val="115000"/>
                        </a:lnSpc>
                        <a:spcBef>
                          <a:spcPts val="0"/>
                        </a:spcBef>
                        <a:spcAft>
                          <a:spcPts val="0"/>
                        </a:spcAft>
                      </a:pPr>
                      <a:r>
                        <a:rPr lang="en-US" sz="1200" baseline="0" dirty="0">
                          <a:solidFill>
                            <a:schemeClr val="tx1"/>
                          </a:solidFill>
                          <a:effectLst/>
                        </a:rPr>
                        <a:t>Measure</a:t>
                      </a:r>
                    </a:p>
                    <a:p>
                      <a:pPr marL="0" marR="0">
                        <a:lnSpc>
                          <a:spcPct val="115000"/>
                        </a:lnSpc>
                        <a:spcBef>
                          <a:spcPts val="0"/>
                        </a:spcBef>
                        <a:spcAft>
                          <a:spcPts val="0"/>
                        </a:spcAft>
                      </a:pPr>
                      <a:r>
                        <a:rPr lang="en-US" sz="1200" baseline="0" dirty="0">
                          <a:solidFill>
                            <a:schemeClr val="tx1"/>
                          </a:solidFill>
                          <a:effectLst/>
                        </a:rPr>
                        <a:t> </a:t>
                      </a:r>
                      <a:endParaRPr lang="en-US" sz="1200" baseline="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solidFill>
                            <a:schemeClr val="tx1"/>
                          </a:solidFill>
                          <a:effectLst/>
                        </a:rPr>
                        <a:t>Internal consistency</a:t>
                      </a:r>
                      <a:endParaRPr lang="en-US" sz="120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solidFill>
                            <a:schemeClr val="tx1"/>
                          </a:solidFill>
                          <a:effectLst/>
                        </a:rPr>
                        <a:t>Inter-rater reliability</a:t>
                      </a:r>
                      <a:endParaRPr lang="en-US" sz="120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solidFill>
                            <a:schemeClr val="tx1"/>
                          </a:solidFill>
                          <a:effectLst/>
                        </a:rPr>
                        <a:t>Factor structure</a:t>
                      </a:r>
                      <a:endParaRPr lang="en-US" sz="120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solidFill>
                            <a:schemeClr val="tx1"/>
                          </a:solidFill>
                          <a:effectLst/>
                        </a:rPr>
                        <a:t>Construct </a:t>
                      </a:r>
                      <a:r>
                        <a:rPr lang="en-US" sz="1200" dirty="0">
                          <a:solidFill>
                            <a:schemeClr val="tx1"/>
                          </a:solidFill>
                          <a:effectLst/>
                        </a:rPr>
                        <a:t>validity</a:t>
                      </a:r>
                      <a:endParaRPr lang="en-US" sz="1200" dirty="0">
                        <a:solidFill>
                          <a:schemeClr val="tx1"/>
                        </a:solidFill>
                        <a:effectLst/>
                        <a:latin typeface="Calibri"/>
                        <a:ea typeface="Calibri"/>
                        <a:cs typeface="Times New Roman"/>
                      </a:endParaRPr>
                    </a:p>
                  </a:txBody>
                  <a:tcPr marL="49195" marR="49195" marT="0" marB="0">
                    <a:solidFill>
                      <a:schemeClr val="bg1">
                        <a:lumMod val="85000"/>
                      </a:schemeClr>
                    </a:solidFill>
                  </a:tcPr>
                </a:tc>
              </a:tr>
              <a:tr h="458012">
                <a:tc>
                  <a:txBody>
                    <a:bodyPr/>
                    <a:lstStyle/>
                    <a:p>
                      <a:pPr marL="0" marR="0">
                        <a:lnSpc>
                          <a:spcPct val="115000"/>
                        </a:lnSpc>
                        <a:spcBef>
                          <a:spcPts val="0"/>
                        </a:spcBef>
                        <a:spcAft>
                          <a:spcPts val="0"/>
                        </a:spcAft>
                      </a:pPr>
                      <a:r>
                        <a:rPr lang="en-US" sz="1200" baseline="0" dirty="0">
                          <a:solidFill>
                            <a:srgbClr val="FF0000"/>
                          </a:solidFill>
                          <a:effectLst/>
                        </a:rPr>
                        <a:t>CI-BPD </a:t>
                      </a:r>
                      <a:endParaRPr lang="en-US" sz="1200" baseline="0" dirty="0" smtClean="0">
                        <a:solidFill>
                          <a:srgbClr val="FF0000"/>
                        </a:solidFill>
                        <a:effectLst/>
                      </a:endParaRPr>
                    </a:p>
                    <a:p>
                      <a:pPr marL="0" marR="0">
                        <a:lnSpc>
                          <a:spcPct val="115000"/>
                        </a:lnSpc>
                        <a:spcBef>
                          <a:spcPts val="0"/>
                        </a:spcBef>
                        <a:spcAft>
                          <a:spcPts val="0"/>
                        </a:spcAft>
                      </a:pPr>
                      <a:r>
                        <a:rPr lang="en-US" sz="1200" baseline="0" dirty="0" err="1" smtClean="0">
                          <a:solidFill>
                            <a:schemeClr val="tx1"/>
                          </a:solidFill>
                          <a:effectLst/>
                        </a:rPr>
                        <a:t>Zanarini</a:t>
                      </a:r>
                      <a:r>
                        <a:rPr lang="en-US" sz="1200" baseline="0" dirty="0" smtClean="0">
                          <a:solidFill>
                            <a:schemeClr val="tx1"/>
                          </a:solidFill>
                          <a:effectLst/>
                        </a:rPr>
                        <a:t> (2003)</a:t>
                      </a:r>
                      <a:endParaRPr lang="en-US" sz="1200" baseline="0" dirty="0">
                        <a:solidFill>
                          <a:schemeClr val="tx1"/>
                        </a:solidFill>
                        <a:effectLst/>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.81</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.65-.93</a:t>
                      </a:r>
                      <a:endParaRPr lang="en-US" sz="120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Not reported</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9195" marR="49195" marT="0" marB="0">
                    <a:solidFill>
                      <a:schemeClr val="bg1">
                        <a:lumMod val="85000"/>
                      </a:schemeClr>
                    </a:solidFill>
                  </a:tcPr>
                </a:tc>
              </a:tr>
              <a:tr h="458012">
                <a:tc>
                  <a:txBody>
                    <a:bodyPr/>
                    <a:lstStyle/>
                    <a:p>
                      <a:pPr marL="0" marR="0">
                        <a:lnSpc>
                          <a:spcPct val="115000"/>
                        </a:lnSpc>
                        <a:spcBef>
                          <a:spcPts val="0"/>
                        </a:spcBef>
                        <a:spcAft>
                          <a:spcPts val="0"/>
                        </a:spcAft>
                      </a:pPr>
                      <a:r>
                        <a:rPr lang="en-US" sz="1200" u="none" strike="noStrike" baseline="0" dirty="0" smtClean="0">
                          <a:solidFill>
                            <a:schemeClr val="tx1"/>
                          </a:solidFill>
                          <a:effectLst/>
                        </a:rPr>
                        <a:t>Sharp et al. (2012)</a:t>
                      </a:r>
                      <a:endParaRPr lang="en-US" sz="1200" baseline="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.80</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.89</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a:effectLst/>
                        </a:rPr>
                        <a:t>Unidimensional</a:t>
                      </a:r>
                      <a:endParaRPr lang="en-US" sz="120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Associates with PAI-BOR, clinician diagnosis, BPFS-C, BPFS-P, internalizing and externalizing problems</a:t>
                      </a:r>
                      <a:endParaRPr lang="en-US" sz="1200" dirty="0">
                        <a:effectLst/>
                        <a:latin typeface="Calibri"/>
                        <a:ea typeface="Calibri"/>
                        <a:cs typeface="Times New Roman"/>
                      </a:endParaRPr>
                    </a:p>
                  </a:txBody>
                  <a:tcPr marL="49195" marR="49195" marT="0" marB="0">
                    <a:solidFill>
                      <a:schemeClr val="bg1">
                        <a:lumMod val="85000"/>
                      </a:schemeClr>
                    </a:solidFill>
                  </a:tcPr>
                </a:tc>
              </a:tr>
              <a:tr h="302285">
                <a:tc>
                  <a:txBody>
                    <a:bodyPr/>
                    <a:lstStyle/>
                    <a:p>
                      <a:pPr marL="0" marR="0">
                        <a:lnSpc>
                          <a:spcPct val="115000"/>
                        </a:lnSpc>
                        <a:spcBef>
                          <a:spcPts val="0"/>
                        </a:spcBef>
                        <a:spcAft>
                          <a:spcPts val="0"/>
                        </a:spcAft>
                      </a:pPr>
                      <a:r>
                        <a:rPr lang="en-US" sz="1200" u="none" strike="noStrike" baseline="0" dirty="0" err="1" smtClean="0">
                          <a:solidFill>
                            <a:schemeClr val="tx1"/>
                          </a:solidFill>
                          <a:effectLst/>
                        </a:rPr>
                        <a:t>Michonski</a:t>
                      </a:r>
                      <a:r>
                        <a:rPr lang="en-US" sz="1200" u="none" strike="noStrike" baseline="0" dirty="0" smtClean="0">
                          <a:solidFill>
                            <a:schemeClr val="tx1"/>
                          </a:solidFill>
                          <a:effectLst/>
                        </a:rPr>
                        <a:t> et al. (2013)</a:t>
                      </a:r>
                      <a:endParaRPr lang="en-US" sz="1200" baseline="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.78</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Not reported</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a:effectLst/>
                        </a:rPr>
                        <a:t>Unidimensional</a:t>
                      </a:r>
                      <a:endParaRPr lang="en-US" sz="120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N/A</a:t>
                      </a:r>
                      <a:endParaRPr lang="en-US" sz="1200" dirty="0">
                        <a:effectLst/>
                        <a:latin typeface="Calibri"/>
                        <a:ea typeface="Calibri"/>
                        <a:cs typeface="Times New Roman"/>
                      </a:endParaRPr>
                    </a:p>
                  </a:txBody>
                  <a:tcPr marL="49195" marR="49195" marT="0" marB="0">
                    <a:solidFill>
                      <a:schemeClr val="bg1">
                        <a:lumMod val="85000"/>
                      </a:schemeClr>
                    </a:solidFill>
                  </a:tcPr>
                </a:tc>
              </a:tr>
              <a:tr h="368704">
                <a:tc>
                  <a:txBody>
                    <a:bodyPr/>
                    <a:lstStyle/>
                    <a:p>
                      <a:pPr marL="0" marR="0">
                        <a:lnSpc>
                          <a:spcPct val="115000"/>
                        </a:lnSpc>
                        <a:spcBef>
                          <a:spcPts val="0"/>
                        </a:spcBef>
                        <a:spcAft>
                          <a:spcPts val="0"/>
                        </a:spcAft>
                      </a:pPr>
                      <a:r>
                        <a:rPr lang="en-US" sz="1200" baseline="0" dirty="0">
                          <a:solidFill>
                            <a:srgbClr val="FF0000"/>
                          </a:solidFill>
                          <a:effectLst/>
                        </a:rPr>
                        <a:t>SWAP-A-II</a:t>
                      </a:r>
                    </a:p>
                    <a:p>
                      <a:pPr marL="0" marR="0">
                        <a:lnSpc>
                          <a:spcPct val="115000"/>
                        </a:lnSpc>
                        <a:spcBef>
                          <a:spcPts val="0"/>
                        </a:spcBef>
                        <a:spcAft>
                          <a:spcPts val="0"/>
                        </a:spcAft>
                      </a:pPr>
                      <a:r>
                        <a:rPr lang="en-US" sz="1200" u="none" strike="noStrike" baseline="0" dirty="0" err="1" smtClean="0">
                          <a:solidFill>
                            <a:schemeClr val="tx1"/>
                          </a:solidFill>
                          <a:effectLst/>
                          <a:latin typeface="+mn-lt"/>
                          <a:ea typeface="+mn-ea"/>
                          <a:cs typeface="+mn-cs"/>
                        </a:rPr>
                        <a:t>Westen</a:t>
                      </a:r>
                      <a:r>
                        <a:rPr lang="en-US" sz="1200" u="none" strike="noStrike" baseline="0" dirty="0" smtClean="0">
                          <a:solidFill>
                            <a:schemeClr val="tx1"/>
                          </a:solidFill>
                          <a:effectLst/>
                          <a:latin typeface="+mn-lt"/>
                          <a:ea typeface="+mn-ea"/>
                          <a:cs typeface="+mn-cs"/>
                        </a:rPr>
                        <a:t> et al. (2005)</a:t>
                      </a:r>
                      <a:endParaRPr lang="en-US" sz="1200" baseline="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a:effectLst/>
                        </a:rPr>
                        <a:t>Not reported</a:t>
                      </a:r>
                      <a:endParaRPr lang="en-US" sz="120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.60</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Not reported</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r = .68 with DSM-5 symptom count</a:t>
                      </a:r>
                    </a:p>
                    <a:p>
                      <a:pPr marL="0" marR="0">
                        <a:lnSpc>
                          <a:spcPct val="115000"/>
                        </a:lnSpc>
                        <a:spcBef>
                          <a:spcPts val="0"/>
                        </a:spcBef>
                        <a:spcAft>
                          <a:spcPts val="0"/>
                        </a:spcAft>
                      </a:pPr>
                      <a:r>
                        <a:rPr lang="en-US" sz="1200" dirty="0">
                          <a:effectLst/>
                        </a:rPr>
                        <a:t>AUC = .84</a:t>
                      </a:r>
                      <a:endParaRPr lang="en-US" sz="1200" dirty="0">
                        <a:effectLst/>
                        <a:latin typeface="Calibri"/>
                        <a:ea typeface="Calibri"/>
                        <a:cs typeface="Times New Roman"/>
                      </a:endParaRPr>
                    </a:p>
                  </a:txBody>
                  <a:tcPr marL="49195" marR="49195" marT="0" marB="0">
                    <a:solidFill>
                      <a:schemeClr val="bg1">
                        <a:lumMod val="85000"/>
                      </a:schemeClr>
                    </a:solidFill>
                  </a:tcPr>
                </a:tc>
              </a:tr>
              <a:tr h="558618">
                <a:tc>
                  <a:txBody>
                    <a:bodyPr/>
                    <a:lstStyle/>
                    <a:p>
                      <a:pPr marL="0" marR="0">
                        <a:lnSpc>
                          <a:spcPct val="115000"/>
                        </a:lnSpc>
                        <a:spcBef>
                          <a:spcPts val="0"/>
                        </a:spcBef>
                        <a:spcAft>
                          <a:spcPts val="0"/>
                        </a:spcAft>
                      </a:pPr>
                      <a:r>
                        <a:rPr lang="en-US" sz="1200" baseline="0" dirty="0">
                          <a:solidFill>
                            <a:srgbClr val="FF0000"/>
                          </a:solidFill>
                          <a:effectLst/>
                        </a:rPr>
                        <a:t>PAI-A BOR </a:t>
                      </a:r>
                    </a:p>
                    <a:p>
                      <a:pPr marL="0" marR="0">
                        <a:lnSpc>
                          <a:spcPct val="115000"/>
                        </a:lnSpc>
                        <a:spcBef>
                          <a:spcPts val="0"/>
                        </a:spcBef>
                        <a:spcAft>
                          <a:spcPts val="0"/>
                        </a:spcAft>
                      </a:pPr>
                      <a:r>
                        <a:rPr lang="en-US" sz="1200" u="none" strike="noStrike" baseline="0" dirty="0" smtClean="0">
                          <a:solidFill>
                            <a:schemeClr val="tx1"/>
                          </a:solidFill>
                          <a:effectLst/>
                        </a:rPr>
                        <a:t>Morey (2007)</a:t>
                      </a:r>
                      <a:endParaRPr lang="en-US" sz="1200" baseline="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a:effectLst/>
                          <a:highlight>
                            <a:srgbClr val="FFFF00"/>
                          </a:highlight>
                        </a:rPr>
                        <a:t> </a:t>
                      </a:r>
                      <a:endParaRPr lang="en-US" sz="1200">
                        <a:effectLst/>
                      </a:endParaRPr>
                    </a:p>
                    <a:p>
                      <a:pPr marL="0" marR="0">
                        <a:lnSpc>
                          <a:spcPct val="115000"/>
                        </a:lnSpc>
                        <a:spcBef>
                          <a:spcPts val="0"/>
                        </a:spcBef>
                        <a:spcAft>
                          <a:spcPts val="0"/>
                        </a:spcAft>
                      </a:pPr>
                      <a:r>
                        <a:rPr lang="en-US" sz="1200">
                          <a:effectLst/>
                        </a:rPr>
                        <a:t>.85-.87</a:t>
                      </a:r>
                      <a:endParaRPr lang="en-US" sz="120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N/A</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highlight>
                            <a:srgbClr val="FFFF00"/>
                          </a:highlight>
                        </a:rPr>
                        <a:t> </a:t>
                      </a:r>
                      <a:endParaRPr lang="en-US" sz="1200" dirty="0">
                        <a:effectLst/>
                      </a:endParaRPr>
                    </a:p>
                    <a:p>
                      <a:pPr marL="0" marR="0">
                        <a:lnSpc>
                          <a:spcPct val="115000"/>
                        </a:lnSpc>
                        <a:spcBef>
                          <a:spcPts val="0"/>
                        </a:spcBef>
                        <a:spcAft>
                          <a:spcPts val="0"/>
                        </a:spcAft>
                      </a:pPr>
                      <a:r>
                        <a:rPr lang="en-US" sz="1200" dirty="0">
                          <a:effectLst/>
                        </a:rPr>
                        <a:t>Four-factor </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highlight>
                            <a:srgbClr val="FFFF00"/>
                          </a:highlight>
                        </a:rPr>
                        <a:t> </a:t>
                      </a:r>
                      <a:endParaRPr lang="en-US" sz="1200" dirty="0">
                        <a:effectLst/>
                      </a:endParaRPr>
                    </a:p>
                    <a:p>
                      <a:pPr marL="0" marR="0">
                        <a:lnSpc>
                          <a:spcPct val="115000"/>
                        </a:lnSpc>
                        <a:spcBef>
                          <a:spcPts val="0"/>
                        </a:spcBef>
                        <a:spcAft>
                          <a:spcPts val="0"/>
                        </a:spcAft>
                      </a:pPr>
                      <a:r>
                        <a:rPr lang="en-US" sz="1200" dirty="0">
                          <a:effectLst/>
                        </a:rPr>
                        <a:t>Associated with range of other BPD relevant pathology </a:t>
                      </a:r>
                      <a:endParaRPr lang="en-US" sz="1200" dirty="0">
                        <a:effectLst/>
                        <a:latin typeface="Calibri"/>
                        <a:ea typeface="Calibri"/>
                        <a:cs typeface="Times New Roman"/>
                      </a:endParaRPr>
                    </a:p>
                  </a:txBody>
                  <a:tcPr marL="49195" marR="49195" marT="0" marB="0">
                    <a:solidFill>
                      <a:schemeClr val="bg1">
                        <a:lumMod val="85000"/>
                      </a:schemeClr>
                    </a:solidFill>
                  </a:tcPr>
                </a:tc>
              </a:tr>
              <a:tr h="748532">
                <a:tc>
                  <a:txBody>
                    <a:bodyPr/>
                    <a:lstStyle/>
                    <a:p>
                      <a:pPr marL="0" marR="0">
                        <a:lnSpc>
                          <a:spcPct val="115000"/>
                        </a:lnSpc>
                        <a:spcBef>
                          <a:spcPts val="0"/>
                        </a:spcBef>
                        <a:spcAft>
                          <a:spcPts val="0"/>
                        </a:spcAft>
                      </a:pPr>
                      <a:r>
                        <a:rPr lang="en-US" sz="1200" baseline="0" dirty="0">
                          <a:solidFill>
                            <a:srgbClr val="FF0000"/>
                          </a:solidFill>
                          <a:effectLst/>
                        </a:rPr>
                        <a:t>BPFS-C </a:t>
                      </a:r>
                    </a:p>
                    <a:p>
                      <a:pPr marL="0" marR="0">
                        <a:lnSpc>
                          <a:spcPct val="115000"/>
                        </a:lnSpc>
                        <a:spcBef>
                          <a:spcPts val="0"/>
                        </a:spcBef>
                        <a:spcAft>
                          <a:spcPts val="0"/>
                        </a:spcAft>
                      </a:pPr>
                      <a:r>
                        <a:rPr lang="en-US" sz="1200" u="none" strike="noStrike" baseline="0" dirty="0" smtClean="0">
                          <a:solidFill>
                            <a:schemeClr val="tx1"/>
                          </a:solidFill>
                          <a:effectLst/>
                        </a:rPr>
                        <a:t>Crick et al. (2005)</a:t>
                      </a:r>
                      <a:endParaRPr lang="en-US" sz="1200" baseline="0" dirty="0">
                        <a:solidFill>
                          <a:schemeClr val="tx1"/>
                        </a:solidFill>
                        <a:effectLst/>
                      </a:endParaRPr>
                    </a:p>
                    <a:p>
                      <a:pPr marL="0" marR="0">
                        <a:lnSpc>
                          <a:spcPct val="115000"/>
                        </a:lnSpc>
                        <a:spcBef>
                          <a:spcPts val="0"/>
                        </a:spcBef>
                        <a:spcAft>
                          <a:spcPts val="0"/>
                        </a:spcAft>
                      </a:pPr>
                      <a:r>
                        <a:rPr lang="en-US" sz="1200" baseline="0" dirty="0">
                          <a:solidFill>
                            <a:schemeClr val="tx1"/>
                          </a:solidFill>
                          <a:effectLst/>
                        </a:rPr>
                        <a:t> </a:t>
                      </a:r>
                      <a:endParaRPr lang="en-US" sz="1200" baseline="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.76</a:t>
                      </a:r>
                      <a:endParaRPr lang="en-US" sz="120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N/A</a:t>
                      </a:r>
                      <a:endParaRPr lang="en-US" sz="120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Not reported</a:t>
                      </a:r>
                      <a:endParaRPr lang="en-US" sz="120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Associates with relational aggression, cognitive sensitivity, emotional sensitivity, friend exclusivity over time</a:t>
                      </a:r>
                      <a:endParaRPr lang="en-US" sz="1200" dirty="0">
                        <a:effectLst/>
                        <a:latin typeface="Calibri"/>
                        <a:ea typeface="Calibri"/>
                        <a:cs typeface="Times New Roman"/>
                      </a:endParaRPr>
                    </a:p>
                  </a:txBody>
                  <a:tcPr marL="49195" marR="49195" marT="0" marB="0">
                    <a:solidFill>
                      <a:schemeClr val="bg1">
                        <a:lumMod val="85000"/>
                      </a:schemeClr>
                    </a:solidFill>
                  </a:tcPr>
                </a:tc>
              </a:tr>
              <a:tr h="368704">
                <a:tc>
                  <a:txBody>
                    <a:bodyPr/>
                    <a:lstStyle/>
                    <a:p>
                      <a:pPr marL="0" marR="0">
                        <a:lnSpc>
                          <a:spcPct val="115000"/>
                        </a:lnSpc>
                        <a:spcBef>
                          <a:spcPts val="0"/>
                        </a:spcBef>
                        <a:spcAft>
                          <a:spcPts val="0"/>
                        </a:spcAft>
                      </a:pPr>
                      <a:r>
                        <a:rPr lang="en-US" sz="1200" u="none" strike="noStrike" baseline="0" dirty="0" smtClean="0">
                          <a:solidFill>
                            <a:schemeClr val="tx1"/>
                          </a:solidFill>
                          <a:effectLst/>
                        </a:rPr>
                        <a:t>Chang et al. (2011)</a:t>
                      </a:r>
                      <a:endParaRPr lang="en-US" sz="1200" baseline="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a:effectLst/>
                        </a:rPr>
                        <a:t>.88</a:t>
                      </a:r>
                      <a:endParaRPr lang="en-US" sz="120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a:effectLst/>
                        </a:rPr>
                        <a:t>N/A</a:t>
                      </a:r>
                      <a:endParaRPr lang="en-US" sz="120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a:effectLst/>
                        </a:rPr>
                        <a:t>Not reported</a:t>
                      </a:r>
                      <a:endParaRPr lang="en-US" sz="120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Sensitivity .85</a:t>
                      </a:r>
                    </a:p>
                    <a:p>
                      <a:pPr marL="0" marR="0">
                        <a:lnSpc>
                          <a:spcPct val="115000"/>
                        </a:lnSpc>
                        <a:spcBef>
                          <a:spcPts val="0"/>
                        </a:spcBef>
                        <a:spcAft>
                          <a:spcPts val="0"/>
                        </a:spcAft>
                      </a:pPr>
                      <a:r>
                        <a:rPr lang="en-US" sz="1200" dirty="0">
                          <a:effectLst/>
                        </a:rPr>
                        <a:t>Specificity .84</a:t>
                      </a:r>
                      <a:endParaRPr lang="en-US" sz="1200" dirty="0">
                        <a:effectLst/>
                        <a:latin typeface="Calibri"/>
                        <a:ea typeface="Calibri"/>
                        <a:cs typeface="Times New Roman"/>
                      </a:endParaRPr>
                    </a:p>
                  </a:txBody>
                  <a:tcPr marL="49195" marR="49195" marT="0" marB="0">
                    <a:solidFill>
                      <a:schemeClr val="bg1">
                        <a:lumMod val="85000"/>
                      </a:schemeClr>
                    </a:solidFill>
                  </a:tcPr>
                </a:tc>
              </a:tr>
              <a:tr h="558618">
                <a:tc>
                  <a:txBody>
                    <a:bodyPr/>
                    <a:lstStyle/>
                    <a:p>
                      <a:pPr marL="0" marR="0">
                        <a:lnSpc>
                          <a:spcPct val="115000"/>
                        </a:lnSpc>
                        <a:spcBef>
                          <a:spcPts val="0"/>
                        </a:spcBef>
                        <a:spcAft>
                          <a:spcPts val="0"/>
                        </a:spcAft>
                      </a:pPr>
                      <a:r>
                        <a:rPr lang="en-US" sz="1200" baseline="0" dirty="0">
                          <a:solidFill>
                            <a:srgbClr val="FF0000"/>
                          </a:solidFill>
                          <a:effectLst/>
                        </a:rPr>
                        <a:t>BPFS-P </a:t>
                      </a:r>
                    </a:p>
                    <a:p>
                      <a:pPr marL="0" marR="0">
                        <a:lnSpc>
                          <a:spcPct val="115000"/>
                        </a:lnSpc>
                        <a:spcBef>
                          <a:spcPts val="0"/>
                        </a:spcBef>
                        <a:spcAft>
                          <a:spcPts val="0"/>
                        </a:spcAft>
                      </a:pPr>
                      <a:r>
                        <a:rPr lang="en-US" sz="1200" u="none" strike="noStrike" baseline="0" dirty="0" smtClean="0">
                          <a:solidFill>
                            <a:schemeClr val="tx1"/>
                          </a:solidFill>
                          <a:effectLst/>
                          <a:latin typeface="+mn-lt"/>
                          <a:ea typeface="+mn-ea"/>
                          <a:cs typeface="+mn-cs"/>
                        </a:rPr>
                        <a:t>Sharp et al. (2013)</a:t>
                      </a:r>
                      <a:endParaRPr lang="en-US" sz="1200" baseline="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.90</a:t>
                      </a:r>
                      <a:endParaRPr lang="en-US" sz="120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N/A</a:t>
                      </a:r>
                      <a:endParaRPr lang="en-US" sz="120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Not reported</a:t>
                      </a:r>
                      <a:endParaRPr lang="en-US" sz="120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Correlates with BPFS-C, internalizing and externalizing problems</a:t>
                      </a:r>
                      <a:endParaRPr lang="en-US" sz="1200" dirty="0">
                        <a:effectLst/>
                        <a:latin typeface="Calibri"/>
                        <a:ea typeface="Calibri"/>
                        <a:cs typeface="Times New Roman"/>
                      </a:endParaRPr>
                    </a:p>
                  </a:txBody>
                  <a:tcPr marL="49195" marR="49195" marT="0" marB="0">
                    <a:solidFill>
                      <a:schemeClr val="bg1">
                        <a:lumMod val="85000"/>
                      </a:schemeClr>
                    </a:solidFill>
                  </a:tcPr>
                </a:tc>
              </a:tr>
              <a:tr h="368704">
                <a:tc>
                  <a:txBody>
                    <a:bodyPr/>
                    <a:lstStyle/>
                    <a:p>
                      <a:pPr marL="0" marR="0">
                        <a:lnSpc>
                          <a:spcPct val="115000"/>
                        </a:lnSpc>
                        <a:spcBef>
                          <a:spcPts val="0"/>
                        </a:spcBef>
                        <a:spcAft>
                          <a:spcPts val="0"/>
                        </a:spcAft>
                      </a:pPr>
                      <a:r>
                        <a:rPr lang="en-US" sz="1200" baseline="0" dirty="0">
                          <a:solidFill>
                            <a:srgbClr val="FF0000"/>
                          </a:solidFill>
                          <a:effectLst/>
                        </a:rPr>
                        <a:t>BPFC-11 </a:t>
                      </a:r>
                    </a:p>
                    <a:p>
                      <a:pPr marL="0" marR="0">
                        <a:lnSpc>
                          <a:spcPct val="115000"/>
                        </a:lnSpc>
                        <a:spcBef>
                          <a:spcPts val="0"/>
                        </a:spcBef>
                        <a:spcAft>
                          <a:spcPts val="0"/>
                        </a:spcAft>
                      </a:pPr>
                      <a:r>
                        <a:rPr lang="en-US" sz="1200" u="none" strike="noStrike" baseline="0" dirty="0" smtClean="0">
                          <a:solidFill>
                            <a:schemeClr val="tx1"/>
                          </a:solidFill>
                          <a:effectLst/>
                        </a:rPr>
                        <a:t>Sharp et al. (2014)</a:t>
                      </a:r>
                      <a:endParaRPr lang="en-US" sz="1200" baseline="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a:effectLst/>
                        </a:rPr>
                        <a:t>.85</a:t>
                      </a:r>
                      <a:endParaRPr lang="en-US" sz="120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a:effectLst/>
                        </a:rPr>
                        <a:t>N/A</a:t>
                      </a:r>
                      <a:endParaRPr lang="en-US" sz="120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Unidimensional</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Sensitivity .740</a:t>
                      </a:r>
                    </a:p>
                    <a:p>
                      <a:pPr marL="0" marR="0">
                        <a:lnSpc>
                          <a:spcPct val="115000"/>
                        </a:lnSpc>
                        <a:spcBef>
                          <a:spcPts val="0"/>
                        </a:spcBef>
                        <a:spcAft>
                          <a:spcPts val="0"/>
                        </a:spcAft>
                      </a:pPr>
                      <a:r>
                        <a:rPr lang="en-US" sz="1200" dirty="0">
                          <a:effectLst/>
                        </a:rPr>
                        <a:t>Specificity .714</a:t>
                      </a:r>
                      <a:endParaRPr lang="en-US" sz="1200" dirty="0">
                        <a:effectLst/>
                        <a:latin typeface="Calibri"/>
                        <a:ea typeface="Calibri"/>
                        <a:cs typeface="Times New Roman"/>
                      </a:endParaRPr>
                    </a:p>
                  </a:txBody>
                  <a:tcPr marL="49195" marR="49195" marT="0" marB="0">
                    <a:solidFill>
                      <a:schemeClr val="bg1">
                        <a:lumMod val="85000"/>
                      </a:schemeClr>
                    </a:solidFill>
                  </a:tcPr>
                </a:tc>
              </a:tr>
            </a:tbl>
          </a:graphicData>
        </a:graphic>
      </p:graphicFrame>
    </p:spTree>
    <p:extLst>
      <p:ext uri="{BB962C8B-B14F-4D97-AF65-F5344CB8AC3E}">
        <p14:creationId xmlns:p14="http://schemas.microsoft.com/office/powerpoint/2010/main" val="4253862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5341887"/>
              </p:ext>
            </p:extLst>
          </p:nvPr>
        </p:nvGraphicFramePr>
        <p:xfrm>
          <a:off x="381000" y="209550"/>
          <a:ext cx="8382002" cy="4467724"/>
        </p:xfrm>
        <a:graphic>
          <a:graphicData uri="http://schemas.openxmlformats.org/drawingml/2006/table">
            <a:tbl>
              <a:tblPr firstRow="1" firstCol="1" bandRow="1">
                <a:tableStyleId>{5C22544A-7EE6-4342-B048-85BDC9FD1C3A}</a:tableStyleId>
              </a:tblPr>
              <a:tblGrid>
                <a:gridCol w="2017889"/>
                <a:gridCol w="972990"/>
                <a:gridCol w="934870"/>
                <a:gridCol w="1114064"/>
                <a:gridCol w="3342189"/>
              </a:tblGrid>
              <a:tr h="546799">
                <a:tc>
                  <a:txBody>
                    <a:bodyPr/>
                    <a:lstStyle/>
                    <a:p>
                      <a:pPr marL="0" marR="0">
                        <a:lnSpc>
                          <a:spcPct val="115000"/>
                        </a:lnSpc>
                        <a:spcBef>
                          <a:spcPts val="0"/>
                        </a:spcBef>
                        <a:spcAft>
                          <a:spcPts val="0"/>
                        </a:spcAft>
                      </a:pPr>
                      <a:r>
                        <a:rPr lang="en-US" sz="1200" baseline="0" dirty="0">
                          <a:solidFill>
                            <a:schemeClr val="tx1"/>
                          </a:solidFill>
                          <a:effectLst/>
                        </a:rPr>
                        <a:t>Measure</a:t>
                      </a:r>
                    </a:p>
                    <a:p>
                      <a:pPr marL="0" marR="0">
                        <a:lnSpc>
                          <a:spcPct val="115000"/>
                        </a:lnSpc>
                        <a:spcBef>
                          <a:spcPts val="0"/>
                        </a:spcBef>
                        <a:spcAft>
                          <a:spcPts val="0"/>
                        </a:spcAft>
                      </a:pPr>
                      <a:r>
                        <a:rPr lang="en-US" sz="1200" baseline="0" dirty="0">
                          <a:solidFill>
                            <a:schemeClr val="tx1"/>
                          </a:solidFill>
                          <a:effectLst/>
                        </a:rPr>
                        <a:t> </a:t>
                      </a:r>
                      <a:endParaRPr lang="en-US" sz="1200" baseline="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solidFill>
                            <a:schemeClr val="tx1"/>
                          </a:solidFill>
                          <a:effectLst/>
                        </a:rPr>
                        <a:t>Internal consistency</a:t>
                      </a:r>
                      <a:endParaRPr lang="en-US" sz="120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solidFill>
                            <a:schemeClr val="tx1"/>
                          </a:solidFill>
                          <a:effectLst/>
                        </a:rPr>
                        <a:t>Inter-rater reliability</a:t>
                      </a:r>
                      <a:endParaRPr lang="en-US" sz="120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solidFill>
                            <a:schemeClr val="tx1"/>
                          </a:solidFill>
                          <a:effectLst/>
                        </a:rPr>
                        <a:t>Factor structure</a:t>
                      </a:r>
                      <a:endParaRPr lang="en-US" sz="120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solidFill>
                            <a:schemeClr val="tx1"/>
                          </a:solidFill>
                          <a:effectLst/>
                        </a:rPr>
                        <a:t>External validity</a:t>
                      </a:r>
                      <a:endParaRPr lang="en-US" sz="1200" dirty="0">
                        <a:solidFill>
                          <a:schemeClr val="tx1"/>
                        </a:solidFill>
                        <a:effectLst/>
                        <a:latin typeface="Calibri"/>
                        <a:ea typeface="Calibri"/>
                        <a:cs typeface="Times New Roman"/>
                      </a:endParaRPr>
                    </a:p>
                  </a:txBody>
                  <a:tcPr marL="49195" marR="49195" marT="0" marB="0">
                    <a:solidFill>
                      <a:schemeClr val="bg1">
                        <a:lumMod val="85000"/>
                      </a:schemeClr>
                    </a:solidFill>
                  </a:tcPr>
                </a:tc>
              </a:tr>
              <a:tr h="557744">
                <a:tc>
                  <a:txBody>
                    <a:bodyPr/>
                    <a:lstStyle/>
                    <a:p>
                      <a:pPr marL="0" marR="0">
                        <a:lnSpc>
                          <a:spcPct val="115000"/>
                        </a:lnSpc>
                        <a:spcBef>
                          <a:spcPts val="0"/>
                        </a:spcBef>
                        <a:spcAft>
                          <a:spcPts val="0"/>
                        </a:spcAft>
                      </a:pPr>
                      <a:r>
                        <a:rPr lang="en-US" sz="1200" baseline="0" dirty="0">
                          <a:solidFill>
                            <a:srgbClr val="FF0000"/>
                          </a:solidFill>
                          <a:effectLst/>
                        </a:rPr>
                        <a:t>MSI-BPD </a:t>
                      </a:r>
                    </a:p>
                    <a:p>
                      <a:pPr marL="0" marR="0">
                        <a:lnSpc>
                          <a:spcPct val="115000"/>
                        </a:lnSpc>
                        <a:spcBef>
                          <a:spcPts val="0"/>
                        </a:spcBef>
                        <a:spcAft>
                          <a:spcPts val="0"/>
                        </a:spcAft>
                      </a:pPr>
                      <a:r>
                        <a:rPr lang="en-US" sz="1200" u="none" strike="noStrike" baseline="0" dirty="0" err="1" smtClean="0">
                          <a:solidFill>
                            <a:schemeClr val="tx1"/>
                          </a:solidFill>
                          <a:effectLst/>
                        </a:rPr>
                        <a:t>Chanen</a:t>
                      </a:r>
                      <a:r>
                        <a:rPr lang="en-US" sz="1200" u="none" strike="noStrike" baseline="0" dirty="0" smtClean="0">
                          <a:solidFill>
                            <a:schemeClr val="tx1"/>
                          </a:solidFill>
                          <a:effectLst/>
                        </a:rPr>
                        <a:t> et al. (2008)</a:t>
                      </a:r>
                      <a:endParaRPr lang="en-US" sz="1200" baseline="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.78</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N/A</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Not reported</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Sensitivity .68</a:t>
                      </a:r>
                    </a:p>
                    <a:p>
                      <a:pPr marL="0" marR="0">
                        <a:lnSpc>
                          <a:spcPct val="115000"/>
                        </a:lnSpc>
                        <a:spcBef>
                          <a:spcPts val="0"/>
                        </a:spcBef>
                        <a:spcAft>
                          <a:spcPts val="0"/>
                        </a:spcAft>
                      </a:pPr>
                      <a:r>
                        <a:rPr lang="en-US" sz="1200" dirty="0">
                          <a:effectLst/>
                        </a:rPr>
                        <a:t>Specificity .75</a:t>
                      </a:r>
                      <a:endParaRPr lang="en-US" sz="1200" dirty="0">
                        <a:effectLst/>
                        <a:latin typeface="Calibri"/>
                        <a:ea typeface="Calibri"/>
                        <a:cs typeface="Times New Roman"/>
                      </a:endParaRPr>
                    </a:p>
                  </a:txBody>
                  <a:tcPr marL="49195" marR="49195" marT="0" marB="0">
                    <a:solidFill>
                      <a:schemeClr val="bg1">
                        <a:lumMod val="85000"/>
                      </a:schemeClr>
                    </a:solidFill>
                  </a:tcPr>
                </a:tc>
              </a:tr>
              <a:tr h="646828">
                <a:tc>
                  <a:txBody>
                    <a:bodyPr/>
                    <a:lstStyle/>
                    <a:p>
                      <a:pPr marL="0" marR="0">
                        <a:lnSpc>
                          <a:spcPct val="115000"/>
                        </a:lnSpc>
                        <a:spcBef>
                          <a:spcPts val="0"/>
                        </a:spcBef>
                        <a:spcAft>
                          <a:spcPts val="0"/>
                        </a:spcAft>
                      </a:pPr>
                      <a:r>
                        <a:rPr lang="en-US" sz="1200" baseline="0" dirty="0">
                          <a:solidFill>
                            <a:srgbClr val="FF0000"/>
                          </a:solidFill>
                          <a:effectLst/>
                        </a:rPr>
                        <a:t>BPQ </a:t>
                      </a:r>
                    </a:p>
                    <a:p>
                      <a:pPr marL="0" marR="0">
                        <a:lnSpc>
                          <a:spcPct val="115000"/>
                        </a:lnSpc>
                        <a:spcBef>
                          <a:spcPts val="0"/>
                        </a:spcBef>
                        <a:spcAft>
                          <a:spcPts val="0"/>
                        </a:spcAft>
                      </a:pPr>
                      <a:r>
                        <a:rPr lang="en-US" sz="1200" u="none" strike="noStrike" baseline="0" dirty="0" err="1" smtClean="0">
                          <a:solidFill>
                            <a:schemeClr val="tx1"/>
                          </a:solidFill>
                          <a:effectLst/>
                        </a:rPr>
                        <a:t>Chanen</a:t>
                      </a:r>
                      <a:r>
                        <a:rPr lang="en-US" sz="1200" u="none" strike="noStrike" baseline="0" dirty="0" smtClean="0">
                          <a:solidFill>
                            <a:schemeClr val="tx1"/>
                          </a:solidFill>
                          <a:effectLst/>
                        </a:rPr>
                        <a:t> et al. (2008)</a:t>
                      </a:r>
                      <a:endParaRPr lang="en-US" sz="1200" baseline="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.92</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N/A</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Not reported</a:t>
                      </a:r>
                    </a:p>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Sensitivity .68</a:t>
                      </a:r>
                    </a:p>
                    <a:p>
                      <a:pPr marL="0" marR="0">
                        <a:lnSpc>
                          <a:spcPct val="115000"/>
                        </a:lnSpc>
                        <a:spcBef>
                          <a:spcPts val="0"/>
                        </a:spcBef>
                        <a:spcAft>
                          <a:spcPts val="0"/>
                        </a:spcAft>
                      </a:pPr>
                      <a:r>
                        <a:rPr lang="en-US" sz="1200" dirty="0">
                          <a:effectLst/>
                        </a:rPr>
                        <a:t>Specificity .90</a:t>
                      </a:r>
                      <a:endParaRPr lang="en-US" sz="1200" dirty="0">
                        <a:effectLst/>
                        <a:latin typeface="Calibri"/>
                        <a:ea typeface="Calibri"/>
                        <a:cs typeface="Times New Roman"/>
                      </a:endParaRPr>
                    </a:p>
                  </a:txBody>
                  <a:tcPr marL="49195" marR="49195" marT="0" marB="0">
                    <a:solidFill>
                      <a:schemeClr val="bg1">
                        <a:lumMod val="85000"/>
                      </a:schemeClr>
                    </a:solidFill>
                  </a:tcPr>
                </a:tc>
              </a:tr>
              <a:tr h="546799">
                <a:tc>
                  <a:txBody>
                    <a:bodyPr/>
                    <a:lstStyle/>
                    <a:p>
                      <a:pPr marL="0" marR="0">
                        <a:lnSpc>
                          <a:spcPct val="115000"/>
                        </a:lnSpc>
                        <a:spcBef>
                          <a:spcPts val="0"/>
                        </a:spcBef>
                        <a:spcAft>
                          <a:spcPts val="0"/>
                        </a:spcAft>
                      </a:pPr>
                      <a:r>
                        <a:rPr lang="en-US" sz="1200" dirty="0" smtClean="0">
                          <a:solidFill>
                            <a:srgbClr val="FF0000"/>
                          </a:solidFill>
                        </a:rPr>
                        <a:t>Minnesota BPD scale</a:t>
                      </a:r>
                    </a:p>
                    <a:p>
                      <a:pPr marL="0" marR="0">
                        <a:lnSpc>
                          <a:spcPct val="115000"/>
                        </a:lnSpc>
                        <a:spcBef>
                          <a:spcPts val="0"/>
                        </a:spcBef>
                        <a:spcAft>
                          <a:spcPts val="0"/>
                        </a:spcAft>
                      </a:pPr>
                      <a:r>
                        <a:rPr lang="en-US" sz="1200" b="1" baseline="0" dirty="0" err="1" smtClean="0">
                          <a:solidFill>
                            <a:schemeClr val="tx1"/>
                          </a:solidFill>
                          <a:effectLst/>
                        </a:rPr>
                        <a:t>Bornavolova</a:t>
                      </a:r>
                      <a:r>
                        <a:rPr lang="en-US" sz="1200" b="1" baseline="0" dirty="0" smtClean="0">
                          <a:solidFill>
                            <a:schemeClr val="tx1"/>
                          </a:solidFill>
                          <a:effectLst/>
                        </a:rPr>
                        <a:t> et al., 2009</a:t>
                      </a:r>
                      <a:endParaRPr lang="en-US" sz="1200" b="1" baseline="0" dirty="0">
                        <a:solidFill>
                          <a:schemeClr val="tx1"/>
                        </a:solidFill>
                        <a:effectLst/>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.81</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NA</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Not reported</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Correlates with PAI-BOR</a:t>
                      </a:r>
                    </a:p>
                    <a:p>
                      <a:pPr marL="0" marR="0">
                        <a:lnSpc>
                          <a:spcPct val="115000"/>
                        </a:lnSpc>
                        <a:spcBef>
                          <a:spcPts val="0"/>
                        </a:spcBef>
                        <a:spcAft>
                          <a:spcPts val="0"/>
                        </a:spcAft>
                      </a:pPr>
                      <a:r>
                        <a:rPr lang="en-US" sz="1200" dirty="0" smtClean="0">
                          <a:effectLst/>
                          <a:latin typeface="Calibri"/>
                          <a:ea typeface="Calibri"/>
                          <a:cs typeface="Times New Roman"/>
                        </a:rPr>
                        <a:t>Mean</a:t>
                      </a:r>
                      <a:r>
                        <a:rPr lang="en-US" sz="1200" baseline="0" dirty="0" smtClean="0">
                          <a:effectLst/>
                          <a:latin typeface="Calibri"/>
                          <a:ea typeface="Calibri"/>
                          <a:cs typeface="Times New Roman"/>
                        </a:rPr>
                        <a:t> difference for clinical vs. community sample</a:t>
                      </a:r>
                      <a:endParaRPr lang="en-US" sz="1200" dirty="0">
                        <a:effectLst/>
                        <a:latin typeface="Calibri"/>
                        <a:ea typeface="Calibri"/>
                        <a:cs typeface="Times New Roman"/>
                      </a:endParaRPr>
                    </a:p>
                  </a:txBody>
                  <a:tcPr marL="49195" marR="49195" marT="0" marB="0">
                    <a:solidFill>
                      <a:schemeClr val="bg1">
                        <a:lumMod val="85000"/>
                      </a:schemeClr>
                    </a:solidFill>
                  </a:tcPr>
                </a:tc>
              </a:tr>
              <a:tr h="579804">
                <a:tc>
                  <a:txBody>
                    <a:bodyPr/>
                    <a:lstStyle/>
                    <a:p>
                      <a:pPr marL="0" marR="0">
                        <a:lnSpc>
                          <a:spcPct val="115000"/>
                        </a:lnSpc>
                        <a:spcBef>
                          <a:spcPts val="0"/>
                        </a:spcBef>
                        <a:spcAft>
                          <a:spcPts val="0"/>
                        </a:spcAft>
                      </a:pPr>
                      <a:r>
                        <a:rPr lang="en-US" sz="1200" baseline="0" dirty="0" smtClean="0">
                          <a:solidFill>
                            <a:srgbClr val="FF0000"/>
                          </a:solidFill>
                          <a:effectLst/>
                          <a:latin typeface="Calibri"/>
                          <a:ea typeface="Calibri"/>
                          <a:cs typeface="Times New Roman"/>
                        </a:rPr>
                        <a:t>DIPSI</a:t>
                      </a:r>
                    </a:p>
                    <a:p>
                      <a:pPr marL="0" marR="0">
                        <a:lnSpc>
                          <a:spcPct val="115000"/>
                        </a:lnSpc>
                        <a:spcBef>
                          <a:spcPts val="0"/>
                        </a:spcBef>
                        <a:spcAft>
                          <a:spcPts val="0"/>
                        </a:spcAft>
                      </a:pPr>
                      <a:r>
                        <a:rPr lang="en-US" sz="1200" b="1" baseline="0" dirty="0" err="1" smtClean="0">
                          <a:solidFill>
                            <a:schemeClr val="tx1"/>
                          </a:solidFill>
                          <a:effectLst/>
                          <a:latin typeface="Calibri"/>
                          <a:ea typeface="Calibri"/>
                          <a:cs typeface="Times New Roman"/>
                        </a:rPr>
                        <a:t>DeClercq</a:t>
                      </a:r>
                      <a:r>
                        <a:rPr lang="en-US" sz="1200" b="1" baseline="0" dirty="0" smtClean="0">
                          <a:solidFill>
                            <a:schemeClr val="tx1"/>
                          </a:solidFill>
                          <a:effectLst/>
                          <a:latin typeface="Calibri"/>
                          <a:ea typeface="Calibri"/>
                          <a:cs typeface="Times New Roman"/>
                        </a:rPr>
                        <a:t> et al., 2006</a:t>
                      </a:r>
                      <a:endParaRPr lang="en-US" sz="1200" b="1" baseline="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Not</a:t>
                      </a:r>
                      <a:r>
                        <a:rPr lang="en-US" sz="1200" baseline="0" dirty="0" smtClean="0">
                          <a:effectLst/>
                          <a:latin typeface="Calibri"/>
                          <a:ea typeface="Calibri"/>
                          <a:cs typeface="Times New Roman"/>
                        </a:rPr>
                        <a:t> reported</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NA</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27 facets ordered into 4-factor structure</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Resembles</a:t>
                      </a:r>
                      <a:r>
                        <a:rPr lang="en-US" sz="1200" baseline="0" dirty="0" smtClean="0">
                          <a:effectLst/>
                          <a:latin typeface="Calibri"/>
                          <a:ea typeface="Calibri"/>
                          <a:cs typeface="Times New Roman"/>
                        </a:rPr>
                        <a:t> factor structure of adult personality pathology; cross-sectional and prospectively predictive of key outcomes.</a:t>
                      </a:r>
                      <a:endParaRPr lang="en-US" sz="1200" dirty="0">
                        <a:effectLst/>
                        <a:latin typeface="Calibri"/>
                        <a:ea typeface="Calibri"/>
                        <a:cs typeface="Times New Roman"/>
                      </a:endParaRPr>
                    </a:p>
                  </a:txBody>
                  <a:tcPr marL="49195" marR="49195" marT="0" marB="0">
                    <a:solidFill>
                      <a:schemeClr val="bg1">
                        <a:lumMod val="85000"/>
                      </a:schemeClr>
                    </a:solidFill>
                  </a:tcPr>
                </a:tc>
              </a:tr>
              <a:tr h="732713">
                <a:tc>
                  <a:txBody>
                    <a:bodyPr/>
                    <a:lstStyle/>
                    <a:p>
                      <a:pPr marL="0" marR="0">
                        <a:lnSpc>
                          <a:spcPct val="115000"/>
                        </a:lnSpc>
                        <a:spcBef>
                          <a:spcPts val="0"/>
                        </a:spcBef>
                        <a:spcAft>
                          <a:spcPts val="0"/>
                        </a:spcAft>
                      </a:pPr>
                      <a:r>
                        <a:rPr lang="en-US" sz="1200" baseline="0" dirty="0" smtClean="0">
                          <a:solidFill>
                            <a:srgbClr val="FF0000"/>
                          </a:solidFill>
                          <a:effectLst/>
                          <a:latin typeface="Calibri"/>
                          <a:ea typeface="Calibri"/>
                          <a:cs typeface="Times New Roman"/>
                        </a:rPr>
                        <a:t>MMPI-adolescent version</a:t>
                      </a:r>
                    </a:p>
                    <a:p>
                      <a:pPr marL="0" marR="0">
                        <a:lnSpc>
                          <a:spcPct val="115000"/>
                        </a:lnSpc>
                        <a:spcBef>
                          <a:spcPts val="0"/>
                        </a:spcBef>
                        <a:spcAft>
                          <a:spcPts val="0"/>
                        </a:spcAft>
                      </a:pPr>
                      <a:r>
                        <a:rPr lang="en-US" sz="1200" b="1" baseline="0" dirty="0" smtClean="0">
                          <a:solidFill>
                            <a:schemeClr val="tx1"/>
                          </a:solidFill>
                          <a:effectLst/>
                          <a:latin typeface="Calibri"/>
                          <a:ea typeface="Calibri"/>
                          <a:cs typeface="Times New Roman"/>
                        </a:rPr>
                        <a:t>Archer, et al., 1995</a:t>
                      </a:r>
                      <a:endParaRPr lang="en-US" sz="1200" b="1" baseline="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.43 (5)</a:t>
                      </a:r>
                    </a:p>
                    <a:p>
                      <a:pPr marL="0" marR="0">
                        <a:lnSpc>
                          <a:spcPct val="115000"/>
                        </a:lnSpc>
                        <a:spcBef>
                          <a:spcPts val="0"/>
                        </a:spcBef>
                        <a:spcAft>
                          <a:spcPts val="0"/>
                        </a:spcAft>
                      </a:pPr>
                      <a:r>
                        <a:rPr lang="en-US" sz="1200" dirty="0" smtClean="0">
                          <a:effectLst/>
                          <a:latin typeface="Calibri"/>
                          <a:ea typeface="Calibri"/>
                          <a:cs typeface="Times New Roman"/>
                        </a:rPr>
                        <a:t>.90</a:t>
                      </a:r>
                      <a:r>
                        <a:rPr lang="en-US" sz="1200" baseline="0" dirty="0" smtClean="0">
                          <a:effectLst/>
                          <a:latin typeface="Calibri"/>
                          <a:ea typeface="Calibri"/>
                          <a:cs typeface="Times New Roman"/>
                        </a:rPr>
                        <a:t> (F)</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NA</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14 factors (item level); 8 factors (scale level)</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Good congruence</a:t>
                      </a:r>
                      <a:r>
                        <a:rPr lang="en-US" sz="1200" baseline="0" dirty="0" smtClean="0">
                          <a:effectLst/>
                          <a:latin typeface="Calibri"/>
                          <a:ea typeface="Calibri"/>
                          <a:cs typeface="Times New Roman"/>
                        </a:rPr>
                        <a:t> between MMPI and MMI-A code types; minimal support for diagnostic BPD profile, but useful for differential diagnosis.</a:t>
                      </a:r>
                      <a:endParaRPr lang="en-US" sz="1200" dirty="0">
                        <a:effectLst/>
                        <a:latin typeface="Calibri"/>
                        <a:ea typeface="Calibri"/>
                        <a:cs typeface="Times New Roman"/>
                      </a:endParaRPr>
                    </a:p>
                  </a:txBody>
                  <a:tcPr marL="49195" marR="49195" marT="0" marB="0">
                    <a:solidFill>
                      <a:schemeClr val="bg1">
                        <a:lumMod val="85000"/>
                      </a:schemeClr>
                    </a:solidFill>
                  </a:tcPr>
                </a:tc>
              </a:tr>
              <a:tr h="732713">
                <a:tc>
                  <a:txBody>
                    <a:bodyPr/>
                    <a:lstStyle/>
                    <a:p>
                      <a:pPr marL="0" marR="0">
                        <a:lnSpc>
                          <a:spcPct val="115000"/>
                        </a:lnSpc>
                        <a:spcBef>
                          <a:spcPts val="0"/>
                        </a:spcBef>
                        <a:spcAft>
                          <a:spcPts val="0"/>
                        </a:spcAft>
                      </a:pPr>
                      <a:r>
                        <a:rPr lang="en-US" sz="1200" baseline="0" dirty="0" smtClean="0">
                          <a:solidFill>
                            <a:srgbClr val="FF0000"/>
                          </a:solidFill>
                          <a:effectLst/>
                          <a:latin typeface="Calibri"/>
                          <a:ea typeface="Calibri"/>
                          <a:cs typeface="Times New Roman"/>
                        </a:rPr>
                        <a:t>PID-5 </a:t>
                      </a:r>
                    </a:p>
                    <a:p>
                      <a:pPr marL="0" marR="0">
                        <a:lnSpc>
                          <a:spcPct val="115000"/>
                        </a:lnSpc>
                        <a:spcBef>
                          <a:spcPts val="0"/>
                        </a:spcBef>
                        <a:spcAft>
                          <a:spcPts val="0"/>
                        </a:spcAft>
                      </a:pPr>
                      <a:r>
                        <a:rPr lang="en-US" sz="1200" b="1" baseline="0" dirty="0" err="1" smtClean="0">
                          <a:solidFill>
                            <a:schemeClr val="tx1"/>
                          </a:solidFill>
                          <a:effectLst/>
                          <a:latin typeface="Calibri"/>
                          <a:ea typeface="Calibri"/>
                          <a:cs typeface="Times New Roman"/>
                        </a:rPr>
                        <a:t>DeClercq</a:t>
                      </a:r>
                      <a:r>
                        <a:rPr lang="en-US" sz="1200" b="1" baseline="0" dirty="0" smtClean="0">
                          <a:solidFill>
                            <a:schemeClr val="tx1"/>
                          </a:solidFill>
                          <a:effectLst/>
                          <a:latin typeface="Calibri"/>
                          <a:ea typeface="Calibri"/>
                          <a:cs typeface="Times New Roman"/>
                        </a:rPr>
                        <a:t> et al., 2012</a:t>
                      </a:r>
                      <a:endParaRPr lang="en-US" sz="1200" b="1" baseline="0" dirty="0">
                        <a:solidFill>
                          <a:schemeClr val="tx1"/>
                        </a:solidFill>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&gt;.80 for 16 out of 25 facets</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NA</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25 facets</a:t>
                      </a:r>
                      <a:r>
                        <a:rPr lang="en-US" sz="1200" baseline="0" dirty="0" smtClean="0">
                          <a:effectLst/>
                          <a:latin typeface="Calibri"/>
                          <a:ea typeface="Calibri"/>
                          <a:cs typeface="Times New Roman"/>
                        </a:rPr>
                        <a:t>; 5 factor</a:t>
                      </a:r>
                      <a:endParaRPr lang="en-US" sz="1200" dirty="0">
                        <a:effectLst/>
                        <a:latin typeface="Calibri"/>
                        <a:ea typeface="Calibri"/>
                        <a:cs typeface="Times New Roman"/>
                      </a:endParaRPr>
                    </a:p>
                  </a:txBody>
                  <a:tcPr marL="49195" marR="49195" marT="0" marB="0">
                    <a:solidFill>
                      <a:schemeClr val="bg1">
                        <a:lumMod val="85000"/>
                      </a:schemeClr>
                    </a:solidFill>
                  </a:tcPr>
                </a:tc>
                <a:tc>
                  <a:txBody>
                    <a:bodyPr/>
                    <a:lstStyle/>
                    <a:p>
                      <a:pPr marL="0" marR="0">
                        <a:lnSpc>
                          <a:spcPct val="115000"/>
                        </a:lnSpc>
                        <a:spcBef>
                          <a:spcPts val="0"/>
                        </a:spcBef>
                        <a:spcAft>
                          <a:spcPts val="0"/>
                        </a:spcAft>
                      </a:pPr>
                      <a:r>
                        <a:rPr lang="en-US" sz="1200" dirty="0" smtClean="0">
                          <a:effectLst/>
                          <a:latin typeface="Calibri"/>
                          <a:ea typeface="Calibri"/>
                          <a:cs typeface="Times New Roman"/>
                        </a:rPr>
                        <a:t>Fair</a:t>
                      </a:r>
                      <a:r>
                        <a:rPr lang="en-US" sz="1200" baseline="0" dirty="0" smtClean="0">
                          <a:effectLst/>
                          <a:latin typeface="Calibri"/>
                          <a:ea typeface="Calibri"/>
                          <a:cs typeface="Times New Roman"/>
                        </a:rPr>
                        <a:t> similarity between this and PID-5 factor structure observed in US adult sample as well as US and Flemish students; Correlates with DIPSI</a:t>
                      </a:r>
                      <a:endParaRPr lang="en-US" sz="1200" dirty="0">
                        <a:effectLst/>
                        <a:latin typeface="Calibri"/>
                        <a:ea typeface="Calibri"/>
                        <a:cs typeface="Times New Roman"/>
                      </a:endParaRPr>
                    </a:p>
                  </a:txBody>
                  <a:tcPr marL="49195" marR="49195" marT="0" marB="0">
                    <a:solidFill>
                      <a:schemeClr val="bg1">
                        <a:lumMod val="85000"/>
                      </a:schemeClr>
                    </a:solidFill>
                  </a:tcPr>
                </a:tc>
              </a:tr>
            </a:tbl>
          </a:graphicData>
        </a:graphic>
      </p:graphicFrame>
      <p:sp>
        <p:nvSpPr>
          <p:cNvPr id="3" name="TextBox 2"/>
          <p:cNvSpPr txBox="1"/>
          <p:nvPr/>
        </p:nvSpPr>
        <p:spPr>
          <a:xfrm>
            <a:off x="6477004" y="4781552"/>
            <a:ext cx="2222853" cy="307777"/>
          </a:xfrm>
          <a:prstGeom prst="rect">
            <a:avLst/>
          </a:prstGeom>
          <a:noFill/>
        </p:spPr>
        <p:txBody>
          <a:bodyPr wrap="none" rtlCol="0">
            <a:spAutoFit/>
          </a:bodyPr>
          <a:lstStyle/>
          <a:p>
            <a:r>
              <a:rPr lang="en-US" sz="1400" dirty="0" smtClean="0"/>
              <a:t>Sharp &amp; Fonagy (2015) JCPP</a:t>
            </a:r>
            <a:endParaRPr lang="en-US" sz="1400" dirty="0"/>
          </a:p>
        </p:txBody>
      </p:sp>
    </p:spTree>
    <p:extLst>
      <p:ext uri="{BB962C8B-B14F-4D97-AF65-F5344CB8AC3E}">
        <p14:creationId xmlns:p14="http://schemas.microsoft.com/office/powerpoint/2010/main" val="2211750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of our assessment work</a:t>
            </a:r>
            <a:endParaRPr lang="en-US" dirty="0"/>
          </a:p>
        </p:txBody>
      </p:sp>
      <p:sp>
        <p:nvSpPr>
          <p:cNvPr id="17" name="Text Placeholder 16"/>
          <p:cNvSpPr>
            <a:spLocks noGrp="1"/>
          </p:cNvSpPr>
          <p:nvPr>
            <p:ph type="body" idx="1"/>
          </p:nvPr>
        </p:nvSpPr>
        <p:spPr/>
        <p:txBody>
          <a:bodyPr/>
          <a:lstStyle/>
          <a:p>
            <a:r>
              <a:rPr lang="en-US" dirty="0" smtClean="0"/>
              <a:t>CI-BPD</a:t>
            </a:r>
            <a:endParaRPr lang="en-US" dirty="0"/>
          </a:p>
        </p:txBody>
      </p:sp>
      <p:sp>
        <p:nvSpPr>
          <p:cNvPr id="3" name="Content Placeholder 2"/>
          <p:cNvSpPr>
            <a:spLocks noGrp="1"/>
          </p:cNvSpPr>
          <p:nvPr>
            <p:ph sz="half" idx="2"/>
          </p:nvPr>
        </p:nvSpPr>
        <p:spPr>
          <a:xfrm>
            <a:off x="457200" y="1631156"/>
            <a:ext cx="4040188" cy="3226594"/>
          </a:xfrm>
        </p:spPr>
        <p:txBody>
          <a:bodyPr>
            <a:normAutofit fontScale="77500" lnSpcReduction="20000"/>
          </a:bodyPr>
          <a:lstStyle/>
          <a:p>
            <a:r>
              <a:rPr lang="en-US" dirty="0" smtClean="0"/>
              <a:t>IRT study of 6,409 11-12 </a:t>
            </a:r>
            <a:r>
              <a:rPr lang="en-US" dirty="0" err="1" smtClean="0"/>
              <a:t>yr</a:t>
            </a:r>
            <a:r>
              <a:rPr lang="en-US" dirty="0" smtClean="0"/>
              <a:t> olds from the community (Michonski, Sharp et al., 2012)</a:t>
            </a:r>
          </a:p>
          <a:p>
            <a:pPr lvl="1"/>
            <a:r>
              <a:rPr lang="en-US" dirty="0" smtClean="0"/>
              <a:t>unidimensional</a:t>
            </a:r>
          </a:p>
          <a:p>
            <a:pPr lvl="1"/>
            <a:r>
              <a:rPr lang="en-US" dirty="0" smtClean="0"/>
              <a:t>good discrimination and difficulty</a:t>
            </a:r>
          </a:p>
          <a:p>
            <a:pPr lvl="1"/>
            <a:r>
              <a:rPr lang="en-US" dirty="0" smtClean="0"/>
              <a:t>measurement precision highest +1 to +3</a:t>
            </a:r>
          </a:p>
          <a:p>
            <a:pPr lvl="1"/>
            <a:r>
              <a:rPr lang="en-US" dirty="0" smtClean="0"/>
              <a:t> DIF at item level, but cancelled out at the level of the test</a:t>
            </a:r>
          </a:p>
          <a:p>
            <a:r>
              <a:rPr lang="en-US" dirty="0" smtClean="0"/>
              <a:t>Construct validity in 190 12-17 </a:t>
            </a:r>
            <a:r>
              <a:rPr lang="en-US" dirty="0" err="1" smtClean="0"/>
              <a:t>yr</a:t>
            </a:r>
            <a:r>
              <a:rPr lang="en-US" dirty="0" smtClean="0"/>
              <a:t> old (Sharp et al., 2012): </a:t>
            </a:r>
          </a:p>
          <a:p>
            <a:pPr lvl="1"/>
            <a:r>
              <a:rPr lang="en-US" dirty="0" smtClean="0"/>
              <a:t>Unidimensional</a:t>
            </a:r>
          </a:p>
          <a:p>
            <a:pPr lvl="1"/>
            <a:r>
              <a:rPr lang="en-US" dirty="0" smtClean="0"/>
              <a:t>Convergent validity</a:t>
            </a:r>
          </a:p>
        </p:txBody>
      </p:sp>
      <p:sp>
        <p:nvSpPr>
          <p:cNvPr id="18" name="Text Placeholder 17"/>
          <p:cNvSpPr>
            <a:spLocks noGrp="1"/>
          </p:cNvSpPr>
          <p:nvPr>
            <p:ph type="body" sz="quarter" idx="3"/>
          </p:nvPr>
        </p:nvSpPr>
        <p:spPr/>
        <p:txBody>
          <a:bodyPr/>
          <a:lstStyle/>
          <a:p>
            <a:r>
              <a:rPr lang="en-US" dirty="0" smtClean="0"/>
              <a:t>BPFSC</a:t>
            </a:r>
            <a:endParaRPr lang="en-US" dirty="0"/>
          </a:p>
        </p:txBody>
      </p:sp>
      <p:sp>
        <p:nvSpPr>
          <p:cNvPr id="19" name="Content Placeholder 18"/>
          <p:cNvSpPr>
            <a:spLocks noGrp="1"/>
          </p:cNvSpPr>
          <p:nvPr>
            <p:ph sz="quarter" idx="4"/>
          </p:nvPr>
        </p:nvSpPr>
        <p:spPr>
          <a:xfrm>
            <a:off x="4645030" y="1719262"/>
            <a:ext cx="4117970" cy="3138487"/>
          </a:xfrm>
        </p:spPr>
        <p:txBody>
          <a:bodyPr>
            <a:normAutofit fontScale="77500" lnSpcReduction="20000"/>
          </a:bodyPr>
          <a:lstStyle/>
          <a:p>
            <a:r>
              <a:rPr lang="en-US" dirty="0" smtClean="0"/>
              <a:t>Convergent validity in 171 13-18 </a:t>
            </a:r>
            <a:r>
              <a:rPr lang="en-US" dirty="0" err="1" smtClean="0"/>
              <a:t>yr</a:t>
            </a:r>
            <a:r>
              <a:rPr lang="en-US" dirty="0" smtClean="0"/>
              <a:t> olds from the community (Sharp et al., 2010)</a:t>
            </a:r>
          </a:p>
          <a:p>
            <a:pPr lvl="1"/>
            <a:r>
              <a:rPr lang="en-US" dirty="0" smtClean="0"/>
              <a:t>Parent-report version</a:t>
            </a:r>
          </a:p>
          <a:p>
            <a:r>
              <a:rPr lang="en-US" dirty="0" smtClean="0"/>
              <a:t>Diagnostic utility in 51 psychiatric inpatients (Chang, Sharp &amp; Ha, 2011)</a:t>
            </a:r>
          </a:p>
          <a:p>
            <a:r>
              <a:rPr lang="en-US" dirty="0" smtClean="0"/>
              <a:t>IRT study of 1,042 community teens (Sharp et al., 2014)</a:t>
            </a:r>
          </a:p>
          <a:p>
            <a:pPr lvl="1"/>
            <a:r>
              <a:rPr lang="en-US" dirty="0" smtClean="0"/>
              <a:t>BPFSC-11</a:t>
            </a:r>
          </a:p>
          <a:p>
            <a:r>
              <a:rPr lang="en-US" dirty="0" smtClean="0"/>
              <a:t>Fossati et al. (2016) Italian validation of the BPFSC</a:t>
            </a:r>
          </a:p>
        </p:txBody>
      </p:sp>
    </p:spTree>
    <p:extLst>
      <p:ext uri="{BB962C8B-B14F-4D97-AF65-F5344CB8AC3E}">
        <p14:creationId xmlns:p14="http://schemas.microsoft.com/office/powerpoint/2010/main" val="2276974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rates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Clinical</a:t>
            </a:r>
          </a:p>
          <a:p>
            <a:pPr lvl="1"/>
            <a:r>
              <a:rPr lang="en-US" dirty="0" smtClean="0"/>
              <a:t>11</a:t>
            </a:r>
            <a:r>
              <a:rPr lang="en-US" dirty="0"/>
              <a:t>% in outpatients </a:t>
            </a:r>
            <a:r>
              <a:rPr lang="en-US" dirty="0" smtClean="0"/>
              <a:t>(Chanen et al., 2004)</a:t>
            </a:r>
          </a:p>
          <a:p>
            <a:pPr lvl="1"/>
            <a:r>
              <a:rPr lang="en-US" dirty="0" smtClean="0"/>
              <a:t>33</a:t>
            </a:r>
            <a:r>
              <a:rPr lang="en-US" dirty="0"/>
              <a:t>% </a:t>
            </a:r>
            <a:r>
              <a:rPr lang="en-US" dirty="0" smtClean="0"/>
              <a:t>(Ha et al., 2014) </a:t>
            </a:r>
            <a:r>
              <a:rPr lang="en-US" dirty="0"/>
              <a:t>in </a:t>
            </a:r>
            <a:r>
              <a:rPr lang="en-US" dirty="0" smtClean="0"/>
              <a:t>inpatients</a:t>
            </a:r>
          </a:p>
          <a:p>
            <a:pPr lvl="1"/>
            <a:r>
              <a:rPr lang="en-US" dirty="0" smtClean="0"/>
              <a:t>43-49</a:t>
            </a:r>
            <a:r>
              <a:rPr lang="en-US" dirty="0"/>
              <a:t>% </a:t>
            </a:r>
            <a:r>
              <a:rPr lang="en-US" dirty="0" smtClean="0"/>
              <a:t>(Levi et al., 1999) </a:t>
            </a:r>
            <a:r>
              <a:rPr lang="en-US" dirty="0"/>
              <a:t>in </a:t>
            </a:r>
            <a:r>
              <a:rPr lang="en-US" dirty="0" smtClean="0"/>
              <a:t>inpatients </a:t>
            </a:r>
          </a:p>
          <a:p>
            <a:r>
              <a:rPr lang="en-US" dirty="0" smtClean="0"/>
              <a:t>Epidemiological</a:t>
            </a:r>
          </a:p>
          <a:p>
            <a:pPr lvl="1"/>
            <a:r>
              <a:rPr lang="en-US" dirty="0" smtClean="0"/>
              <a:t>3</a:t>
            </a:r>
            <a:r>
              <a:rPr lang="en-US" dirty="0"/>
              <a:t>% in the UK </a:t>
            </a:r>
            <a:r>
              <a:rPr lang="en-US" dirty="0" smtClean="0"/>
              <a:t>(</a:t>
            </a:r>
            <a:r>
              <a:rPr lang="en-US" dirty="0" err="1" smtClean="0"/>
              <a:t>Zanarini</a:t>
            </a:r>
            <a:r>
              <a:rPr lang="en-US" dirty="0" smtClean="0"/>
              <a:t> et al., 2011)</a:t>
            </a:r>
          </a:p>
          <a:p>
            <a:pPr lvl="1"/>
            <a:r>
              <a:rPr lang="en-US" dirty="0" smtClean="0"/>
              <a:t>1</a:t>
            </a:r>
            <a:r>
              <a:rPr lang="en-US" dirty="0"/>
              <a:t>% in the USA </a:t>
            </a:r>
            <a:r>
              <a:rPr lang="en-US" dirty="0" smtClean="0"/>
              <a:t>(</a:t>
            </a:r>
            <a:r>
              <a:rPr lang="en-US" dirty="0" err="1" smtClean="0"/>
              <a:t>Lewinsohn</a:t>
            </a:r>
            <a:r>
              <a:rPr lang="en-US" dirty="0"/>
              <a:t> </a:t>
            </a:r>
            <a:r>
              <a:rPr lang="en-US" dirty="0" smtClean="0"/>
              <a:t>et al., 1997)</a:t>
            </a:r>
          </a:p>
          <a:p>
            <a:pPr lvl="1"/>
            <a:r>
              <a:rPr lang="en-US" dirty="0" smtClean="0"/>
              <a:t>2</a:t>
            </a:r>
            <a:r>
              <a:rPr lang="en-US" dirty="0"/>
              <a:t>% in China </a:t>
            </a:r>
            <a:r>
              <a:rPr lang="en-US" dirty="0" smtClean="0"/>
              <a:t>(</a:t>
            </a:r>
            <a:r>
              <a:rPr lang="en-US" dirty="0"/>
              <a:t>Leung </a:t>
            </a:r>
            <a:r>
              <a:rPr lang="en-US" dirty="0" smtClean="0"/>
              <a:t>et al., 2009) </a:t>
            </a:r>
          </a:p>
          <a:p>
            <a:pPr lvl="1"/>
            <a:r>
              <a:rPr lang="en-US" dirty="0" smtClean="0"/>
              <a:t>cumulative </a:t>
            </a:r>
            <a:r>
              <a:rPr lang="en-US" dirty="0"/>
              <a:t>prevalence rate of 3% </a:t>
            </a:r>
            <a:r>
              <a:rPr lang="en-US" dirty="0" smtClean="0"/>
              <a:t>(Johnson et al., 2008)</a:t>
            </a:r>
            <a:endParaRPr lang="en-US" dirty="0"/>
          </a:p>
          <a:p>
            <a:endParaRPr lang="en-US" dirty="0"/>
          </a:p>
        </p:txBody>
      </p:sp>
    </p:spTree>
    <p:extLst>
      <p:ext uri="{BB962C8B-B14F-4D97-AF65-F5344CB8AC3E}">
        <p14:creationId xmlns:p14="http://schemas.microsoft.com/office/powerpoint/2010/main" val="3246303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Meaning of criteria across developmental epochs</a:t>
            </a:r>
            <a:endParaRPr lang="en-US" dirty="0"/>
          </a:p>
        </p:txBody>
      </p:sp>
      <p:sp>
        <p:nvSpPr>
          <p:cNvPr id="4" name="Content Placeholder 3"/>
          <p:cNvSpPr>
            <a:spLocks noGrp="1"/>
          </p:cNvSpPr>
          <p:nvPr>
            <p:ph idx="1"/>
          </p:nvPr>
        </p:nvSpPr>
        <p:spPr/>
        <p:txBody>
          <a:bodyPr>
            <a:normAutofit lnSpcReduction="10000"/>
          </a:bodyPr>
          <a:lstStyle/>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pPr marL="0" indent="0">
              <a:buNone/>
            </a:pPr>
            <a:endParaRPr lang="en-US" sz="1800" dirty="0"/>
          </a:p>
          <a:p>
            <a:endParaRPr lang="en-US" sz="1800" dirty="0" smtClean="0"/>
          </a:p>
          <a:p>
            <a:r>
              <a:rPr lang="en-US" sz="1800" dirty="0" smtClean="0"/>
              <a:t>DIF</a:t>
            </a:r>
            <a:r>
              <a:rPr lang="en-US" sz="1800" dirty="0"/>
              <a:t>: if individuals from different groups </a:t>
            </a:r>
            <a:r>
              <a:rPr lang="en-US" sz="1800" i="1" dirty="0"/>
              <a:t>with the same underlying true ability</a:t>
            </a:r>
            <a:r>
              <a:rPr lang="en-US" sz="1800" dirty="0"/>
              <a:t> have a different probability of giving a certain response</a:t>
            </a:r>
          </a:p>
        </p:txBody>
      </p:sp>
      <p:pic>
        <p:nvPicPr>
          <p:cNvPr id="5" name="Content Placeholder 3"/>
          <p:cNvPicPr>
            <a:picLocks noChangeAspect="1"/>
          </p:cNvPicPr>
          <p:nvPr/>
        </p:nvPicPr>
        <p:blipFill>
          <a:blip r:embed="rId2"/>
          <a:stretch>
            <a:fillRect/>
          </a:stretch>
        </p:blipFill>
        <p:spPr>
          <a:xfrm>
            <a:off x="2286000" y="1581150"/>
            <a:ext cx="4154983" cy="2371634"/>
          </a:xfrm>
          <a:prstGeom prst="rect">
            <a:avLst/>
          </a:prstGeom>
        </p:spPr>
      </p:pic>
    </p:spTree>
    <p:extLst>
      <p:ext uri="{BB962C8B-B14F-4D97-AF65-F5344CB8AC3E}">
        <p14:creationId xmlns:p14="http://schemas.microsoft.com/office/powerpoint/2010/main" val="1728020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66843311"/>
              </p:ext>
            </p:extLst>
          </p:nvPr>
        </p:nvGraphicFramePr>
        <p:xfrm>
          <a:off x="762000" y="1352551"/>
          <a:ext cx="7620000" cy="3047996"/>
        </p:xfrm>
        <a:graphic>
          <a:graphicData uri="http://schemas.openxmlformats.org/drawingml/2006/table">
            <a:tbl>
              <a:tblPr firstRow="1" bandRow="1">
                <a:tableStyleId>{5C22544A-7EE6-4342-B048-85BDC9FD1C3A}</a:tableStyleId>
              </a:tblPr>
              <a:tblGrid>
                <a:gridCol w="1905000"/>
                <a:gridCol w="1905000"/>
                <a:gridCol w="1905000"/>
                <a:gridCol w="1905000"/>
              </a:tblGrid>
              <a:tr h="435428">
                <a:tc>
                  <a:txBody>
                    <a:bodyPr/>
                    <a:lstStyle/>
                    <a:p>
                      <a:endParaRPr lang="en-US" sz="1400" b="1"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Adolescents</a:t>
                      </a:r>
                      <a:endParaRPr lang="en-US" sz="1400"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Young adults</a:t>
                      </a:r>
                      <a:endParaRPr lang="en-US" sz="1400"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Adults</a:t>
                      </a:r>
                      <a:endParaRPr lang="en-US" sz="1400" dirty="0">
                        <a:solidFill>
                          <a:schemeClr val="tx1"/>
                        </a:solidFill>
                      </a:endParaRPr>
                    </a:p>
                  </a:txBody>
                  <a:tcPr marL="68580" marR="68580" marT="34290" marB="34290">
                    <a:solidFill>
                      <a:schemeClr val="bg1">
                        <a:lumMod val="85000"/>
                      </a:schemeClr>
                    </a:solidFill>
                  </a:tcPr>
                </a:tc>
              </a:tr>
              <a:tr h="435428">
                <a:tc>
                  <a:txBody>
                    <a:bodyPr/>
                    <a:lstStyle/>
                    <a:p>
                      <a:r>
                        <a:rPr lang="en-US" sz="1400" b="1" dirty="0" smtClean="0">
                          <a:solidFill>
                            <a:schemeClr val="tx1"/>
                          </a:solidFill>
                        </a:rPr>
                        <a:t>N</a:t>
                      </a:r>
                      <a:endParaRPr lang="en-US" sz="1400" b="1"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483</a:t>
                      </a:r>
                      <a:endParaRPr lang="en-US" sz="1400"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440</a:t>
                      </a:r>
                      <a:endParaRPr lang="en-US" sz="1400" dirty="0">
                        <a:solidFill>
                          <a:schemeClr val="tx1"/>
                        </a:solidFill>
                      </a:endParaRPr>
                    </a:p>
                  </a:txBody>
                  <a:tcPr marL="68580" marR="68580" marT="34290" marB="34290">
                    <a:solidFill>
                      <a:schemeClr val="bg1">
                        <a:lumMod val="85000"/>
                      </a:schemeClr>
                    </a:solidFill>
                  </a:tcPr>
                </a:tc>
                <a:tc>
                  <a:txBody>
                    <a:bodyPr/>
                    <a:lstStyle/>
                    <a:p>
                      <a:r>
                        <a:rPr lang="en-US" sz="1400" baseline="0" dirty="0" smtClean="0">
                          <a:solidFill>
                            <a:schemeClr val="tx1"/>
                          </a:solidFill>
                        </a:rPr>
                        <a:t>952</a:t>
                      </a:r>
                      <a:endParaRPr lang="en-US" sz="1400" dirty="0">
                        <a:solidFill>
                          <a:schemeClr val="tx1"/>
                        </a:solidFill>
                      </a:endParaRPr>
                    </a:p>
                  </a:txBody>
                  <a:tcPr marL="68580" marR="68580" marT="34290" marB="34290">
                    <a:solidFill>
                      <a:schemeClr val="bg1">
                        <a:lumMod val="85000"/>
                      </a:schemeClr>
                    </a:solidFill>
                  </a:tcPr>
                </a:tc>
              </a:tr>
              <a:tr h="435428">
                <a:tc>
                  <a:txBody>
                    <a:bodyPr/>
                    <a:lstStyle/>
                    <a:p>
                      <a:r>
                        <a:rPr lang="en-US" sz="1400" b="1" dirty="0" smtClean="0">
                          <a:solidFill>
                            <a:schemeClr val="tx1"/>
                          </a:solidFill>
                        </a:rPr>
                        <a:t>Age range</a:t>
                      </a:r>
                      <a:endParaRPr lang="en-US" sz="1400" b="1"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12-17</a:t>
                      </a:r>
                      <a:endParaRPr lang="en-US" sz="1400"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18-25</a:t>
                      </a:r>
                      <a:endParaRPr lang="en-US" sz="1400"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26+</a:t>
                      </a:r>
                      <a:endParaRPr lang="en-US" sz="1400" dirty="0">
                        <a:solidFill>
                          <a:schemeClr val="tx1"/>
                        </a:solidFill>
                      </a:endParaRPr>
                    </a:p>
                  </a:txBody>
                  <a:tcPr marL="68580" marR="68580" marT="34290" marB="34290">
                    <a:solidFill>
                      <a:schemeClr val="bg1">
                        <a:lumMod val="85000"/>
                      </a:schemeClr>
                    </a:solidFill>
                  </a:tcPr>
                </a:tc>
              </a:tr>
              <a:tr h="435428">
                <a:tc>
                  <a:txBody>
                    <a:bodyPr/>
                    <a:lstStyle/>
                    <a:p>
                      <a:r>
                        <a:rPr lang="en-US" sz="1400" b="1" dirty="0" smtClean="0">
                          <a:solidFill>
                            <a:schemeClr val="tx1"/>
                          </a:solidFill>
                        </a:rPr>
                        <a:t>Mean</a:t>
                      </a:r>
                      <a:r>
                        <a:rPr lang="en-US" sz="1400" b="1" baseline="0" dirty="0" smtClean="0">
                          <a:solidFill>
                            <a:schemeClr val="tx1"/>
                          </a:solidFill>
                        </a:rPr>
                        <a:t> age</a:t>
                      </a:r>
                      <a:endParaRPr lang="en-US" sz="1400" b="1"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15.35 (SD</a:t>
                      </a:r>
                      <a:r>
                        <a:rPr lang="en-US" sz="1400" baseline="0" dirty="0" smtClean="0">
                          <a:solidFill>
                            <a:schemeClr val="tx1"/>
                          </a:solidFill>
                        </a:rPr>
                        <a:t> = </a:t>
                      </a:r>
                      <a:r>
                        <a:rPr lang="en-US" sz="1400" dirty="0" smtClean="0">
                          <a:solidFill>
                            <a:schemeClr val="tx1"/>
                          </a:solidFill>
                        </a:rPr>
                        <a:t>1.44)</a:t>
                      </a:r>
                      <a:endParaRPr lang="en-US" sz="1400"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21.34 (SD = 2.10)</a:t>
                      </a:r>
                      <a:endParaRPr lang="en-US" sz="1400"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43.05 (SD = 12.55)</a:t>
                      </a:r>
                      <a:endParaRPr lang="en-US" sz="1400" dirty="0">
                        <a:solidFill>
                          <a:schemeClr val="tx1"/>
                        </a:solidFill>
                      </a:endParaRPr>
                    </a:p>
                  </a:txBody>
                  <a:tcPr marL="68580" marR="68580" marT="34290" marB="34290">
                    <a:solidFill>
                      <a:schemeClr val="bg1">
                        <a:lumMod val="85000"/>
                      </a:schemeClr>
                    </a:solidFill>
                  </a:tcPr>
                </a:tc>
              </a:tr>
              <a:tr h="435428">
                <a:tc>
                  <a:txBody>
                    <a:bodyPr/>
                    <a:lstStyle/>
                    <a:p>
                      <a:r>
                        <a:rPr lang="en-US" sz="1400" b="1" dirty="0" smtClean="0">
                          <a:solidFill>
                            <a:schemeClr val="tx1"/>
                          </a:solidFill>
                        </a:rPr>
                        <a:t>Gender</a:t>
                      </a:r>
                      <a:endParaRPr lang="en-US" sz="1400" b="1"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62% female</a:t>
                      </a:r>
                      <a:endParaRPr lang="en-US" sz="1400"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45.9% female</a:t>
                      </a:r>
                      <a:endParaRPr lang="en-US" sz="1400"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50.8% female</a:t>
                      </a:r>
                      <a:endParaRPr lang="en-US" sz="1400" dirty="0">
                        <a:solidFill>
                          <a:schemeClr val="tx1"/>
                        </a:solidFill>
                      </a:endParaRPr>
                    </a:p>
                  </a:txBody>
                  <a:tcPr marL="68580" marR="68580" marT="34290" marB="34290">
                    <a:solidFill>
                      <a:schemeClr val="bg1">
                        <a:lumMod val="85000"/>
                      </a:schemeClr>
                    </a:solidFill>
                  </a:tcPr>
                </a:tc>
              </a:tr>
              <a:tr h="435428">
                <a:tc>
                  <a:txBody>
                    <a:bodyPr/>
                    <a:lstStyle/>
                    <a:p>
                      <a:r>
                        <a:rPr lang="en-US" sz="1400" b="1" dirty="0" smtClean="0">
                          <a:solidFill>
                            <a:schemeClr val="tx1"/>
                          </a:solidFill>
                        </a:rPr>
                        <a:t>Measure</a:t>
                      </a:r>
                      <a:endParaRPr lang="en-US" sz="1400" b="1"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CI-BPD</a:t>
                      </a:r>
                      <a:endParaRPr lang="en-US" sz="1400"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SCID</a:t>
                      </a:r>
                      <a:endParaRPr lang="en-US" sz="1400"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SCID</a:t>
                      </a:r>
                      <a:endParaRPr lang="en-US" sz="1400" dirty="0">
                        <a:solidFill>
                          <a:schemeClr val="tx1"/>
                        </a:solidFill>
                      </a:endParaRPr>
                    </a:p>
                  </a:txBody>
                  <a:tcPr marL="68580" marR="68580" marT="34290" marB="34290">
                    <a:solidFill>
                      <a:schemeClr val="bg1">
                        <a:lumMod val="85000"/>
                      </a:schemeClr>
                    </a:solidFill>
                  </a:tcPr>
                </a:tc>
              </a:tr>
              <a:tr h="435428">
                <a:tc>
                  <a:txBody>
                    <a:bodyPr/>
                    <a:lstStyle/>
                    <a:p>
                      <a:r>
                        <a:rPr lang="en-US" sz="1400" b="1" dirty="0" smtClean="0">
                          <a:solidFill>
                            <a:schemeClr val="tx1"/>
                          </a:solidFill>
                        </a:rPr>
                        <a:t>BPD</a:t>
                      </a:r>
                      <a:endParaRPr lang="en-US" sz="1400" b="1"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33.8%</a:t>
                      </a:r>
                      <a:endParaRPr lang="en-US" sz="1400"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28%</a:t>
                      </a:r>
                      <a:endParaRPr lang="en-US" sz="1400" dirty="0">
                        <a:solidFill>
                          <a:schemeClr val="tx1"/>
                        </a:solidFill>
                      </a:endParaRPr>
                    </a:p>
                  </a:txBody>
                  <a:tcPr marL="68580" marR="68580" marT="34290" marB="34290">
                    <a:solidFill>
                      <a:schemeClr val="bg1">
                        <a:lumMod val="85000"/>
                      </a:schemeClr>
                    </a:solidFill>
                  </a:tcPr>
                </a:tc>
                <a:tc>
                  <a:txBody>
                    <a:bodyPr/>
                    <a:lstStyle/>
                    <a:p>
                      <a:r>
                        <a:rPr lang="en-US" sz="1400" dirty="0" smtClean="0">
                          <a:solidFill>
                            <a:schemeClr val="tx1"/>
                          </a:solidFill>
                        </a:rPr>
                        <a:t>14%</a:t>
                      </a:r>
                      <a:endParaRPr lang="en-US" sz="1400" dirty="0">
                        <a:solidFill>
                          <a:schemeClr val="tx1"/>
                        </a:solidFill>
                      </a:endParaRPr>
                    </a:p>
                  </a:txBody>
                  <a:tcPr marL="68580" marR="68580" marT="34290" marB="34290">
                    <a:solidFill>
                      <a:schemeClr val="bg1">
                        <a:lumMod val="85000"/>
                      </a:schemeClr>
                    </a:solidFill>
                  </a:tcPr>
                </a:tc>
              </a:tr>
            </a:tbl>
          </a:graphicData>
        </a:graphic>
      </p:graphicFrame>
      <p:sp>
        <p:nvSpPr>
          <p:cNvPr id="3" name="TextBox 2"/>
          <p:cNvSpPr txBox="1"/>
          <p:nvPr/>
        </p:nvSpPr>
        <p:spPr>
          <a:xfrm>
            <a:off x="5486400" y="4552950"/>
            <a:ext cx="3119637" cy="369332"/>
          </a:xfrm>
          <a:prstGeom prst="rect">
            <a:avLst/>
          </a:prstGeom>
          <a:noFill/>
        </p:spPr>
        <p:txBody>
          <a:bodyPr wrap="none" rtlCol="0">
            <a:spAutoFit/>
          </a:bodyPr>
          <a:lstStyle/>
          <a:p>
            <a:r>
              <a:rPr lang="en-US" dirty="0" smtClean="0"/>
              <a:t>Sharp et al. (2018) </a:t>
            </a:r>
            <a:r>
              <a:rPr lang="en-US" i="1" dirty="0" smtClean="0"/>
              <a:t>Assessment</a:t>
            </a:r>
            <a:endParaRPr lang="en-US" i="1" dirty="0"/>
          </a:p>
        </p:txBody>
      </p:sp>
    </p:spTree>
    <p:extLst>
      <p:ext uri="{BB962C8B-B14F-4D97-AF65-F5344CB8AC3E}">
        <p14:creationId xmlns:p14="http://schemas.microsoft.com/office/powerpoint/2010/main" val="4094897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 three group comparison</a:t>
            </a:r>
            <a:endParaRPr lang="en-US" dirty="0"/>
          </a:p>
        </p:txBody>
      </p:sp>
      <p:pic>
        <p:nvPicPr>
          <p:cNvPr id="6" name="Picture 5"/>
          <p:cNvPicPr>
            <a:picLocks noChangeAspect="1"/>
          </p:cNvPicPr>
          <p:nvPr/>
        </p:nvPicPr>
        <p:blipFill>
          <a:blip r:embed="rId2"/>
          <a:stretch>
            <a:fillRect/>
          </a:stretch>
        </p:blipFill>
        <p:spPr>
          <a:xfrm>
            <a:off x="914400" y="1063229"/>
            <a:ext cx="4114800" cy="3861581"/>
          </a:xfrm>
          <a:prstGeom prst="rect">
            <a:avLst/>
          </a:prstGeom>
        </p:spPr>
      </p:pic>
      <p:sp>
        <p:nvSpPr>
          <p:cNvPr id="7" name="TextBox 6"/>
          <p:cNvSpPr txBox="1"/>
          <p:nvPr/>
        </p:nvSpPr>
        <p:spPr>
          <a:xfrm>
            <a:off x="6020664" y="4705350"/>
            <a:ext cx="3119637" cy="369332"/>
          </a:xfrm>
          <a:prstGeom prst="rect">
            <a:avLst/>
          </a:prstGeom>
          <a:noFill/>
        </p:spPr>
        <p:txBody>
          <a:bodyPr wrap="none" rtlCol="0">
            <a:spAutoFit/>
          </a:bodyPr>
          <a:lstStyle/>
          <a:p>
            <a:r>
              <a:rPr lang="en-US" dirty="0" smtClean="0"/>
              <a:t>Sharp et al. (2018) </a:t>
            </a:r>
            <a:r>
              <a:rPr lang="en-US" i="1" dirty="0" smtClean="0"/>
              <a:t>Assessment</a:t>
            </a:r>
            <a:endParaRPr lang="en-US" i="1" dirty="0"/>
          </a:p>
        </p:txBody>
      </p:sp>
    </p:spTree>
    <p:extLst>
      <p:ext uri="{BB962C8B-B14F-4D97-AF65-F5344CB8AC3E}">
        <p14:creationId xmlns:p14="http://schemas.microsoft.com/office/powerpoint/2010/main" val="2429378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3819" y="0"/>
            <a:ext cx="8056362" cy="5143500"/>
          </a:xfrm>
          <a:prstGeom prst="rect">
            <a:avLst/>
          </a:prstGeom>
        </p:spPr>
      </p:pic>
    </p:spTree>
    <p:extLst>
      <p:ext uri="{BB962C8B-B14F-4D97-AF65-F5344CB8AC3E}">
        <p14:creationId xmlns:p14="http://schemas.microsoft.com/office/powerpoint/2010/main" val="3663962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should we target?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4001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Verbatim responses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Emptiness</a:t>
            </a:r>
            <a:endParaRPr lang="en-US" b="1" dirty="0"/>
          </a:p>
          <a:p>
            <a:pPr marL="0" indent="0">
              <a:buNone/>
            </a:pPr>
            <a:r>
              <a:rPr lang="en-US" dirty="0" smtClean="0"/>
              <a:t>ID </a:t>
            </a:r>
            <a:r>
              <a:rPr lang="en-US" dirty="0"/>
              <a:t>6390 (age 14 years): </a:t>
            </a:r>
            <a:r>
              <a:rPr lang="en-US" i="1" dirty="0"/>
              <a:t>Depressed is like tired and done, giving up. And empty is like, already kind of gone. I’m not really </a:t>
            </a:r>
            <a:r>
              <a:rPr lang="en-US" i="1" dirty="0" smtClean="0"/>
              <a:t>totally sure </a:t>
            </a:r>
            <a:r>
              <a:rPr lang="en-US" i="1" dirty="0"/>
              <a:t>if I’m still there</a:t>
            </a:r>
            <a:r>
              <a:rPr lang="en-US" dirty="0"/>
              <a:t>.</a:t>
            </a:r>
          </a:p>
          <a:p>
            <a:pPr marL="0" indent="0">
              <a:buNone/>
            </a:pPr>
            <a:r>
              <a:rPr lang="en-US" dirty="0"/>
              <a:t>ID 5577 (age 17 years): </a:t>
            </a:r>
            <a:r>
              <a:rPr lang="en-US" i="1" dirty="0"/>
              <a:t>No, </a:t>
            </a:r>
            <a:r>
              <a:rPr lang="en-US" i="1" dirty="0" err="1"/>
              <a:t>‘cause</a:t>
            </a:r>
            <a:r>
              <a:rPr lang="en-US" i="1" dirty="0"/>
              <a:t> I know that my emptiness is </a:t>
            </a:r>
            <a:r>
              <a:rPr lang="en-US" i="1" dirty="0" err="1"/>
              <a:t>‘cause</a:t>
            </a:r>
            <a:r>
              <a:rPr lang="en-US" i="1" dirty="0"/>
              <a:t> I’m trying to not feel what’s really there. So it’s almost </a:t>
            </a:r>
            <a:r>
              <a:rPr lang="en-US" i="1" dirty="0" smtClean="0"/>
              <a:t>like I’m </a:t>
            </a:r>
            <a:r>
              <a:rPr lang="en-US" i="1" dirty="0"/>
              <a:t>trying to make myself empty</a:t>
            </a:r>
            <a:r>
              <a:rPr lang="en-US" i="1" dirty="0" smtClean="0"/>
              <a:t>.</a:t>
            </a:r>
          </a:p>
          <a:p>
            <a:pPr marL="0" indent="0">
              <a:buNone/>
            </a:pPr>
            <a:r>
              <a:rPr lang="en-US" b="1" dirty="0" smtClean="0"/>
              <a:t>Identity</a:t>
            </a:r>
          </a:p>
          <a:p>
            <a:pPr marL="0" indent="0">
              <a:buNone/>
            </a:pPr>
            <a:r>
              <a:rPr lang="en-US" dirty="0"/>
              <a:t>ID 5317 (age 13 years): </a:t>
            </a:r>
            <a:r>
              <a:rPr lang="en-US" i="1" dirty="0"/>
              <a:t>Kind of weird, like one moment, people call me </a:t>
            </a:r>
            <a:r>
              <a:rPr lang="en-US" i="1" dirty="0" err="1"/>
              <a:t>somethin</a:t>
            </a:r>
            <a:r>
              <a:rPr lang="en-US" i="1" dirty="0"/>
              <a:t>’, like, yeah that’s me. And then they’ll call </a:t>
            </a:r>
            <a:r>
              <a:rPr lang="en-US" i="1" dirty="0" smtClean="0"/>
              <a:t>me another </a:t>
            </a:r>
            <a:r>
              <a:rPr lang="en-US" i="1" dirty="0"/>
              <a:t>thing and I’m like, I thought I was this but not this. Like . . . uh, it’s confusing.</a:t>
            </a:r>
          </a:p>
          <a:p>
            <a:pPr marL="0" indent="0">
              <a:buNone/>
            </a:pPr>
            <a:r>
              <a:rPr lang="en-US" dirty="0"/>
              <a:t>ID 5507 (age 16 years): </a:t>
            </a:r>
            <a:r>
              <a:rPr lang="en-US" i="1" dirty="0"/>
              <a:t>Like I never find something that defines me as me</a:t>
            </a:r>
            <a:endParaRPr lang="en-US" dirty="0"/>
          </a:p>
        </p:txBody>
      </p:sp>
      <p:sp>
        <p:nvSpPr>
          <p:cNvPr id="4" name="TextBox 3"/>
          <p:cNvSpPr txBox="1"/>
          <p:nvPr/>
        </p:nvSpPr>
        <p:spPr>
          <a:xfrm>
            <a:off x="5486400" y="4552950"/>
            <a:ext cx="3119637" cy="369332"/>
          </a:xfrm>
          <a:prstGeom prst="rect">
            <a:avLst/>
          </a:prstGeom>
          <a:noFill/>
        </p:spPr>
        <p:txBody>
          <a:bodyPr wrap="none" rtlCol="0">
            <a:spAutoFit/>
          </a:bodyPr>
          <a:lstStyle/>
          <a:p>
            <a:r>
              <a:rPr lang="en-US" dirty="0" smtClean="0"/>
              <a:t>Sharp et al. (2018) Assessment</a:t>
            </a:r>
            <a:endParaRPr lang="en-US" dirty="0"/>
          </a:p>
        </p:txBody>
      </p:sp>
    </p:spTree>
    <p:extLst>
      <p:ext uri="{BB962C8B-B14F-4D97-AF65-F5344CB8AC3E}">
        <p14:creationId xmlns:p14="http://schemas.microsoft.com/office/powerpoint/2010/main" val="1712551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implications</a:t>
            </a:r>
            <a:endParaRPr lang="en-US" dirty="0"/>
          </a:p>
        </p:txBody>
      </p:sp>
      <p:sp>
        <p:nvSpPr>
          <p:cNvPr id="3" name="Content Placeholder 2"/>
          <p:cNvSpPr>
            <a:spLocks noGrp="1"/>
          </p:cNvSpPr>
          <p:nvPr>
            <p:ph idx="1"/>
          </p:nvPr>
        </p:nvSpPr>
        <p:spPr>
          <a:xfrm>
            <a:off x="457200" y="1200150"/>
            <a:ext cx="8534400" cy="3733799"/>
          </a:xfrm>
        </p:spPr>
        <p:txBody>
          <a:bodyPr>
            <a:normAutofit lnSpcReduction="10000"/>
          </a:bodyPr>
          <a:lstStyle/>
          <a:p>
            <a:r>
              <a:rPr lang="en-US" sz="2400" dirty="0"/>
              <a:t>Criteria can be downwardly extended</a:t>
            </a:r>
            <a:r>
              <a:rPr lang="en-US" sz="2400" dirty="0" smtClean="0"/>
              <a:t>.</a:t>
            </a:r>
          </a:p>
          <a:p>
            <a:r>
              <a:rPr lang="en-US" sz="2400" dirty="0" smtClean="0"/>
              <a:t>Adult-like BPD evident in adolescents.</a:t>
            </a:r>
            <a:endParaRPr lang="en-US" sz="2400" dirty="0"/>
          </a:p>
          <a:p>
            <a:r>
              <a:rPr lang="en-US" sz="2400" dirty="0">
                <a:solidFill>
                  <a:srgbClr val="FF0000"/>
                </a:solidFill>
              </a:rPr>
              <a:t>Self-other </a:t>
            </a:r>
            <a:r>
              <a:rPr lang="en-US" sz="2400" dirty="0" smtClean="0">
                <a:solidFill>
                  <a:srgbClr val="FF0000"/>
                </a:solidFill>
              </a:rPr>
              <a:t>(Criterion A) </a:t>
            </a:r>
            <a:r>
              <a:rPr lang="en-US" sz="2400" dirty="0" smtClean="0"/>
              <a:t>criteria </a:t>
            </a:r>
            <a:r>
              <a:rPr lang="en-US" sz="2400" dirty="0"/>
              <a:t>discriminate better (stronger relation with latent trait) in adolescence than “behavioral” criteria possibly due to higher prevalence of behavioral criteria.</a:t>
            </a:r>
          </a:p>
          <a:p>
            <a:r>
              <a:rPr lang="en-US" sz="2400" dirty="0"/>
              <a:t>Normative patterns of behaviors should be taken into account when assessing BPD features to avoid </a:t>
            </a:r>
            <a:r>
              <a:rPr lang="en-US" sz="2400" dirty="0" err="1" smtClean="0"/>
              <a:t>overdiagnosis</a:t>
            </a:r>
            <a:r>
              <a:rPr lang="en-US" sz="2400" dirty="0" smtClean="0"/>
              <a:t> </a:t>
            </a:r>
            <a:r>
              <a:rPr lang="en-US" sz="2400" dirty="0"/>
              <a:t>of “behavioral” criteria.</a:t>
            </a:r>
          </a:p>
          <a:p>
            <a:r>
              <a:rPr lang="en-US" sz="2400" dirty="0"/>
              <a:t>Knowledge about typical adolescence central to dissemination and training </a:t>
            </a:r>
            <a:r>
              <a:rPr lang="en-US" sz="2400" dirty="0">
                <a:sym typeface="Wingdings" panose="05000000000000000000" pitchFamily="2" charset="2"/>
              </a:rPr>
              <a:t> developmental psychopathology approach. </a:t>
            </a:r>
            <a:r>
              <a:rPr lang="en-US" sz="2400" dirty="0"/>
              <a:t> </a:t>
            </a:r>
          </a:p>
          <a:p>
            <a:endParaRPr lang="en-US" dirty="0" smtClean="0"/>
          </a:p>
          <a:p>
            <a:endParaRPr lang="en-US" dirty="0"/>
          </a:p>
        </p:txBody>
      </p:sp>
    </p:spTree>
    <p:extLst>
      <p:ext uri="{BB962C8B-B14F-4D97-AF65-F5344CB8AC3E}">
        <p14:creationId xmlns:p14="http://schemas.microsoft.com/office/powerpoint/2010/main" val="1143861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PID-5-BF</a:t>
            </a:r>
            <a:endParaRPr lang="en-US" dirty="0"/>
          </a:p>
        </p:txBody>
      </p:sp>
      <p:sp>
        <p:nvSpPr>
          <p:cNvPr id="3" name="Content Placeholder 2"/>
          <p:cNvSpPr>
            <a:spLocks noGrp="1"/>
          </p:cNvSpPr>
          <p:nvPr>
            <p:ph idx="1"/>
          </p:nvPr>
        </p:nvSpPr>
        <p:spPr/>
        <p:txBody>
          <a:bodyPr>
            <a:normAutofit/>
          </a:bodyPr>
          <a:lstStyle/>
          <a:p>
            <a:r>
              <a:rPr lang="en-US" dirty="0" smtClean="0"/>
              <a:t>Confirm purported factor structure of the PID-5 in both healthy and clinical samples</a:t>
            </a:r>
          </a:p>
          <a:p>
            <a:r>
              <a:rPr lang="en-US" dirty="0" smtClean="0"/>
              <a:t>Evaluate the clinical utility of the PID 5 to predict personality pathology (as defined by Section II)</a:t>
            </a:r>
          </a:p>
        </p:txBody>
      </p:sp>
    </p:spTree>
    <p:extLst>
      <p:ext uri="{BB962C8B-B14F-4D97-AF65-F5344CB8AC3E}">
        <p14:creationId xmlns:p14="http://schemas.microsoft.com/office/powerpoint/2010/main" val="2404958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Participants</a:t>
            </a:r>
          </a:p>
          <a:p>
            <a:pPr lvl="1"/>
            <a:r>
              <a:rPr lang="en-US" dirty="0" smtClean="0"/>
              <a:t>142 healthy teens</a:t>
            </a:r>
          </a:p>
          <a:p>
            <a:pPr lvl="1"/>
            <a:r>
              <a:rPr lang="en-US" dirty="0" smtClean="0"/>
              <a:t>73 inpatient teens without BPD</a:t>
            </a:r>
          </a:p>
          <a:p>
            <a:pPr lvl="1"/>
            <a:r>
              <a:rPr lang="en-US" dirty="0" smtClean="0"/>
              <a:t>43 inpatient teens with BPD</a:t>
            </a:r>
          </a:p>
          <a:p>
            <a:r>
              <a:rPr lang="en-US" dirty="0" smtClean="0"/>
              <a:t>Measures</a:t>
            </a:r>
          </a:p>
          <a:p>
            <a:pPr lvl="1"/>
            <a:r>
              <a:rPr lang="en-US" dirty="0" smtClean="0"/>
              <a:t>PID-5</a:t>
            </a:r>
          </a:p>
          <a:p>
            <a:pPr lvl="1"/>
            <a:r>
              <a:rPr lang="en-US" dirty="0" smtClean="0"/>
              <a:t>AIDA</a:t>
            </a:r>
          </a:p>
          <a:p>
            <a:pPr lvl="1"/>
            <a:r>
              <a:rPr lang="en-US" dirty="0" smtClean="0"/>
              <a:t>CI-BPD</a:t>
            </a:r>
          </a:p>
          <a:p>
            <a:pPr lvl="1"/>
            <a:r>
              <a:rPr lang="en-US" dirty="0" smtClean="0"/>
              <a:t>BPFSC, BPFSP</a:t>
            </a:r>
          </a:p>
          <a:p>
            <a:r>
              <a:rPr lang="en-US" dirty="0" smtClean="0"/>
              <a:t>Analyses</a:t>
            </a:r>
          </a:p>
          <a:p>
            <a:pPr lvl="1"/>
            <a:r>
              <a:rPr lang="en-US" dirty="0" smtClean="0"/>
              <a:t>CFA</a:t>
            </a:r>
          </a:p>
          <a:p>
            <a:pPr lvl="1"/>
            <a:r>
              <a:rPr lang="en-US" dirty="0" smtClean="0"/>
              <a:t>ANOVA</a:t>
            </a:r>
          </a:p>
          <a:p>
            <a:pPr lvl="1"/>
            <a:r>
              <a:rPr lang="en-US" dirty="0" smtClean="0"/>
              <a:t>ROC analyses</a:t>
            </a:r>
          </a:p>
          <a:p>
            <a:pPr lvl="1"/>
            <a:r>
              <a:rPr lang="en-US" dirty="0" smtClean="0"/>
              <a:t>Regression</a:t>
            </a:r>
            <a:endParaRPr lang="en-US" dirty="0"/>
          </a:p>
        </p:txBody>
      </p:sp>
    </p:spTree>
    <p:extLst>
      <p:ext uri="{BB962C8B-B14F-4D97-AF65-F5344CB8AC3E}">
        <p14:creationId xmlns:p14="http://schemas.microsoft.com/office/powerpoint/2010/main" val="2023389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06284" y="0"/>
          <a:ext cx="8331432" cy="5093970"/>
        </p:xfrm>
        <a:graphic>
          <a:graphicData uri="http://schemas.openxmlformats.org/drawingml/2006/table">
            <a:tbl>
              <a:tblPr firstRow="1" bandRow="1">
                <a:tableStyleId>{5C22544A-7EE6-4342-B048-85BDC9FD1C3A}</a:tableStyleId>
              </a:tblPr>
              <a:tblGrid>
                <a:gridCol w="2845032">
                  <a:extLst>
                    <a:ext uri="{9D8B030D-6E8A-4147-A177-3AD203B41FA5}">
                      <a16:colId xmlns="" xmlns:a16="http://schemas.microsoft.com/office/drawing/2014/main" val="20000"/>
                    </a:ext>
                  </a:extLst>
                </a:gridCol>
                <a:gridCol w="1097280">
                  <a:extLst>
                    <a:ext uri="{9D8B030D-6E8A-4147-A177-3AD203B41FA5}">
                      <a16:colId xmlns="" xmlns:a16="http://schemas.microsoft.com/office/drawing/2014/main" val="20001"/>
                    </a:ext>
                  </a:extLst>
                </a:gridCol>
                <a:gridCol w="1097280">
                  <a:extLst>
                    <a:ext uri="{9D8B030D-6E8A-4147-A177-3AD203B41FA5}">
                      <a16:colId xmlns="" xmlns:a16="http://schemas.microsoft.com/office/drawing/2014/main" val="20002"/>
                    </a:ext>
                  </a:extLst>
                </a:gridCol>
                <a:gridCol w="1097280">
                  <a:extLst>
                    <a:ext uri="{9D8B030D-6E8A-4147-A177-3AD203B41FA5}">
                      <a16:colId xmlns="" xmlns:a16="http://schemas.microsoft.com/office/drawing/2014/main" val="20003"/>
                    </a:ext>
                  </a:extLst>
                </a:gridCol>
                <a:gridCol w="1097280">
                  <a:extLst>
                    <a:ext uri="{9D8B030D-6E8A-4147-A177-3AD203B41FA5}">
                      <a16:colId xmlns="" xmlns:a16="http://schemas.microsoft.com/office/drawing/2014/main" val="20004"/>
                    </a:ext>
                  </a:extLst>
                </a:gridCol>
                <a:gridCol w="1097280">
                  <a:extLst>
                    <a:ext uri="{9D8B030D-6E8A-4147-A177-3AD203B41FA5}">
                      <a16:colId xmlns="" xmlns:a16="http://schemas.microsoft.com/office/drawing/2014/main" val="20005"/>
                    </a:ext>
                  </a:extLst>
                </a:gridCol>
              </a:tblGrid>
              <a:tr h="228600">
                <a:tc>
                  <a:txBody>
                    <a:bodyPr/>
                    <a:lstStyle/>
                    <a:p>
                      <a:endParaRPr lang="en-US" sz="1100" dirty="0"/>
                    </a:p>
                  </a:txBody>
                  <a:tcPr marL="68580" marR="68580" marT="34290" marB="34290"/>
                </a:tc>
                <a:tc>
                  <a:txBody>
                    <a:bodyPr/>
                    <a:lstStyle/>
                    <a:p>
                      <a:r>
                        <a:rPr lang="en-US" sz="1100" dirty="0"/>
                        <a:t>Neg. Affect</a:t>
                      </a:r>
                    </a:p>
                  </a:txBody>
                  <a:tcPr marL="68580" marR="68580" marT="34290" marB="34290"/>
                </a:tc>
                <a:tc>
                  <a:txBody>
                    <a:bodyPr/>
                    <a:lstStyle/>
                    <a:p>
                      <a:r>
                        <a:rPr lang="en-US" sz="1100" dirty="0"/>
                        <a:t>Disinhibition</a:t>
                      </a:r>
                    </a:p>
                  </a:txBody>
                  <a:tcPr marL="68580" marR="68580" marT="34290" marB="34290"/>
                </a:tc>
                <a:tc>
                  <a:txBody>
                    <a:bodyPr/>
                    <a:lstStyle/>
                    <a:p>
                      <a:r>
                        <a:rPr lang="en-US" sz="1100" dirty="0"/>
                        <a:t>Detachment</a:t>
                      </a:r>
                    </a:p>
                  </a:txBody>
                  <a:tcPr marL="68580" marR="68580" marT="34290" marB="34290"/>
                </a:tc>
                <a:tc>
                  <a:txBody>
                    <a:bodyPr/>
                    <a:lstStyle/>
                    <a:p>
                      <a:r>
                        <a:rPr lang="en-US" sz="1100" dirty="0"/>
                        <a:t>Antagonism</a:t>
                      </a:r>
                    </a:p>
                  </a:txBody>
                  <a:tcPr marL="68580" marR="68580" marT="34290" marB="34290"/>
                </a:tc>
                <a:tc>
                  <a:txBody>
                    <a:bodyPr/>
                    <a:lstStyle/>
                    <a:p>
                      <a:r>
                        <a:rPr lang="en-US" sz="1100" dirty="0"/>
                        <a:t>Psychoticism</a:t>
                      </a:r>
                    </a:p>
                  </a:txBody>
                  <a:tcPr marL="68580" marR="68580" marT="34290" marB="34290"/>
                </a:tc>
                <a:extLst>
                  <a:ext uri="{0D108BD9-81ED-4DB2-BD59-A6C34878D82A}">
                    <a16:rowId xmlns="" xmlns:a16="http://schemas.microsoft.com/office/drawing/2014/main" val="10000"/>
                  </a:ext>
                </a:extLst>
              </a:tr>
              <a:tr h="194310">
                <a:tc>
                  <a:txBody>
                    <a:bodyPr/>
                    <a:lstStyle/>
                    <a:p>
                      <a:r>
                        <a:rPr lang="en-US" sz="800" dirty="0"/>
                        <a:t>10. Fear being alone in life more than anything else</a:t>
                      </a:r>
                    </a:p>
                  </a:txBody>
                  <a:tcPr marL="68580" marR="68580" marT="34290" marB="34290"/>
                </a:tc>
                <a:tc>
                  <a:txBody>
                    <a:bodyPr/>
                    <a:lstStyle/>
                    <a:p>
                      <a:r>
                        <a:rPr lang="en-US" sz="800" b="1" dirty="0"/>
                        <a:t>.62 / </a:t>
                      </a:r>
                      <a:r>
                        <a:rPr lang="en-US" sz="800" b="1" dirty="0">
                          <a:solidFill>
                            <a:srgbClr val="FF0000"/>
                          </a:solidFill>
                        </a:rPr>
                        <a:t>.50</a:t>
                      </a:r>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a:p>
                  </a:txBody>
                  <a:tcPr marL="68580" marR="68580" marT="34290" marB="34290"/>
                </a:tc>
                <a:tc>
                  <a:txBody>
                    <a:bodyPr/>
                    <a:lstStyle/>
                    <a:p>
                      <a:endParaRPr lang="en-US" sz="800" b="1"/>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10001"/>
                  </a:ext>
                </a:extLst>
              </a:tr>
              <a:tr h="194310">
                <a:tc>
                  <a:txBody>
                    <a:bodyPr/>
                    <a:lstStyle/>
                    <a:p>
                      <a:r>
                        <a:rPr lang="en-US" sz="800" dirty="0"/>
                        <a:t>11. Get stuck on one way of doing things</a:t>
                      </a:r>
                    </a:p>
                  </a:txBody>
                  <a:tcPr marL="68580" marR="68580" marT="34290" marB="34290"/>
                </a:tc>
                <a:tc>
                  <a:txBody>
                    <a:bodyPr/>
                    <a:lstStyle/>
                    <a:p>
                      <a:r>
                        <a:rPr lang="en-US" sz="800" b="1" dirty="0"/>
                        <a:t>.77 / </a:t>
                      </a:r>
                      <a:r>
                        <a:rPr lang="en-US" sz="800" b="1" dirty="0">
                          <a:solidFill>
                            <a:srgbClr val="FF0000"/>
                          </a:solidFill>
                        </a:rPr>
                        <a:t>.62</a:t>
                      </a:r>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10002"/>
                  </a:ext>
                </a:extLst>
              </a:tr>
              <a:tr h="194310">
                <a:tc>
                  <a:txBody>
                    <a:bodyPr/>
                    <a:lstStyle/>
                    <a:p>
                      <a:r>
                        <a:rPr lang="en-US" sz="800" dirty="0"/>
                        <a:t>15. Get irritated easily</a:t>
                      </a:r>
                    </a:p>
                  </a:txBody>
                  <a:tcPr marL="68580" marR="68580" marT="34290" marB="34290"/>
                </a:tc>
                <a:tc>
                  <a:txBody>
                    <a:bodyPr/>
                    <a:lstStyle/>
                    <a:p>
                      <a:r>
                        <a:rPr lang="en-US" sz="800" b="1" dirty="0"/>
                        <a:t>.60 / </a:t>
                      </a:r>
                      <a:r>
                        <a:rPr lang="en-US" sz="800" b="1" dirty="0">
                          <a:solidFill>
                            <a:srgbClr val="FF0000"/>
                          </a:solidFill>
                        </a:rPr>
                        <a:t>.44</a:t>
                      </a:r>
                      <a:endParaRPr lang="en-US" sz="800" b="1" dirty="0"/>
                    </a:p>
                  </a:txBody>
                  <a:tcPr marL="68580" marR="68580" marT="34290" marB="34290"/>
                </a:tc>
                <a:tc>
                  <a:txBody>
                    <a:bodyPr/>
                    <a:lstStyle/>
                    <a:p>
                      <a:r>
                        <a:rPr lang="en-US" sz="800" b="1" dirty="0">
                          <a:solidFill>
                            <a:srgbClr val="FF0000"/>
                          </a:solidFill>
                        </a:rPr>
                        <a:t>.37</a:t>
                      </a:r>
                    </a:p>
                  </a:txBody>
                  <a:tcPr marL="68580" marR="68580" marT="34290" marB="34290"/>
                </a:tc>
                <a:tc>
                  <a:txBody>
                    <a:bodyPr/>
                    <a:lstStyle/>
                    <a:p>
                      <a:endParaRPr lang="en-US" sz="800" b="1" dirty="0"/>
                    </a:p>
                  </a:txBody>
                  <a:tcPr marL="68580" marR="68580" marT="34290" marB="34290"/>
                </a:tc>
                <a:tc>
                  <a:txBody>
                    <a:bodyPr/>
                    <a:lstStyle/>
                    <a:p>
                      <a:endParaRPr lang="en-US" sz="800" b="1"/>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1268486466"/>
                  </a:ext>
                </a:extLst>
              </a:tr>
              <a:tr h="194310">
                <a:tc>
                  <a:txBody>
                    <a:bodyPr/>
                    <a:lstStyle/>
                    <a:p>
                      <a:r>
                        <a:rPr lang="en-US" sz="800" dirty="0"/>
                        <a:t>8. I worry about almost everything</a:t>
                      </a:r>
                    </a:p>
                  </a:txBody>
                  <a:tcPr marL="68580" marR="68580" marT="34290" marB="34290"/>
                </a:tc>
                <a:tc>
                  <a:txBody>
                    <a:bodyPr/>
                    <a:lstStyle/>
                    <a:p>
                      <a:r>
                        <a:rPr lang="en-US" sz="800" b="1" dirty="0"/>
                        <a:t>.69 / </a:t>
                      </a:r>
                      <a:r>
                        <a:rPr lang="en-US" sz="800" b="1" dirty="0">
                          <a:solidFill>
                            <a:srgbClr val="FF0000"/>
                          </a:solidFill>
                        </a:rPr>
                        <a:t>1.00</a:t>
                      </a:r>
                      <a:endParaRPr lang="en-US" sz="800" b="1" dirty="0"/>
                    </a:p>
                  </a:txBody>
                  <a:tcPr marL="68580" marR="68580" marT="34290" marB="34290"/>
                </a:tc>
                <a:tc>
                  <a:txBody>
                    <a:bodyPr/>
                    <a:lstStyle/>
                    <a:p>
                      <a:r>
                        <a:rPr lang="en-US" sz="800" b="1" dirty="0">
                          <a:solidFill>
                            <a:srgbClr val="FF0000"/>
                          </a:solidFill>
                        </a:rPr>
                        <a:t>-.75</a:t>
                      </a:r>
                    </a:p>
                  </a:txBody>
                  <a:tcPr marL="68580" marR="68580" marT="34290" marB="34290"/>
                </a:tc>
                <a:tc>
                  <a:txBody>
                    <a:bodyPr/>
                    <a:lstStyle/>
                    <a:p>
                      <a:endParaRPr lang="en-US" sz="800" b="1" dirty="0"/>
                    </a:p>
                  </a:txBody>
                  <a:tcPr marL="68580" marR="68580" marT="34290" marB="34290"/>
                </a:tc>
                <a:tc>
                  <a:txBody>
                    <a:bodyPr/>
                    <a:lstStyle/>
                    <a:p>
                      <a:endParaRPr lang="en-US" sz="800" b="1"/>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10003"/>
                  </a:ext>
                </a:extLst>
              </a:tr>
              <a:tr h="194310">
                <a:tc>
                  <a:txBody>
                    <a:bodyPr/>
                    <a:lstStyle/>
                    <a:p>
                      <a:r>
                        <a:rPr lang="en-US" sz="800" dirty="0"/>
                        <a:t>9. Get emotional easily for little reason</a:t>
                      </a:r>
                    </a:p>
                  </a:txBody>
                  <a:tcPr marL="68580" marR="68580" marT="34290" marB="34290"/>
                </a:tc>
                <a:tc>
                  <a:txBody>
                    <a:bodyPr/>
                    <a:lstStyle/>
                    <a:p>
                      <a:r>
                        <a:rPr lang="en-US" sz="800" b="1" dirty="0"/>
                        <a:t>.74 / </a:t>
                      </a:r>
                      <a:r>
                        <a:rPr lang="en-US" sz="800" b="1" dirty="0">
                          <a:solidFill>
                            <a:srgbClr val="FF0000"/>
                          </a:solidFill>
                        </a:rPr>
                        <a:t>.89</a:t>
                      </a:r>
                      <a:endParaRPr lang="en-US" sz="800" b="1" dirty="0"/>
                    </a:p>
                  </a:txBody>
                  <a:tcPr marL="68580" marR="68580" marT="34290" marB="34290"/>
                </a:tc>
                <a:tc>
                  <a:txBody>
                    <a:bodyPr/>
                    <a:lstStyle/>
                    <a:p>
                      <a:r>
                        <a:rPr lang="en-US" sz="800" b="1" dirty="0">
                          <a:solidFill>
                            <a:srgbClr val="FF0000"/>
                          </a:solidFill>
                        </a:rPr>
                        <a:t>-.43</a:t>
                      </a:r>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10004"/>
                  </a:ext>
                </a:extLst>
              </a:tr>
              <a:tr h="194310">
                <a:tc>
                  <a:txBody>
                    <a:bodyPr/>
                    <a:lstStyle/>
                    <a:p>
                      <a:r>
                        <a:rPr lang="en-US" sz="800" dirty="0"/>
                        <a:t>2. I act on impulse</a:t>
                      </a:r>
                    </a:p>
                  </a:txBody>
                  <a:tcPr marL="68580" marR="68580" marT="34290" marB="34290"/>
                </a:tc>
                <a:tc>
                  <a:txBody>
                    <a:bodyPr/>
                    <a:lstStyle/>
                    <a:p>
                      <a:endParaRPr lang="en-US" sz="800" b="1" dirty="0"/>
                    </a:p>
                  </a:txBody>
                  <a:tcPr marL="68580" marR="68580" marT="34290" marB="34290"/>
                </a:tc>
                <a:tc>
                  <a:txBody>
                    <a:bodyPr/>
                    <a:lstStyle/>
                    <a:p>
                      <a:r>
                        <a:rPr lang="en-US" sz="800" b="1" dirty="0"/>
                        <a:t>.73 / </a:t>
                      </a:r>
                      <a:r>
                        <a:rPr lang="en-US" sz="800" b="1" dirty="0">
                          <a:solidFill>
                            <a:srgbClr val="FF0000"/>
                          </a:solidFill>
                        </a:rPr>
                        <a:t>.82</a:t>
                      </a:r>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10006"/>
                  </a:ext>
                </a:extLst>
              </a:tr>
              <a:tr h="194310">
                <a:tc>
                  <a:txBody>
                    <a:bodyPr/>
                    <a:lstStyle/>
                    <a:p>
                      <a:r>
                        <a:rPr lang="en-US" sz="800" dirty="0"/>
                        <a:t>3. Can’t stop making rash decisions</a:t>
                      </a:r>
                    </a:p>
                  </a:txBody>
                  <a:tcPr marL="68580" marR="68580" marT="34290" marB="34290"/>
                </a:tc>
                <a:tc>
                  <a:txBody>
                    <a:bodyPr/>
                    <a:lstStyle/>
                    <a:p>
                      <a:endParaRPr lang="en-US" sz="800" b="1" dirty="0"/>
                    </a:p>
                  </a:txBody>
                  <a:tcPr marL="68580" marR="68580" marT="34290" marB="34290"/>
                </a:tc>
                <a:tc>
                  <a:txBody>
                    <a:bodyPr/>
                    <a:lstStyle/>
                    <a:p>
                      <a:r>
                        <a:rPr lang="en-US" sz="800" b="1" dirty="0"/>
                        <a:t>.89 / </a:t>
                      </a:r>
                      <a:r>
                        <a:rPr lang="en-US" sz="800" b="1" dirty="0">
                          <a:solidFill>
                            <a:srgbClr val="FF0000"/>
                          </a:solidFill>
                        </a:rPr>
                        <a:t>.89</a:t>
                      </a:r>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10007"/>
                  </a:ext>
                </a:extLst>
              </a:tr>
              <a:tr h="194310">
                <a:tc>
                  <a:txBody>
                    <a:bodyPr/>
                    <a:lstStyle/>
                    <a:p>
                      <a:r>
                        <a:rPr lang="en-US" sz="800" dirty="0"/>
                        <a:t>5. Others see me as irresponsible</a:t>
                      </a:r>
                    </a:p>
                  </a:txBody>
                  <a:tcPr marL="68580" marR="68580" marT="34290" marB="34290"/>
                </a:tc>
                <a:tc>
                  <a:txBody>
                    <a:bodyPr/>
                    <a:lstStyle/>
                    <a:p>
                      <a:endParaRPr lang="en-US" sz="800" b="1" dirty="0"/>
                    </a:p>
                  </a:txBody>
                  <a:tcPr marL="68580" marR="68580" marT="34290" marB="34290"/>
                </a:tc>
                <a:tc>
                  <a:txBody>
                    <a:bodyPr/>
                    <a:lstStyle/>
                    <a:p>
                      <a:r>
                        <a:rPr lang="en-US" sz="800" b="1" dirty="0"/>
                        <a:t>.81 / </a:t>
                      </a:r>
                      <a:r>
                        <a:rPr lang="en-US" sz="800" b="1" dirty="0">
                          <a:solidFill>
                            <a:srgbClr val="FF0000"/>
                          </a:solidFill>
                        </a:rPr>
                        <a:t>.73</a:t>
                      </a:r>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333588532"/>
                  </a:ext>
                </a:extLst>
              </a:tr>
              <a:tr h="194310">
                <a:tc>
                  <a:txBody>
                    <a:bodyPr/>
                    <a:lstStyle/>
                    <a:p>
                      <a:r>
                        <a:rPr lang="en-US" sz="800" dirty="0"/>
                        <a:t>6.  Not good at planning ahead</a:t>
                      </a:r>
                    </a:p>
                  </a:txBody>
                  <a:tcPr marL="68580" marR="68580" marT="34290" marB="34290"/>
                </a:tc>
                <a:tc>
                  <a:txBody>
                    <a:bodyPr/>
                    <a:lstStyle/>
                    <a:p>
                      <a:endParaRPr lang="en-US" sz="800" b="1" dirty="0"/>
                    </a:p>
                  </a:txBody>
                  <a:tcPr marL="68580" marR="68580" marT="34290" marB="34290"/>
                </a:tc>
                <a:tc>
                  <a:txBody>
                    <a:bodyPr/>
                    <a:lstStyle/>
                    <a:p>
                      <a:r>
                        <a:rPr lang="en-US" sz="800" b="1" dirty="0"/>
                        <a:t>.65 / </a:t>
                      </a:r>
                      <a:r>
                        <a:rPr lang="en-US" sz="800" b="1" dirty="0">
                          <a:solidFill>
                            <a:srgbClr val="FF0000"/>
                          </a:solidFill>
                        </a:rPr>
                        <a:t>.54</a:t>
                      </a:r>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3178673608"/>
                  </a:ext>
                </a:extLst>
              </a:tr>
              <a:tr h="194310">
                <a:tc>
                  <a:txBody>
                    <a:bodyPr/>
                    <a:lstStyle/>
                    <a:p>
                      <a:r>
                        <a:rPr lang="en-US" sz="800" dirty="0"/>
                        <a:t>1. People describe me as reckless</a:t>
                      </a:r>
                    </a:p>
                  </a:txBody>
                  <a:tcPr marL="68580" marR="68580" marT="34290" marB="34290"/>
                </a:tc>
                <a:tc>
                  <a:txBody>
                    <a:bodyPr/>
                    <a:lstStyle/>
                    <a:p>
                      <a:endParaRPr lang="en-US" sz="800" b="1" dirty="0"/>
                    </a:p>
                  </a:txBody>
                  <a:tcPr marL="68580" marR="68580" marT="34290" marB="34290"/>
                </a:tc>
                <a:tc>
                  <a:txBody>
                    <a:bodyPr/>
                    <a:lstStyle/>
                    <a:p>
                      <a:r>
                        <a:rPr lang="en-US" sz="800" b="1" dirty="0"/>
                        <a:t>.61 / </a:t>
                      </a:r>
                      <a:r>
                        <a:rPr lang="en-US" sz="800" b="1" dirty="0">
                          <a:solidFill>
                            <a:srgbClr val="FF0000"/>
                          </a:solidFill>
                        </a:rPr>
                        <a:t>.82</a:t>
                      </a:r>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1378650530"/>
                  </a:ext>
                </a:extLst>
              </a:tr>
              <a:tr h="194310">
                <a:tc>
                  <a:txBody>
                    <a:bodyPr/>
                    <a:lstStyle/>
                    <a:p>
                      <a:r>
                        <a:rPr lang="en-US" sz="800" dirty="0"/>
                        <a:t>13. Steer clear of romantic relationships</a:t>
                      </a:r>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r>
                        <a:rPr lang="en-US" sz="800" b="1" dirty="0"/>
                        <a:t>.51 / </a:t>
                      </a:r>
                      <a:r>
                        <a:rPr lang="en-US" sz="800" b="1" dirty="0">
                          <a:solidFill>
                            <a:srgbClr val="FF0000"/>
                          </a:solidFill>
                        </a:rPr>
                        <a:t>.28</a:t>
                      </a:r>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412955765"/>
                  </a:ext>
                </a:extLst>
              </a:tr>
              <a:tr h="194310">
                <a:tc>
                  <a:txBody>
                    <a:bodyPr/>
                    <a:lstStyle/>
                    <a:p>
                      <a:r>
                        <a:rPr lang="en-US" sz="800" dirty="0"/>
                        <a:t>4. Nothing I do really matters</a:t>
                      </a:r>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r>
                        <a:rPr lang="en-US" sz="800" b="1" dirty="0"/>
                        <a:t>.85 / </a:t>
                      </a:r>
                      <a:r>
                        <a:rPr lang="en-US" sz="800" b="1" dirty="0">
                          <a:solidFill>
                            <a:srgbClr val="FF0000"/>
                          </a:solidFill>
                        </a:rPr>
                        <a:t>.61 </a:t>
                      </a:r>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538853431"/>
                  </a:ext>
                </a:extLst>
              </a:tr>
              <a:tr h="194310">
                <a:tc>
                  <a:txBody>
                    <a:bodyPr/>
                    <a:lstStyle/>
                    <a:p>
                      <a:r>
                        <a:rPr lang="en-US" sz="800" dirty="0"/>
                        <a:t>14. Not interested in making friends</a:t>
                      </a:r>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r>
                        <a:rPr lang="en-US" sz="800" b="1" dirty="0"/>
                        <a:t>.54 / </a:t>
                      </a:r>
                      <a:r>
                        <a:rPr lang="en-US" sz="800" b="1" dirty="0">
                          <a:solidFill>
                            <a:srgbClr val="FF0000"/>
                          </a:solidFill>
                        </a:rPr>
                        <a:t>.51</a:t>
                      </a:r>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711284025"/>
                  </a:ext>
                </a:extLst>
              </a:tr>
              <a:tr h="194310">
                <a:tc>
                  <a:txBody>
                    <a:bodyPr/>
                    <a:lstStyle/>
                    <a:p>
                      <a:r>
                        <a:rPr lang="en-US" sz="800" dirty="0"/>
                        <a:t>16. Don’t like to get too close to people</a:t>
                      </a:r>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r>
                        <a:rPr lang="en-US" sz="800" b="1" dirty="0"/>
                        <a:t>.50 / </a:t>
                      </a:r>
                      <a:r>
                        <a:rPr lang="en-US" sz="800" b="1" dirty="0">
                          <a:solidFill>
                            <a:srgbClr val="FF0000"/>
                          </a:solidFill>
                        </a:rPr>
                        <a:t>.74</a:t>
                      </a:r>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2419391196"/>
                  </a:ext>
                </a:extLst>
              </a:tr>
              <a:tr h="194310">
                <a:tc>
                  <a:txBody>
                    <a:bodyPr/>
                    <a:lstStyle/>
                    <a:p>
                      <a:r>
                        <a:rPr lang="en-US" sz="800" dirty="0"/>
                        <a:t>18. Rarely get enthusiastic</a:t>
                      </a:r>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r>
                        <a:rPr lang="en-US" sz="800" b="1" dirty="0"/>
                        <a:t>.59 / </a:t>
                      </a:r>
                      <a:r>
                        <a:rPr lang="en-US" sz="800" b="1" dirty="0">
                          <a:solidFill>
                            <a:srgbClr val="FF0000"/>
                          </a:solidFill>
                        </a:rPr>
                        <a:t>.68</a:t>
                      </a:r>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1789780178"/>
                  </a:ext>
                </a:extLst>
              </a:tr>
              <a:tr h="194310">
                <a:tc>
                  <a:txBody>
                    <a:bodyPr/>
                    <a:lstStyle/>
                    <a:p>
                      <a:r>
                        <a:rPr lang="en-US" sz="800" dirty="0"/>
                        <a:t>22. Use people to get what I want</a:t>
                      </a:r>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r>
                        <a:rPr lang="en-US" sz="800" b="1" dirty="0"/>
                        <a:t>.89 / </a:t>
                      </a:r>
                      <a:r>
                        <a:rPr lang="en-US" sz="800" b="1" dirty="0">
                          <a:solidFill>
                            <a:srgbClr val="FF0000"/>
                          </a:solidFill>
                        </a:rPr>
                        <a:t>.92</a:t>
                      </a:r>
                      <a:endParaRPr lang="en-US" sz="800" b="1" dirty="0"/>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762031082"/>
                  </a:ext>
                </a:extLst>
              </a:tr>
              <a:tr h="194310">
                <a:tc>
                  <a:txBody>
                    <a:bodyPr/>
                    <a:lstStyle/>
                    <a:p>
                      <a:r>
                        <a:rPr lang="en-US" sz="800" dirty="0"/>
                        <a:t>25. Easy to take advantage of others</a:t>
                      </a:r>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r>
                        <a:rPr lang="en-US" sz="800" b="1" dirty="0"/>
                        <a:t>.82 / </a:t>
                      </a:r>
                      <a:r>
                        <a:rPr lang="en-US" sz="800" b="1" dirty="0">
                          <a:solidFill>
                            <a:srgbClr val="FF0000"/>
                          </a:solidFill>
                        </a:rPr>
                        <a:t>.95</a:t>
                      </a:r>
                      <a:endParaRPr lang="en-US" sz="800" b="1" dirty="0"/>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3360721658"/>
                  </a:ext>
                </a:extLst>
              </a:tr>
              <a:tr h="194310">
                <a:tc>
                  <a:txBody>
                    <a:bodyPr/>
                    <a:lstStyle/>
                    <a:p>
                      <a:r>
                        <a:rPr lang="en-US" sz="800" dirty="0"/>
                        <a:t>20. Have to deal with people who are less important</a:t>
                      </a:r>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r>
                        <a:rPr lang="en-US" sz="800" b="1" dirty="0"/>
                        <a:t>.79 / </a:t>
                      </a:r>
                      <a:r>
                        <a:rPr lang="en-US" sz="800" b="1" dirty="0">
                          <a:solidFill>
                            <a:srgbClr val="FF0000"/>
                          </a:solidFill>
                        </a:rPr>
                        <a:t>.66</a:t>
                      </a:r>
                      <a:endParaRPr lang="en-US" sz="800" b="1" dirty="0"/>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15370600"/>
                  </a:ext>
                </a:extLst>
              </a:tr>
              <a:tr h="194310">
                <a:tc>
                  <a:txBody>
                    <a:bodyPr/>
                    <a:lstStyle/>
                    <a:p>
                      <a:r>
                        <a:rPr lang="en-US" sz="800" dirty="0"/>
                        <a:t>17. No big deal if I hurt other peoples’ feelings</a:t>
                      </a:r>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r>
                        <a:rPr lang="en-US" sz="800" b="1" dirty="0"/>
                        <a:t>.78 / </a:t>
                      </a:r>
                      <a:r>
                        <a:rPr lang="en-US" sz="800" b="1" dirty="0">
                          <a:solidFill>
                            <a:srgbClr val="FF0000"/>
                          </a:solidFill>
                        </a:rPr>
                        <a:t>.74</a:t>
                      </a:r>
                      <a:endParaRPr lang="en-US" sz="800" b="1" dirty="0"/>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800599055"/>
                  </a:ext>
                </a:extLst>
              </a:tr>
              <a:tr h="194310">
                <a:tc>
                  <a:txBody>
                    <a:bodyPr/>
                    <a:lstStyle/>
                    <a:p>
                      <a:r>
                        <a:rPr lang="en-US" sz="800" dirty="0"/>
                        <a:t>19. I crave attention</a:t>
                      </a:r>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r>
                        <a:rPr lang="en-US" sz="800" b="1" dirty="0"/>
                        <a:t>.64 / </a:t>
                      </a:r>
                      <a:r>
                        <a:rPr lang="en-US" sz="800" b="1" dirty="0">
                          <a:solidFill>
                            <a:srgbClr val="FF0000"/>
                          </a:solidFill>
                        </a:rPr>
                        <a:t>.30</a:t>
                      </a:r>
                      <a:endParaRPr lang="en-US" sz="800" b="1" dirty="0"/>
                    </a:p>
                  </a:txBody>
                  <a:tcPr marL="68580" marR="68580" marT="34290" marB="34290"/>
                </a:tc>
                <a:tc>
                  <a:txBody>
                    <a:bodyPr/>
                    <a:lstStyle/>
                    <a:p>
                      <a:endParaRPr lang="en-US" sz="800" b="1" dirty="0"/>
                    </a:p>
                  </a:txBody>
                  <a:tcPr marL="68580" marR="68580" marT="34290" marB="34290"/>
                </a:tc>
                <a:extLst>
                  <a:ext uri="{0D108BD9-81ED-4DB2-BD59-A6C34878D82A}">
                    <a16:rowId xmlns="" xmlns:a16="http://schemas.microsoft.com/office/drawing/2014/main" val="416194071"/>
                  </a:ext>
                </a:extLst>
              </a:tr>
              <a:tr h="194310">
                <a:tc>
                  <a:txBody>
                    <a:bodyPr/>
                    <a:lstStyle/>
                    <a:p>
                      <a:r>
                        <a:rPr lang="en-US" sz="800" dirty="0"/>
                        <a:t>21. Thoughts that make sense to me…others say are strange</a:t>
                      </a:r>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r>
                        <a:rPr lang="en-US" sz="800" b="1" dirty="0"/>
                        <a:t>.76 / </a:t>
                      </a:r>
                      <a:r>
                        <a:rPr lang="en-US" sz="800" b="1" dirty="0">
                          <a:solidFill>
                            <a:srgbClr val="FF0000"/>
                          </a:solidFill>
                        </a:rPr>
                        <a:t>.77</a:t>
                      </a:r>
                      <a:endParaRPr lang="en-US" sz="800" b="1" dirty="0"/>
                    </a:p>
                  </a:txBody>
                  <a:tcPr marL="68580" marR="68580" marT="34290" marB="34290"/>
                </a:tc>
                <a:extLst>
                  <a:ext uri="{0D108BD9-81ED-4DB2-BD59-A6C34878D82A}">
                    <a16:rowId xmlns="" xmlns:a16="http://schemas.microsoft.com/office/drawing/2014/main" val="276945724"/>
                  </a:ext>
                </a:extLst>
              </a:tr>
              <a:tr h="194310">
                <a:tc>
                  <a:txBody>
                    <a:bodyPr/>
                    <a:lstStyle/>
                    <a:p>
                      <a:r>
                        <a:rPr lang="en-US" sz="800" dirty="0"/>
                        <a:t>7. Thoughts don’t make sense to others</a:t>
                      </a:r>
                    </a:p>
                  </a:txBody>
                  <a:tcPr marL="68580" marR="68580" marT="34290" marB="34290"/>
                </a:tc>
                <a:tc>
                  <a:txBody>
                    <a:bodyPr/>
                    <a:lstStyle/>
                    <a:p>
                      <a:endParaRPr lang="en-US" sz="800" b="1"/>
                    </a:p>
                  </a:txBody>
                  <a:tcPr marL="68580" marR="68580" marT="34290" marB="34290"/>
                </a:tc>
                <a:tc>
                  <a:txBody>
                    <a:bodyPr/>
                    <a:lstStyle/>
                    <a:p>
                      <a:endParaRPr lang="en-US" sz="800" b="1"/>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r>
                        <a:rPr lang="en-US" sz="800" b="1" dirty="0"/>
                        <a:t>.80 / </a:t>
                      </a:r>
                      <a:r>
                        <a:rPr lang="en-US" sz="800" b="1" dirty="0">
                          <a:solidFill>
                            <a:srgbClr val="FF0000"/>
                          </a:solidFill>
                        </a:rPr>
                        <a:t>.89</a:t>
                      </a:r>
                      <a:endParaRPr lang="en-US" sz="800" b="1" dirty="0"/>
                    </a:p>
                  </a:txBody>
                  <a:tcPr marL="68580" marR="68580" marT="34290" marB="34290"/>
                </a:tc>
                <a:extLst>
                  <a:ext uri="{0D108BD9-81ED-4DB2-BD59-A6C34878D82A}">
                    <a16:rowId xmlns="" xmlns:a16="http://schemas.microsoft.com/office/drawing/2014/main" val="507128242"/>
                  </a:ext>
                </a:extLst>
              </a:tr>
              <a:tr h="194310">
                <a:tc>
                  <a:txBody>
                    <a:bodyPr/>
                    <a:lstStyle/>
                    <a:p>
                      <a:r>
                        <a:rPr lang="en-US" sz="800" dirty="0"/>
                        <a:t>12. I have seen things that weren’t really there</a:t>
                      </a:r>
                    </a:p>
                  </a:txBody>
                  <a:tcPr marL="68580" marR="68580" marT="34290" marB="34290"/>
                </a:tc>
                <a:tc>
                  <a:txBody>
                    <a:bodyPr/>
                    <a:lstStyle/>
                    <a:p>
                      <a:endParaRPr lang="en-US" sz="800" b="1"/>
                    </a:p>
                  </a:txBody>
                  <a:tcPr marL="68580" marR="68580" marT="34290" marB="34290"/>
                </a:tc>
                <a:tc>
                  <a:txBody>
                    <a:bodyPr/>
                    <a:lstStyle/>
                    <a:p>
                      <a:endParaRPr lang="en-US" sz="800" b="1"/>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r>
                        <a:rPr lang="en-US" sz="800" b="1" dirty="0"/>
                        <a:t>.68 / </a:t>
                      </a:r>
                      <a:r>
                        <a:rPr lang="en-US" sz="800" b="1" dirty="0">
                          <a:solidFill>
                            <a:srgbClr val="FF0000"/>
                          </a:solidFill>
                        </a:rPr>
                        <a:t>.59</a:t>
                      </a:r>
                      <a:endParaRPr lang="en-US" sz="800" b="1" dirty="0"/>
                    </a:p>
                  </a:txBody>
                  <a:tcPr marL="68580" marR="68580" marT="34290" marB="34290"/>
                </a:tc>
                <a:extLst>
                  <a:ext uri="{0D108BD9-81ED-4DB2-BD59-A6C34878D82A}">
                    <a16:rowId xmlns="" xmlns:a16="http://schemas.microsoft.com/office/drawing/2014/main" val="3645518985"/>
                  </a:ext>
                </a:extLst>
              </a:tr>
              <a:tr h="194310">
                <a:tc>
                  <a:txBody>
                    <a:bodyPr/>
                    <a:lstStyle/>
                    <a:p>
                      <a:r>
                        <a:rPr lang="en-US" sz="800" dirty="0"/>
                        <a:t>24. Things around me often feel unreal</a:t>
                      </a:r>
                    </a:p>
                  </a:txBody>
                  <a:tcPr marL="68580" marR="68580" marT="34290" marB="34290"/>
                </a:tc>
                <a:tc>
                  <a:txBody>
                    <a:bodyPr/>
                    <a:lstStyle/>
                    <a:p>
                      <a:endParaRPr lang="en-US" sz="800" b="1"/>
                    </a:p>
                  </a:txBody>
                  <a:tcPr marL="68580" marR="68580" marT="34290" marB="34290"/>
                </a:tc>
                <a:tc>
                  <a:txBody>
                    <a:bodyPr/>
                    <a:lstStyle/>
                    <a:p>
                      <a:endParaRPr lang="en-US" sz="800" b="1"/>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r>
                        <a:rPr lang="en-US" sz="800" b="1" dirty="0"/>
                        <a:t>.76 / </a:t>
                      </a:r>
                      <a:r>
                        <a:rPr lang="en-US" sz="800" b="1" dirty="0">
                          <a:solidFill>
                            <a:srgbClr val="FF0000"/>
                          </a:solidFill>
                        </a:rPr>
                        <a:t>.72</a:t>
                      </a:r>
                      <a:endParaRPr lang="en-US" sz="800" b="1" dirty="0"/>
                    </a:p>
                  </a:txBody>
                  <a:tcPr marL="68580" marR="68580" marT="34290" marB="34290"/>
                </a:tc>
                <a:extLst>
                  <a:ext uri="{0D108BD9-81ED-4DB2-BD59-A6C34878D82A}">
                    <a16:rowId xmlns="" xmlns:a16="http://schemas.microsoft.com/office/drawing/2014/main" val="4071451807"/>
                  </a:ext>
                </a:extLst>
              </a:tr>
              <a:tr h="194310">
                <a:tc>
                  <a:txBody>
                    <a:bodyPr/>
                    <a:lstStyle/>
                    <a:p>
                      <a:r>
                        <a:rPr lang="en-US" sz="800" dirty="0"/>
                        <a:t>23. Often “zone out”</a:t>
                      </a:r>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endParaRPr lang="en-US" sz="800" b="1" dirty="0"/>
                    </a:p>
                  </a:txBody>
                  <a:tcPr marL="68580" marR="68580" marT="34290" marB="34290"/>
                </a:tc>
                <a:tc>
                  <a:txBody>
                    <a:bodyPr/>
                    <a:lstStyle/>
                    <a:p>
                      <a:r>
                        <a:rPr lang="en-US" sz="800" b="1" dirty="0"/>
                        <a:t>.69 / </a:t>
                      </a:r>
                      <a:r>
                        <a:rPr lang="en-US" sz="800" b="1" dirty="0">
                          <a:solidFill>
                            <a:srgbClr val="FF0000"/>
                          </a:solidFill>
                        </a:rPr>
                        <a:t>.58</a:t>
                      </a:r>
                      <a:endParaRPr lang="en-US" sz="800" b="1" dirty="0"/>
                    </a:p>
                  </a:txBody>
                  <a:tcPr marL="68580" marR="68580" marT="34290" marB="34290"/>
                </a:tc>
                <a:extLst>
                  <a:ext uri="{0D108BD9-81ED-4DB2-BD59-A6C34878D82A}">
                    <a16:rowId xmlns="" xmlns:a16="http://schemas.microsoft.com/office/drawing/2014/main" val="3995185947"/>
                  </a:ext>
                </a:extLst>
              </a:tr>
            </a:tbl>
          </a:graphicData>
        </a:graphic>
      </p:graphicFrame>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0B9B3664-6D10-1848-A335-32CDCB6BF40E}"/>
                  </a:ext>
                </a:extLst>
              </p:cNvPr>
              <p:cNvSpPr txBox="1"/>
              <p:nvPr/>
            </p:nvSpPr>
            <p:spPr>
              <a:xfrm>
                <a:off x="6199748" y="535106"/>
                <a:ext cx="2239348" cy="1546577"/>
              </a:xfrm>
              <a:prstGeom prst="rect">
                <a:avLst/>
              </a:prstGeom>
              <a:solidFill>
                <a:schemeClr val="bg1"/>
              </a:solidFill>
            </p:spPr>
            <p:txBody>
              <a:bodyPr wrap="square" rtlCol="0">
                <a:spAutoFit/>
              </a:bodyPr>
              <a:lstStyle/>
              <a:p>
                <a:pPr algn="ctr"/>
                <a:r>
                  <a:rPr lang="en-US" sz="1350" i="1" dirty="0">
                    <a:latin typeface="Cambria Math" panose="02040503050406030204" pitchFamily="18" charset="0"/>
                  </a:rPr>
                  <a:t>Healthy</a:t>
                </a:r>
              </a:p>
              <a:p>
                <a:endParaRPr lang="en-US" sz="1350" i="1" dirty="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sSup>
                        <m:sSupPr>
                          <m:ctrlPr>
                            <a:rPr lang="en-US" sz="1350" i="1">
                              <a:latin typeface="Cambria Math" panose="02040503050406030204" pitchFamily="18" charset="0"/>
                            </a:rPr>
                          </m:ctrlPr>
                        </m:sSupPr>
                        <m:e>
                          <m:r>
                            <a:rPr lang="en-US" sz="1350" i="1">
                              <a:latin typeface="Cambria Math" panose="02040503050406030204" pitchFamily="18" charset="0"/>
                            </a:rPr>
                            <m:t>𝜒</m:t>
                          </m:r>
                        </m:e>
                        <m:sup>
                          <m:r>
                            <a:rPr lang="en-US" sz="1350" i="1">
                              <a:latin typeface="Cambria Math" panose="02040503050406030204" pitchFamily="18" charset="0"/>
                            </a:rPr>
                            <m:t>2</m:t>
                          </m:r>
                        </m:sup>
                      </m:sSup>
                      <m:d>
                        <m:dPr>
                          <m:ctrlPr>
                            <a:rPr lang="en-US" sz="1350" i="1">
                              <a:latin typeface="Cambria Math" panose="02040503050406030204" pitchFamily="18" charset="0"/>
                            </a:rPr>
                          </m:ctrlPr>
                        </m:dPr>
                        <m:e>
                          <m:r>
                            <a:rPr lang="en-US" sz="1350">
                              <a:latin typeface="Cambria Math" panose="02040503050406030204" pitchFamily="18" charset="0"/>
                            </a:rPr>
                            <m:t>26</m:t>
                          </m:r>
                          <m:r>
                            <a:rPr lang="en-US" sz="1350" i="1">
                              <a:latin typeface="Cambria Math" panose="02040503050406030204" pitchFamily="18" charset="0"/>
                            </a:rPr>
                            <m:t>5</m:t>
                          </m:r>
                        </m:e>
                      </m:d>
                      <m:r>
                        <a:rPr lang="en-US" sz="1350">
                          <a:latin typeface="Cambria Math" panose="02040503050406030204" pitchFamily="18" charset="0"/>
                        </a:rPr>
                        <m:t>=434.86, </m:t>
                      </m:r>
                      <m:r>
                        <a:rPr lang="en-US" sz="1350" i="1">
                          <a:latin typeface="Cambria Math" panose="02040503050406030204" pitchFamily="18" charset="0"/>
                        </a:rPr>
                        <m:t>𝑝</m:t>
                      </m:r>
                      <m:r>
                        <a:rPr lang="en-US" sz="1350">
                          <a:latin typeface="Cambria Math" panose="02040503050406030204" pitchFamily="18" charset="0"/>
                        </a:rPr>
                        <m:t>&lt;.01</m:t>
                      </m:r>
                    </m:oMath>
                  </m:oMathPara>
                </a14:m>
                <a:endParaRPr lang="en-US" sz="1350" dirty="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m:rPr>
                          <m:sty m:val="p"/>
                        </m:rPr>
                        <a:rPr lang="en-US" sz="1350">
                          <a:latin typeface="Cambria Math" panose="02040503050406030204" pitchFamily="18" charset="0"/>
                        </a:rPr>
                        <m:t>RMSEA</m:t>
                      </m:r>
                      <m:r>
                        <m:rPr>
                          <m:nor/>
                        </m:rPr>
                        <a:rPr lang="en-US" sz="1350">
                          <a:latin typeface="Cambria Math" panose="02040503050406030204" pitchFamily="18" charset="0"/>
                        </a:rPr>
                        <m:t> </m:t>
                      </m:r>
                      <m:r>
                        <m:rPr>
                          <m:nor/>
                        </m:rPr>
                        <a:rPr lang="en-US" sz="1350" dirty="0"/>
                        <m:t>0.068 [.056, .079] </m:t>
                      </m:r>
                    </m:oMath>
                  </m:oMathPara>
                </a14:m>
                <a:endParaRPr lang="en-US" sz="1350" dirty="0"/>
              </a:p>
              <a:p>
                <a:pPr/>
                <a14:m>
                  <m:oMathPara xmlns:m="http://schemas.openxmlformats.org/officeDocument/2006/math">
                    <m:oMathParaPr>
                      <m:jc m:val="center"/>
                    </m:oMathParaPr>
                    <m:oMath xmlns:m="http://schemas.openxmlformats.org/officeDocument/2006/math">
                      <m:r>
                        <m:rPr>
                          <m:nor/>
                        </m:rPr>
                        <a:rPr lang="en-US" sz="1350" dirty="0"/>
                        <m:t>CFI</m:t>
                      </m:r>
                      <m:r>
                        <m:rPr>
                          <m:nor/>
                        </m:rPr>
                        <a:rPr lang="en-US" sz="1350" dirty="0"/>
                        <m:t> = 0.922 </m:t>
                      </m:r>
                    </m:oMath>
                  </m:oMathPara>
                </a14:m>
                <a:endParaRPr lang="en-US" sz="1350" dirty="0"/>
              </a:p>
              <a:p>
                <a:pPr/>
                <a14:m>
                  <m:oMathPara xmlns:m="http://schemas.openxmlformats.org/officeDocument/2006/math">
                    <m:oMathParaPr>
                      <m:jc m:val="center"/>
                    </m:oMathParaPr>
                    <m:oMath xmlns:m="http://schemas.openxmlformats.org/officeDocument/2006/math">
                      <m:r>
                        <m:rPr>
                          <m:nor/>
                        </m:rPr>
                        <a:rPr lang="en-US" sz="1350" dirty="0"/>
                        <m:t>TLI</m:t>
                      </m:r>
                      <m:r>
                        <m:rPr>
                          <m:nor/>
                        </m:rPr>
                        <a:rPr lang="en-US" sz="1350" dirty="0"/>
                        <m:t> = 0.912 </m:t>
                      </m:r>
                    </m:oMath>
                  </m:oMathPara>
                </a14:m>
                <a:endParaRPr lang="en-US" sz="1350" dirty="0"/>
              </a:p>
              <a:p>
                <a:pPr/>
                <a14:m>
                  <m:oMathPara xmlns:m="http://schemas.openxmlformats.org/officeDocument/2006/math">
                    <m:oMathParaPr>
                      <m:jc m:val="center"/>
                    </m:oMathParaPr>
                    <m:oMath xmlns:m="http://schemas.openxmlformats.org/officeDocument/2006/math">
                      <m:r>
                        <m:rPr>
                          <m:nor/>
                        </m:rPr>
                        <a:rPr lang="en-US" sz="1350" dirty="0"/>
                        <m:t>SRMR</m:t>
                      </m:r>
                      <m:r>
                        <m:rPr>
                          <m:nor/>
                        </m:rPr>
                        <a:rPr lang="en-US" sz="1350" dirty="0"/>
                        <m:t> = 0.087</m:t>
                      </m:r>
                    </m:oMath>
                  </m:oMathPara>
                </a14:m>
                <a:endParaRPr lang="en-US" sz="1350" dirty="0"/>
              </a:p>
            </p:txBody>
          </p:sp>
        </mc:Choice>
        <mc:Fallback xmlns="">
          <p:sp>
            <p:nvSpPr>
              <p:cNvPr id="3" name="TextBox 2">
                <a:extLst>
                  <a:ext uri="{FF2B5EF4-FFF2-40B4-BE49-F238E27FC236}">
                    <a16:creationId xmlns:a16="http://schemas.microsoft.com/office/drawing/2014/main" id="{0B9B3664-6D10-1848-A335-32CDCB6BF40E}"/>
                  </a:ext>
                </a:extLst>
              </p:cNvPr>
              <p:cNvSpPr txBox="1">
                <a:spLocks noRot="1" noChangeAspect="1" noMove="1" noResize="1" noEditPoints="1" noAdjustHandles="1" noChangeArrowheads="1" noChangeShapeType="1" noTextEdit="1"/>
              </p:cNvSpPr>
              <p:nvPr/>
            </p:nvSpPr>
            <p:spPr>
              <a:xfrm>
                <a:off x="8266330" y="713474"/>
                <a:ext cx="2985797" cy="2031325"/>
              </a:xfrm>
              <a:prstGeom prst="rect">
                <a:avLst/>
              </a:prstGeom>
              <a:blipFill>
                <a:blip r:embed="rId2"/>
                <a:stretch>
                  <a:fillRect t="-621" b="-2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5E63A2C3-0C08-7941-A636-56524F3E1D73}"/>
                  </a:ext>
                </a:extLst>
              </p:cNvPr>
              <p:cNvSpPr txBox="1"/>
              <p:nvPr/>
            </p:nvSpPr>
            <p:spPr>
              <a:xfrm>
                <a:off x="3452326" y="3427329"/>
                <a:ext cx="2239348" cy="1546577"/>
              </a:xfrm>
              <a:prstGeom prst="rect">
                <a:avLst/>
              </a:prstGeom>
              <a:solidFill>
                <a:schemeClr val="bg1"/>
              </a:solidFill>
            </p:spPr>
            <p:txBody>
              <a:bodyPr wrap="square" rtlCol="0">
                <a:spAutoFit/>
              </a:bodyPr>
              <a:lstStyle/>
              <a:p>
                <a:pPr algn="ctr"/>
                <a:r>
                  <a:rPr lang="en-US" sz="1350" i="1" dirty="0">
                    <a:solidFill>
                      <a:srgbClr val="FF0000"/>
                    </a:solidFill>
                    <a:latin typeface="Cambria Math" panose="02040503050406030204" pitchFamily="18" charset="0"/>
                  </a:rPr>
                  <a:t>Inpatient</a:t>
                </a:r>
              </a:p>
              <a:p>
                <a:endParaRPr lang="en-US" sz="1350" i="1" dirty="0">
                  <a:solidFill>
                    <a:srgbClr val="FF0000"/>
                  </a:solidFill>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sSup>
                        <m:sSupPr>
                          <m:ctrlPr>
                            <a:rPr lang="en-US" sz="1350" i="1">
                              <a:solidFill>
                                <a:srgbClr val="FF0000"/>
                              </a:solidFill>
                              <a:latin typeface="Cambria Math" panose="02040503050406030204" pitchFamily="18" charset="0"/>
                            </a:rPr>
                          </m:ctrlPr>
                        </m:sSupPr>
                        <m:e>
                          <m:r>
                            <a:rPr lang="en-US" sz="1350" i="1">
                              <a:solidFill>
                                <a:srgbClr val="FF0000"/>
                              </a:solidFill>
                              <a:latin typeface="Cambria Math" panose="02040503050406030204" pitchFamily="18" charset="0"/>
                            </a:rPr>
                            <m:t>𝜒</m:t>
                          </m:r>
                        </m:e>
                        <m:sup>
                          <m:r>
                            <a:rPr lang="en-US" sz="1350" i="1">
                              <a:solidFill>
                                <a:srgbClr val="FF0000"/>
                              </a:solidFill>
                              <a:latin typeface="Cambria Math" panose="02040503050406030204" pitchFamily="18" charset="0"/>
                            </a:rPr>
                            <m:t>2</m:t>
                          </m:r>
                        </m:sup>
                      </m:sSup>
                      <m:d>
                        <m:dPr>
                          <m:ctrlPr>
                            <a:rPr lang="en-US" sz="1350" i="1">
                              <a:solidFill>
                                <a:srgbClr val="FF0000"/>
                              </a:solidFill>
                              <a:latin typeface="Cambria Math" panose="02040503050406030204" pitchFamily="18" charset="0"/>
                            </a:rPr>
                          </m:ctrlPr>
                        </m:dPr>
                        <m:e>
                          <m:r>
                            <a:rPr lang="en-US" sz="1350">
                              <a:solidFill>
                                <a:srgbClr val="FF0000"/>
                              </a:solidFill>
                              <a:latin typeface="Cambria Math" panose="02040503050406030204" pitchFamily="18" charset="0"/>
                            </a:rPr>
                            <m:t>26</m:t>
                          </m:r>
                          <m:r>
                            <a:rPr lang="en-US" sz="1350" i="1">
                              <a:solidFill>
                                <a:srgbClr val="FF0000"/>
                              </a:solidFill>
                              <a:latin typeface="Cambria Math" panose="02040503050406030204" pitchFamily="18" charset="0"/>
                            </a:rPr>
                            <m:t>2</m:t>
                          </m:r>
                        </m:e>
                      </m:d>
                      <m:r>
                        <a:rPr lang="en-US" sz="1350">
                          <a:solidFill>
                            <a:srgbClr val="FF0000"/>
                          </a:solidFill>
                          <a:latin typeface="Cambria Math" panose="02040503050406030204" pitchFamily="18" charset="0"/>
                        </a:rPr>
                        <m:t>=397.76, </m:t>
                      </m:r>
                      <m:r>
                        <a:rPr lang="en-US" sz="1350" i="1">
                          <a:solidFill>
                            <a:srgbClr val="FF0000"/>
                          </a:solidFill>
                          <a:latin typeface="Cambria Math" panose="02040503050406030204" pitchFamily="18" charset="0"/>
                        </a:rPr>
                        <m:t>𝑝</m:t>
                      </m:r>
                      <m:r>
                        <a:rPr lang="en-US" sz="1350">
                          <a:solidFill>
                            <a:srgbClr val="FF0000"/>
                          </a:solidFill>
                          <a:latin typeface="Cambria Math" panose="02040503050406030204" pitchFamily="18" charset="0"/>
                        </a:rPr>
                        <m:t>&lt;.01</m:t>
                      </m:r>
                    </m:oMath>
                  </m:oMathPara>
                </a14:m>
                <a:endParaRPr lang="en-US" sz="1350" dirty="0">
                  <a:solidFill>
                    <a:srgbClr val="FF0000"/>
                  </a:solidFill>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m:rPr>
                          <m:sty m:val="p"/>
                        </m:rPr>
                        <a:rPr lang="en-US" sz="1350">
                          <a:solidFill>
                            <a:srgbClr val="FF0000"/>
                          </a:solidFill>
                          <a:latin typeface="Cambria Math" panose="02040503050406030204" pitchFamily="18" charset="0"/>
                        </a:rPr>
                        <m:t>RMSEA</m:t>
                      </m:r>
                      <m:r>
                        <m:rPr>
                          <m:nor/>
                        </m:rPr>
                        <a:rPr lang="en-US" sz="1350">
                          <a:solidFill>
                            <a:srgbClr val="FF0000"/>
                          </a:solidFill>
                          <a:latin typeface="Cambria Math" panose="02040503050406030204" pitchFamily="18" charset="0"/>
                        </a:rPr>
                        <m:t> 0.064</m:t>
                      </m:r>
                      <m:r>
                        <m:rPr>
                          <m:nor/>
                        </m:rPr>
                        <a:rPr lang="en-US" sz="1350" dirty="0">
                          <a:solidFill>
                            <a:srgbClr val="FF0000"/>
                          </a:solidFill>
                        </a:rPr>
                        <m:t> [.051, .077] </m:t>
                      </m:r>
                    </m:oMath>
                  </m:oMathPara>
                </a14:m>
                <a:endParaRPr lang="en-US" sz="1350" dirty="0">
                  <a:solidFill>
                    <a:srgbClr val="FF0000"/>
                  </a:solidFill>
                </a:endParaRPr>
              </a:p>
              <a:p>
                <a:pPr/>
                <a14:m>
                  <m:oMathPara xmlns:m="http://schemas.openxmlformats.org/officeDocument/2006/math">
                    <m:oMathParaPr>
                      <m:jc m:val="center"/>
                    </m:oMathParaPr>
                    <m:oMath xmlns:m="http://schemas.openxmlformats.org/officeDocument/2006/math">
                      <m:r>
                        <m:rPr>
                          <m:nor/>
                        </m:rPr>
                        <a:rPr lang="en-US" sz="1350" dirty="0">
                          <a:solidFill>
                            <a:srgbClr val="FF0000"/>
                          </a:solidFill>
                        </a:rPr>
                        <m:t>CFI</m:t>
                      </m:r>
                      <m:r>
                        <m:rPr>
                          <m:nor/>
                        </m:rPr>
                        <a:rPr lang="en-US" sz="1350" dirty="0">
                          <a:solidFill>
                            <a:srgbClr val="FF0000"/>
                          </a:solidFill>
                        </a:rPr>
                        <m:t> = 0.920 </m:t>
                      </m:r>
                    </m:oMath>
                  </m:oMathPara>
                </a14:m>
                <a:endParaRPr lang="en-US" sz="1350" dirty="0">
                  <a:solidFill>
                    <a:srgbClr val="FF0000"/>
                  </a:solidFill>
                </a:endParaRPr>
              </a:p>
              <a:p>
                <a:pPr/>
                <a14:m>
                  <m:oMathPara xmlns:m="http://schemas.openxmlformats.org/officeDocument/2006/math">
                    <m:oMathParaPr>
                      <m:jc m:val="center"/>
                    </m:oMathParaPr>
                    <m:oMath xmlns:m="http://schemas.openxmlformats.org/officeDocument/2006/math">
                      <m:r>
                        <m:rPr>
                          <m:nor/>
                        </m:rPr>
                        <a:rPr lang="en-US" sz="1350" dirty="0">
                          <a:solidFill>
                            <a:srgbClr val="FF0000"/>
                          </a:solidFill>
                        </a:rPr>
                        <m:t>TLI</m:t>
                      </m:r>
                      <m:r>
                        <m:rPr>
                          <m:nor/>
                        </m:rPr>
                        <a:rPr lang="en-US" sz="1350" dirty="0">
                          <a:solidFill>
                            <a:srgbClr val="FF0000"/>
                          </a:solidFill>
                        </a:rPr>
                        <m:t> = 0.908</m:t>
                      </m:r>
                    </m:oMath>
                  </m:oMathPara>
                </a14:m>
                <a:endParaRPr lang="en-US" sz="1350" dirty="0">
                  <a:solidFill>
                    <a:srgbClr val="FF0000"/>
                  </a:solidFill>
                </a:endParaRPr>
              </a:p>
              <a:p>
                <a:pPr/>
                <a14:m>
                  <m:oMathPara xmlns:m="http://schemas.openxmlformats.org/officeDocument/2006/math">
                    <m:oMathParaPr>
                      <m:jc m:val="center"/>
                    </m:oMathParaPr>
                    <m:oMath xmlns:m="http://schemas.openxmlformats.org/officeDocument/2006/math">
                      <m:r>
                        <m:rPr>
                          <m:nor/>
                        </m:rPr>
                        <a:rPr lang="en-US" sz="1350" dirty="0">
                          <a:solidFill>
                            <a:srgbClr val="FF0000"/>
                          </a:solidFill>
                        </a:rPr>
                        <m:t>SRMR</m:t>
                      </m:r>
                      <m:r>
                        <m:rPr>
                          <m:nor/>
                        </m:rPr>
                        <a:rPr lang="en-US" sz="1350" dirty="0">
                          <a:solidFill>
                            <a:srgbClr val="FF0000"/>
                          </a:solidFill>
                        </a:rPr>
                        <m:t> = 0.092</m:t>
                      </m:r>
                    </m:oMath>
                  </m:oMathPara>
                </a14:m>
                <a:endParaRPr lang="en-US" sz="1350" dirty="0">
                  <a:solidFill>
                    <a:srgbClr val="FF0000"/>
                  </a:solidFill>
                </a:endParaRPr>
              </a:p>
            </p:txBody>
          </p:sp>
        </mc:Choice>
        <mc:Fallback xmlns="">
          <p:sp>
            <p:nvSpPr>
              <p:cNvPr id="5" name="TextBox 4">
                <a:extLst>
                  <a:ext uri="{FF2B5EF4-FFF2-40B4-BE49-F238E27FC236}">
                    <a16:creationId xmlns:a16="http://schemas.microsoft.com/office/drawing/2014/main" id="{5E63A2C3-0C08-7941-A636-56524F3E1D73}"/>
                  </a:ext>
                </a:extLst>
              </p:cNvPr>
              <p:cNvSpPr txBox="1">
                <a:spLocks noRot="1" noChangeAspect="1" noMove="1" noResize="1" noEditPoints="1" noAdjustHandles="1" noChangeArrowheads="1" noChangeShapeType="1" noTextEdit="1"/>
              </p:cNvSpPr>
              <p:nvPr/>
            </p:nvSpPr>
            <p:spPr>
              <a:xfrm>
                <a:off x="4603101" y="4569772"/>
                <a:ext cx="2985797" cy="2031325"/>
              </a:xfrm>
              <a:prstGeom prst="rect">
                <a:avLst/>
              </a:prstGeom>
              <a:blipFill>
                <a:blip r:embed="rId3"/>
                <a:stretch>
                  <a:fillRect t="-1875" b="-2500"/>
                </a:stretch>
              </a:blipFill>
            </p:spPr>
            <p:txBody>
              <a:bodyPr/>
              <a:lstStyle/>
              <a:p>
                <a:r>
                  <a:rPr lang="en-US">
                    <a:noFill/>
                  </a:rPr>
                  <a:t> </a:t>
                </a:r>
              </a:p>
            </p:txBody>
          </p:sp>
        </mc:Fallback>
      </mc:AlternateContent>
    </p:spTree>
    <p:extLst>
      <p:ext uri="{BB962C8B-B14F-4D97-AF65-F5344CB8AC3E}">
        <p14:creationId xmlns:p14="http://schemas.microsoft.com/office/powerpoint/2010/main" val="2505083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1408567F-9D32-D44C-8D7D-77F4AABCFE94}"/>
              </a:ext>
            </a:extLst>
          </p:cNvPr>
          <p:cNvGraphicFramePr>
            <a:graphicFrameLocks noGrp="1"/>
          </p:cNvGraphicFramePr>
          <p:nvPr>
            <p:ph idx="1"/>
            <p:extLst/>
          </p:nvPr>
        </p:nvGraphicFramePr>
        <p:xfrm>
          <a:off x="628650" y="1369219"/>
          <a:ext cx="7886700" cy="1691640"/>
        </p:xfrm>
        <a:graphic>
          <a:graphicData uri="http://schemas.openxmlformats.org/drawingml/2006/table">
            <a:tbl>
              <a:tblPr firstRow="1" bandRow="1">
                <a:tableStyleId>{5C22544A-7EE6-4342-B048-85BDC9FD1C3A}</a:tableStyleId>
              </a:tblPr>
              <a:tblGrid>
                <a:gridCol w="1314450">
                  <a:extLst>
                    <a:ext uri="{9D8B030D-6E8A-4147-A177-3AD203B41FA5}">
                      <a16:colId xmlns="" xmlns:a16="http://schemas.microsoft.com/office/drawing/2014/main" val="1999201394"/>
                    </a:ext>
                  </a:extLst>
                </a:gridCol>
                <a:gridCol w="1314450">
                  <a:extLst>
                    <a:ext uri="{9D8B030D-6E8A-4147-A177-3AD203B41FA5}">
                      <a16:colId xmlns="" xmlns:a16="http://schemas.microsoft.com/office/drawing/2014/main" val="2743849906"/>
                    </a:ext>
                  </a:extLst>
                </a:gridCol>
                <a:gridCol w="1314450">
                  <a:extLst>
                    <a:ext uri="{9D8B030D-6E8A-4147-A177-3AD203B41FA5}">
                      <a16:colId xmlns="" xmlns:a16="http://schemas.microsoft.com/office/drawing/2014/main" val="2470544794"/>
                    </a:ext>
                  </a:extLst>
                </a:gridCol>
                <a:gridCol w="1314450">
                  <a:extLst>
                    <a:ext uri="{9D8B030D-6E8A-4147-A177-3AD203B41FA5}">
                      <a16:colId xmlns="" xmlns:a16="http://schemas.microsoft.com/office/drawing/2014/main" val="741238389"/>
                    </a:ext>
                  </a:extLst>
                </a:gridCol>
                <a:gridCol w="1314450">
                  <a:extLst>
                    <a:ext uri="{9D8B030D-6E8A-4147-A177-3AD203B41FA5}">
                      <a16:colId xmlns="" xmlns:a16="http://schemas.microsoft.com/office/drawing/2014/main" val="3341274770"/>
                    </a:ext>
                  </a:extLst>
                </a:gridCol>
                <a:gridCol w="1314450">
                  <a:extLst>
                    <a:ext uri="{9D8B030D-6E8A-4147-A177-3AD203B41FA5}">
                      <a16:colId xmlns="" xmlns:a16="http://schemas.microsoft.com/office/drawing/2014/main" val="3981765906"/>
                    </a:ext>
                  </a:extLst>
                </a:gridCol>
              </a:tblGrid>
              <a:tr h="278130">
                <a:tc>
                  <a:txBody>
                    <a:bodyPr/>
                    <a:lstStyle/>
                    <a:p>
                      <a:endParaRPr lang="en-US" sz="1400" dirty="0"/>
                    </a:p>
                  </a:txBody>
                  <a:tcPr marL="68580" marR="68580" marT="34290" marB="34290"/>
                </a:tc>
                <a:tc>
                  <a:txBody>
                    <a:bodyPr/>
                    <a:lstStyle/>
                    <a:p>
                      <a:r>
                        <a:rPr lang="en-US" sz="1400" dirty="0"/>
                        <a:t>Neg. Affect</a:t>
                      </a:r>
                    </a:p>
                  </a:txBody>
                  <a:tcPr marL="68580" marR="68580" marT="34290" marB="34290"/>
                </a:tc>
                <a:tc>
                  <a:txBody>
                    <a:bodyPr/>
                    <a:lstStyle/>
                    <a:p>
                      <a:r>
                        <a:rPr lang="en-US" sz="1400" dirty="0"/>
                        <a:t>Disinhibition</a:t>
                      </a:r>
                    </a:p>
                  </a:txBody>
                  <a:tcPr marL="68580" marR="68580" marT="34290" marB="34290"/>
                </a:tc>
                <a:tc>
                  <a:txBody>
                    <a:bodyPr/>
                    <a:lstStyle/>
                    <a:p>
                      <a:r>
                        <a:rPr lang="en-US" sz="1400" dirty="0"/>
                        <a:t>Detachment</a:t>
                      </a:r>
                    </a:p>
                  </a:txBody>
                  <a:tcPr marL="68580" marR="68580" marT="34290" marB="34290"/>
                </a:tc>
                <a:tc>
                  <a:txBody>
                    <a:bodyPr/>
                    <a:lstStyle/>
                    <a:p>
                      <a:r>
                        <a:rPr lang="en-US" sz="1400" dirty="0"/>
                        <a:t>Antagonism</a:t>
                      </a:r>
                    </a:p>
                  </a:txBody>
                  <a:tcPr marL="68580" marR="68580" marT="34290" marB="34290"/>
                </a:tc>
                <a:tc>
                  <a:txBody>
                    <a:bodyPr/>
                    <a:lstStyle/>
                    <a:p>
                      <a:r>
                        <a:rPr lang="en-US" sz="1400" dirty="0"/>
                        <a:t>Psychoticism</a:t>
                      </a:r>
                    </a:p>
                  </a:txBody>
                  <a:tcPr marL="68580" marR="68580" marT="34290" marB="34290"/>
                </a:tc>
                <a:extLst>
                  <a:ext uri="{0D108BD9-81ED-4DB2-BD59-A6C34878D82A}">
                    <a16:rowId xmlns="" xmlns:a16="http://schemas.microsoft.com/office/drawing/2014/main" val="914417395"/>
                  </a:ext>
                </a:extLst>
              </a:tr>
              <a:tr h="278130">
                <a:tc>
                  <a:txBody>
                    <a:bodyPr/>
                    <a:lstStyle/>
                    <a:p>
                      <a:r>
                        <a:rPr lang="en-US" sz="1400" dirty="0"/>
                        <a:t>Neg. Affect</a:t>
                      </a:r>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 xmlns:a16="http://schemas.microsoft.com/office/drawing/2014/main" val="2224623066"/>
                  </a:ext>
                </a:extLst>
              </a:tr>
              <a:tr h="278130">
                <a:tc>
                  <a:txBody>
                    <a:bodyPr/>
                    <a:lstStyle/>
                    <a:p>
                      <a:r>
                        <a:rPr lang="en-US" sz="1400" dirty="0"/>
                        <a:t>Disinhibition</a:t>
                      </a:r>
                    </a:p>
                  </a:txBody>
                  <a:tcPr marL="68580" marR="68580" marT="34290" marB="34290"/>
                </a:tc>
                <a:tc>
                  <a:txBody>
                    <a:bodyPr/>
                    <a:lstStyle/>
                    <a:p>
                      <a:r>
                        <a:rPr lang="en-US" sz="1400" dirty="0"/>
                        <a:t>.68** / </a:t>
                      </a:r>
                      <a:r>
                        <a:rPr lang="en-US" sz="1400" dirty="0">
                          <a:solidFill>
                            <a:srgbClr val="FF0000"/>
                          </a:solidFill>
                        </a:rPr>
                        <a:t>.41*</a:t>
                      </a: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 xmlns:a16="http://schemas.microsoft.com/office/drawing/2014/main" val="1079488051"/>
                  </a:ext>
                </a:extLst>
              </a:tr>
              <a:tr h="278130">
                <a:tc>
                  <a:txBody>
                    <a:bodyPr/>
                    <a:lstStyle/>
                    <a:p>
                      <a:r>
                        <a:rPr lang="en-US" sz="1400" dirty="0"/>
                        <a:t>Detachment</a:t>
                      </a:r>
                    </a:p>
                  </a:txBody>
                  <a:tcPr marL="68580" marR="68580" marT="34290" marB="34290"/>
                </a:tc>
                <a:tc>
                  <a:txBody>
                    <a:bodyPr/>
                    <a:lstStyle/>
                    <a:p>
                      <a:r>
                        <a:rPr lang="en-US" sz="1400" dirty="0"/>
                        <a:t>.54** / </a:t>
                      </a:r>
                      <a:r>
                        <a:rPr lang="en-US" sz="1400" dirty="0">
                          <a:solidFill>
                            <a:srgbClr val="FF0000"/>
                          </a:solidFill>
                        </a:rPr>
                        <a:t>.16*</a:t>
                      </a:r>
                      <a:endParaRPr lang="en-US" sz="1400" dirty="0"/>
                    </a:p>
                  </a:txBody>
                  <a:tcPr marL="68580" marR="68580" marT="34290" marB="34290"/>
                </a:tc>
                <a:tc>
                  <a:txBody>
                    <a:bodyPr/>
                    <a:lstStyle/>
                    <a:p>
                      <a:r>
                        <a:rPr lang="en-US" sz="1400" dirty="0"/>
                        <a:t>.53** / </a:t>
                      </a:r>
                      <a:r>
                        <a:rPr lang="en-US" sz="1400" dirty="0">
                          <a:solidFill>
                            <a:srgbClr val="FF0000"/>
                          </a:solidFill>
                        </a:rPr>
                        <a:t>.05</a:t>
                      </a: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 xmlns:a16="http://schemas.microsoft.com/office/drawing/2014/main" val="2172347660"/>
                  </a:ext>
                </a:extLst>
              </a:tr>
              <a:tr h="278130">
                <a:tc>
                  <a:txBody>
                    <a:bodyPr/>
                    <a:lstStyle/>
                    <a:p>
                      <a:r>
                        <a:rPr lang="en-US" sz="1400" dirty="0"/>
                        <a:t>Antagonism</a:t>
                      </a:r>
                    </a:p>
                  </a:txBody>
                  <a:tcPr marL="68580" marR="68580" marT="34290" marB="34290"/>
                </a:tc>
                <a:tc>
                  <a:txBody>
                    <a:bodyPr/>
                    <a:lstStyle/>
                    <a:p>
                      <a:r>
                        <a:rPr lang="en-US" sz="1400" dirty="0"/>
                        <a:t>.46** / </a:t>
                      </a:r>
                      <a:r>
                        <a:rPr lang="en-US" sz="1400" dirty="0">
                          <a:solidFill>
                            <a:srgbClr val="FF0000"/>
                          </a:solidFill>
                        </a:rPr>
                        <a:t>.17</a:t>
                      </a:r>
                      <a:endParaRPr lang="en-US" sz="1400" dirty="0"/>
                    </a:p>
                  </a:txBody>
                  <a:tcPr marL="68580" marR="68580" marT="34290" marB="34290"/>
                </a:tc>
                <a:tc>
                  <a:txBody>
                    <a:bodyPr/>
                    <a:lstStyle/>
                    <a:p>
                      <a:r>
                        <a:rPr lang="en-US" sz="1400" dirty="0"/>
                        <a:t>.67** / </a:t>
                      </a:r>
                      <a:r>
                        <a:rPr lang="en-US" sz="1400" dirty="0">
                          <a:solidFill>
                            <a:srgbClr val="FF0000"/>
                          </a:solidFill>
                        </a:rPr>
                        <a:t>.47**</a:t>
                      </a:r>
                      <a:endParaRPr lang="en-US" sz="1400" dirty="0"/>
                    </a:p>
                  </a:txBody>
                  <a:tcPr marL="68580" marR="68580" marT="34290" marB="34290"/>
                </a:tc>
                <a:tc>
                  <a:txBody>
                    <a:bodyPr/>
                    <a:lstStyle/>
                    <a:p>
                      <a:r>
                        <a:rPr lang="en-US" sz="1400" dirty="0"/>
                        <a:t>.54** / </a:t>
                      </a:r>
                      <a:r>
                        <a:rPr lang="en-US" sz="1400" dirty="0">
                          <a:solidFill>
                            <a:srgbClr val="FF0000"/>
                          </a:solidFill>
                        </a:rPr>
                        <a:t>.02</a:t>
                      </a: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 xmlns:a16="http://schemas.microsoft.com/office/drawing/2014/main" val="3064620852"/>
                  </a:ext>
                </a:extLst>
              </a:tr>
              <a:tr h="278130">
                <a:tc>
                  <a:txBody>
                    <a:bodyPr/>
                    <a:lstStyle/>
                    <a:p>
                      <a:r>
                        <a:rPr lang="en-US" sz="1400" dirty="0"/>
                        <a:t>Psychoticism</a:t>
                      </a:r>
                    </a:p>
                  </a:txBody>
                  <a:tcPr marL="68580" marR="68580" marT="34290" marB="34290"/>
                </a:tc>
                <a:tc>
                  <a:txBody>
                    <a:bodyPr/>
                    <a:lstStyle/>
                    <a:p>
                      <a:r>
                        <a:rPr lang="en-US" sz="1400" dirty="0"/>
                        <a:t>.83** / </a:t>
                      </a:r>
                      <a:r>
                        <a:rPr lang="en-US" sz="1400" dirty="0">
                          <a:solidFill>
                            <a:srgbClr val="FF0000"/>
                          </a:solidFill>
                        </a:rPr>
                        <a:t>.50**</a:t>
                      </a:r>
                      <a:endParaRPr lang="en-US" sz="1400" dirty="0"/>
                    </a:p>
                  </a:txBody>
                  <a:tcPr marL="68580" marR="68580" marT="34290" marB="34290"/>
                </a:tc>
                <a:tc>
                  <a:txBody>
                    <a:bodyPr/>
                    <a:lstStyle/>
                    <a:p>
                      <a:r>
                        <a:rPr lang="en-US" sz="1400" dirty="0"/>
                        <a:t>.67** / </a:t>
                      </a:r>
                      <a:r>
                        <a:rPr lang="en-US" sz="1400" dirty="0">
                          <a:solidFill>
                            <a:srgbClr val="FF0000"/>
                          </a:solidFill>
                        </a:rPr>
                        <a:t>.23**</a:t>
                      </a:r>
                      <a:endParaRPr lang="en-US" sz="1400" dirty="0"/>
                    </a:p>
                  </a:txBody>
                  <a:tcPr marL="68580" marR="68580" marT="34290" marB="34290"/>
                </a:tc>
                <a:tc>
                  <a:txBody>
                    <a:bodyPr/>
                    <a:lstStyle/>
                    <a:p>
                      <a:r>
                        <a:rPr lang="en-US" sz="1400" dirty="0"/>
                        <a:t>.83** / </a:t>
                      </a:r>
                      <a:r>
                        <a:rPr lang="en-US" sz="1400" dirty="0">
                          <a:solidFill>
                            <a:srgbClr val="FF0000"/>
                          </a:solidFill>
                        </a:rPr>
                        <a:t>.13*</a:t>
                      </a:r>
                      <a:endParaRPr lang="en-US" sz="1400" dirty="0"/>
                    </a:p>
                  </a:txBody>
                  <a:tcPr marL="68580" marR="68580" marT="34290" marB="34290"/>
                </a:tc>
                <a:tc>
                  <a:txBody>
                    <a:bodyPr/>
                    <a:lstStyle/>
                    <a:p>
                      <a:r>
                        <a:rPr lang="en-US" sz="1400" dirty="0"/>
                        <a:t>.50** / </a:t>
                      </a:r>
                      <a:r>
                        <a:rPr lang="en-US" sz="1400" dirty="0">
                          <a:solidFill>
                            <a:srgbClr val="FF0000"/>
                          </a:solidFill>
                        </a:rPr>
                        <a:t>.28**</a:t>
                      </a:r>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 xmlns:a16="http://schemas.microsoft.com/office/drawing/2014/main" val="250676686"/>
                  </a:ext>
                </a:extLst>
              </a:tr>
            </a:tbl>
          </a:graphicData>
        </a:graphic>
      </p:graphicFrame>
    </p:spTree>
    <p:extLst>
      <p:ext uri="{BB962C8B-B14F-4D97-AF65-F5344CB8AC3E}">
        <p14:creationId xmlns:p14="http://schemas.microsoft.com/office/powerpoint/2010/main" val="20149649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15" y="119890"/>
            <a:ext cx="7886700" cy="994172"/>
          </a:xfrm>
        </p:spPr>
        <p:txBody>
          <a:bodyPr>
            <a:normAutofit fontScale="90000"/>
          </a:bodyPr>
          <a:lstStyle/>
          <a:p>
            <a:r>
              <a:rPr lang="en-US" dirty="0" smtClean="0"/>
              <a:t>Clinical utility: group discrimination</a:t>
            </a:r>
            <a:endParaRPr lang="en-US" dirty="0"/>
          </a:p>
        </p:txBody>
      </p:sp>
      <p:pic>
        <p:nvPicPr>
          <p:cNvPr id="5" name="Picture 4"/>
          <p:cNvPicPr>
            <a:picLocks noChangeAspect="1"/>
          </p:cNvPicPr>
          <p:nvPr/>
        </p:nvPicPr>
        <p:blipFill>
          <a:blip r:embed="rId3"/>
          <a:stretch>
            <a:fillRect/>
          </a:stretch>
        </p:blipFill>
        <p:spPr>
          <a:xfrm>
            <a:off x="298215" y="1022577"/>
            <a:ext cx="5810134" cy="1727111"/>
          </a:xfrm>
          <a:prstGeom prst="rect">
            <a:avLst/>
          </a:prstGeom>
        </p:spPr>
      </p:pic>
      <p:pic>
        <p:nvPicPr>
          <p:cNvPr id="7" name="Picture 6"/>
          <p:cNvPicPr>
            <a:picLocks noChangeAspect="1"/>
          </p:cNvPicPr>
          <p:nvPr/>
        </p:nvPicPr>
        <p:blipFill>
          <a:blip r:embed="rId4"/>
          <a:stretch>
            <a:fillRect/>
          </a:stretch>
        </p:blipFill>
        <p:spPr>
          <a:xfrm>
            <a:off x="207242" y="3322865"/>
            <a:ext cx="4387530" cy="1365768"/>
          </a:xfrm>
          <a:prstGeom prst="rect">
            <a:avLst/>
          </a:prstGeom>
        </p:spPr>
      </p:pic>
      <p:pic>
        <p:nvPicPr>
          <p:cNvPr id="8" name="Picture 7"/>
          <p:cNvPicPr>
            <a:picLocks noChangeAspect="1"/>
          </p:cNvPicPr>
          <p:nvPr/>
        </p:nvPicPr>
        <p:blipFill>
          <a:blip r:embed="rId5"/>
          <a:stretch>
            <a:fillRect/>
          </a:stretch>
        </p:blipFill>
        <p:spPr>
          <a:xfrm>
            <a:off x="4762723" y="2847659"/>
            <a:ext cx="4121944" cy="2107406"/>
          </a:xfrm>
          <a:prstGeom prst="rect">
            <a:avLst/>
          </a:prstGeom>
        </p:spPr>
      </p:pic>
    </p:spTree>
    <p:extLst>
      <p:ext uri="{BB962C8B-B14F-4D97-AF65-F5344CB8AC3E}">
        <p14:creationId xmlns:p14="http://schemas.microsoft.com/office/powerpoint/2010/main" val="2723736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15821" y="74649"/>
            <a:ext cx="7912791" cy="5453739"/>
          </a:xfrm>
          <a:prstGeom prst="rect">
            <a:avLst/>
          </a:prstGeom>
        </p:spPr>
      </p:pic>
      <p:sp>
        <p:nvSpPr>
          <p:cNvPr id="10" name="Oval 9"/>
          <p:cNvSpPr/>
          <p:nvPr/>
        </p:nvSpPr>
        <p:spPr>
          <a:xfrm>
            <a:off x="7284875" y="1210647"/>
            <a:ext cx="356897" cy="2519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7284875" y="2864498"/>
            <a:ext cx="356897" cy="2519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p:cNvSpPr/>
          <p:nvPr/>
        </p:nvSpPr>
        <p:spPr>
          <a:xfrm>
            <a:off x="7284875" y="3410339"/>
            <a:ext cx="356897" cy="2519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0743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15821" y="74649"/>
            <a:ext cx="7912791" cy="5453739"/>
          </a:xfrm>
          <a:prstGeom prst="rect">
            <a:avLst/>
          </a:prstGeom>
        </p:spPr>
      </p:pic>
      <p:sp>
        <p:nvSpPr>
          <p:cNvPr id="6" name="Oval 5"/>
          <p:cNvSpPr/>
          <p:nvPr/>
        </p:nvSpPr>
        <p:spPr>
          <a:xfrm>
            <a:off x="7284875" y="1756488"/>
            <a:ext cx="356897" cy="251927"/>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7288374" y="2320990"/>
            <a:ext cx="356897" cy="251927"/>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34298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15821" y="74649"/>
            <a:ext cx="7912791" cy="5453739"/>
          </a:xfrm>
          <a:prstGeom prst="rect">
            <a:avLst/>
          </a:prstGeom>
        </p:spPr>
      </p:pic>
      <p:sp>
        <p:nvSpPr>
          <p:cNvPr id="13" name="Oval 12"/>
          <p:cNvSpPr/>
          <p:nvPr/>
        </p:nvSpPr>
        <p:spPr>
          <a:xfrm>
            <a:off x="8070979" y="2864498"/>
            <a:ext cx="356897" cy="25192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49196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76350"/>
            <a:ext cx="8991600" cy="4343400"/>
          </a:xfrm>
        </p:spPr>
        <p:txBody>
          <a:bodyPr>
            <a:normAutofit fontScale="55000" lnSpcReduction="20000"/>
          </a:bodyPr>
          <a:lstStyle/>
          <a:p>
            <a:pPr marL="82296" indent="0">
              <a:buNone/>
            </a:pPr>
            <a:r>
              <a:rPr lang="en-US" dirty="0"/>
              <a:t>Finding #1</a:t>
            </a:r>
            <a:r>
              <a:rPr lang="en-US" dirty="0" smtClean="0"/>
              <a:t>:</a:t>
            </a:r>
          </a:p>
          <a:p>
            <a:pPr marL="82296" indent="0">
              <a:buNone/>
            </a:pPr>
            <a:r>
              <a:rPr lang="en-US" dirty="0"/>
              <a:t>	</a:t>
            </a:r>
            <a:r>
              <a:rPr lang="en-US" dirty="0" smtClean="0"/>
              <a:t>BPD onsets in adolescents</a:t>
            </a:r>
          </a:p>
          <a:p>
            <a:pPr marL="82296" indent="0">
              <a:buNone/>
            </a:pPr>
            <a:r>
              <a:rPr lang="en-US" dirty="0" smtClean="0"/>
              <a:t>Finding #2 </a:t>
            </a:r>
          </a:p>
          <a:p>
            <a:pPr marL="82296" indent="0">
              <a:buNone/>
            </a:pPr>
            <a:r>
              <a:rPr lang="en-US" dirty="0"/>
              <a:t>	</a:t>
            </a:r>
            <a:r>
              <a:rPr lang="en-US" dirty="0" smtClean="0"/>
              <a:t>Adolescent BPD by and large looks like adult BPD </a:t>
            </a:r>
          </a:p>
          <a:p>
            <a:pPr marL="82296" indent="0">
              <a:buNone/>
            </a:pPr>
            <a:r>
              <a:rPr lang="en-US" dirty="0" smtClean="0"/>
              <a:t>Finding #3: </a:t>
            </a:r>
          </a:p>
          <a:p>
            <a:pPr marL="82296" indent="0">
              <a:buNone/>
            </a:pPr>
            <a:r>
              <a:rPr lang="en-US" dirty="0"/>
              <a:t>	</a:t>
            </a:r>
            <a:r>
              <a:rPr lang="en-US" dirty="0" smtClean="0"/>
              <a:t>Personality </a:t>
            </a:r>
            <a:r>
              <a:rPr lang="en-US" dirty="0"/>
              <a:t>pathology </a:t>
            </a:r>
            <a:r>
              <a:rPr lang="en-US" dirty="0" smtClean="0"/>
              <a:t>is as stable in adolescence as adulthood, but associated with 	poorer </a:t>
            </a:r>
            <a:r>
              <a:rPr lang="en-US" dirty="0" err="1" smtClean="0"/>
              <a:t>longterm</a:t>
            </a:r>
            <a:r>
              <a:rPr lang="en-US" dirty="0" smtClean="0"/>
              <a:t> outcomes compared to internalizing and externalizing pathology</a:t>
            </a:r>
            <a:endParaRPr lang="en-US" dirty="0"/>
          </a:p>
          <a:p>
            <a:pPr marL="82296" indent="0">
              <a:buNone/>
            </a:pPr>
            <a:r>
              <a:rPr lang="en-US" dirty="0" smtClean="0"/>
              <a:t>Finding #4: </a:t>
            </a:r>
          </a:p>
          <a:p>
            <a:pPr marL="82296" indent="0">
              <a:buNone/>
            </a:pPr>
            <a:r>
              <a:rPr lang="en-US" dirty="0"/>
              <a:t>	</a:t>
            </a:r>
            <a:r>
              <a:rPr lang="en-US" dirty="0" smtClean="0"/>
              <a:t>Personality </a:t>
            </a:r>
            <a:r>
              <a:rPr lang="en-US" dirty="0"/>
              <a:t>pathology is preceded by internalizing and </a:t>
            </a:r>
            <a:r>
              <a:rPr lang="en-US" dirty="0" smtClean="0"/>
              <a:t>externalizing disorders, but 	not the other way round </a:t>
            </a:r>
          </a:p>
          <a:p>
            <a:pPr marL="82296" indent="0">
              <a:buNone/>
            </a:pPr>
            <a:r>
              <a:rPr lang="en-US" dirty="0"/>
              <a:t>Finding </a:t>
            </a:r>
            <a:r>
              <a:rPr lang="en-US" dirty="0" smtClean="0"/>
              <a:t>#5: </a:t>
            </a:r>
          </a:p>
          <a:p>
            <a:pPr marL="82296" indent="0">
              <a:buNone/>
            </a:pPr>
            <a:r>
              <a:rPr lang="en-US" dirty="0"/>
              <a:t>	</a:t>
            </a:r>
            <a:r>
              <a:rPr lang="en-US" dirty="0" smtClean="0"/>
              <a:t>Personality </a:t>
            </a:r>
            <a:r>
              <a:rPr lang="en-US" dirty="0"/>
              <a:t>pathology remains comorbid with internalizing  </a:t>
            </a:r>
            <a:r>
              <a:rPr lang="en-US" dirty="0" smtClean="0"/>
              <a:t>and externalizing 	pathology </a:t>
            </a:r>
            <a:r>
              <a:rPr lang="en-US" dirty="0"/>
              <a:t>throughout </a:t>
            </a:r>
            <a:r>
              <a:rPr lang="en-US" dirty="0" smtClean="0"/>
              <a:t>development</a:t>
            </a:r>
          </a:p>
          <a:p>
            <a:pPr marL="82296" indent="0">
              <a:buNone/>
            </a:pPr>
            <a:r>
              <a:rPr lang="en-US" dirty="0"/>
              <a:t>	</a:t>
            </a:r>
            <a:endParaRPr lang="en-US" dirty="0" smtClean="0"/>
          </a:p>
          <a:p>
            <a:pPr marL="82296" indent="0">
              <a:buNone/>
            </a:pPr>
            <a:r>
              <a:rPr lang="en-US" dirty="0"/>
              <a:t>	</a:t>
            </a:r>
          </a:p>
          <a:p>
            <a:pPr marL="82296" indent="0">
              <a:buNone/>
            </a:pPr>
            <a:endParaRPr lang="en-US" dirty="0"/>
          </a:p>
          <a:p>
            <a:pPr marL="82296" indent="0">
              <a:buNone/>
            </a:pPr>
            <a:endParaRPr lang="en-US" dirty="0"/>
          </a:p>
          <a:p>
            <a:endParaRPr lang="en-US" dirty="0"/>
          </a:p>
        </p:txBody>
      </p:sp>
      <p:sp>
        <p:nvSpPr>
          <p:cNvPr id="3" name="Title 2"/>
          <p:cNvSpPr>
            <a:spLocks noGrp="1"/>
          </p:cNvSpPr>
          <p:nvPr>
            <p:ph type="title"/>
          </p:nvPr>
        </p:nvSpPr>
        <p:spPr/>
        <p:txBody>
          <a:bodyPr>
            <a:noAutofit/>
          </a:bodyPr>
          <a:lstStyle/>
          <a:p>
            <a:r>
              <a:rPr lang="en-US" dirty="0" smtClean="0"/>
              <a:t>Why should we care?</a:t>
            </a:r>
            <a:endParaRPr lang="en-US" dirty="0"/>
          </a:p>
        </p:txBody>
      </p:sp>
    </p:spTree>
    <p:extLst>
      <p:ext uri="{BB962C8B-B14F-4D97-AF65-F5344CB8AC3E}">
        <p14:creationId xmlns:p14="http://schemas.microsoft.com/office/powerpoint/2010/main" val="16723677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utility: diagnostic accuracy</a:t>
            </a:r>
          </a:p>
        </p:txBody>
      </p:sp>
      <p:sp>
        <p:nvSpPr>
          <p:cNvPr id="3" name="Content Placeholder 2"/>
          <p:cNvSpPr>
            <a:spLocks noGrp="1"/>
          </p:cNvSpPr>
          <p:nvPr>
            <p:ph idx="1"/>
          </p:nvPr>
        </p:nvSpPr>
        <p:spPr>
          <a:xfrm>
            <a:off x="457200" y="1200151"/>
            <a:ext cx="8077200" cy="2425779"/>
          </a:xfrm>
        </p:spPr>
        <p:txBody>
          <a:bodyPr>
            <a:normAutofit fontScale="77500" lnSpcReduction="20000"/>
          </a:bodyPr>
          <a:lstStyle/>
          <a:p>
            <a:r>
              <a:rPr lang="en-US" dirty="0"/>
              <a:t>BPD = </a:t>
            </a:r>
          </a:p>
          <a:p>
            <a:pPr lvl="1"/>
            <a:r>
              <a:rPr lang="en-US" dirty="0"/>
              <a:t>Negative affectivity + Disinhibition + Antagonism (Fossati et al., 2016; Rojas &amp; Widiger, 2016; Hopwood et al., 2012; APA)</a:t>
            </a:r>
          </a:p>
          <a:p>
            <a:pPr lvl="1"/>
            <a:r>
              <a:rPr lang="en-US" dirty="0"/>
              <a:t>Negative affectivity + Disinhibition (</a:t>
            </a:r>
            <a:r>
              <a:rPr lang="en-US" dirty="0" err="1"/>
              <a:t>Calvo</a:t>
            </a:r>
            <a:r>
              <a:rPr lang="en-US" dirty="0"/>
              <a:t> et al., 2016)</a:t>
            </a:r>
          </a:p>
          <a:p>
            <a:pPr lvl="1"/>
            <a:r>
              <a:rPr lang="en-US" dirty="0"/>
              <a:t>Negative affectivity + Disinhibition + Psychoticism (Bach &amp; </a:t>
            </a:r>
            <a:r>
              <a:rPr lang="en-US" dirty="0" err="1"/>
              <a:t>Selbom</a:t>
            </a:r>
            <a:r>
              <a:rPr lang="en-US" dirty="0"/>
              <a:t>, 2016; </a:t>
            </a:r>
            <a:r>
              <a:rPr lang="en-US" dirty="0" err="1"/>
              <a:t>Bastiaens</a:t>
            </a:r>
            <a:r>
              <a:rPr lang="en-US" dirty="0"/>
              <a:t>, Smiths et al., 2016)</a:t>
            </a:r>
          </a:p>
          <a:p>
            <a:pPr lvl="1"/>
            <a:r>
              <a:rPr lang="en-US" dirty="0"/>
              <a:t>Total score</a:t>
            </a:r>
          </a:p>
        </p:txBody>
      </p:sp>
      <p:sp>
        <p:nvSpPr>
          <p:cNvPr id="4" name="Rectangle 3"/>
          <p:cNvSpPr/>
          <p:nvPr/>
        </p:nvSpPr>
        <p:spPr>
          <a:xfrm>
            <a:off x="928396" y="3625930"/>
            <a:ext cx="4572000" cy="1131079"/>
          </a:xfrm>
          <a:prstGeom prst="rect">
            <a:avLst/>
          </a:prstGeom>
        </p:spPr>
        <p:txBody>
          <a:bodyPr>
            <a:spAutoFit/>
          </a:bodyPr>
          <a:lstStyle/>
          <a:p>
            <a:pPr>
              <a:buFont typeface="Arial" panose="020B0604020202020204" pitchFamily="34" charset="0"/>
              <a:buChar char="•"/>
            </a:pPr>
            <a:r>
              <a:rPr lang="en-US" sz="1350" dirty="0"/>
              <a:t>.90-1 = excellent (A) </a:t>
            </a:r>
          </a:p>
          <a:p>
            <a:pPr>
              <a:buFont typeface="Arial" panose="020B0604020202020204" pitchFamily="34" charset="0"/>
              <a:buChar char="•"/>
            </a:pPr>
            <a:r>
              <a:rPr lang="en-US" sz="1350" dirty="0"/>
              <a:t>.80-.90 = good (B) </a:t>
            </a:r>
          </a:p>
          <a:p>
            <a:pPr>
              <a:buFont typeface="Arial" panose="020B0604020202020204" pitchFamily="34" charset="0"/>
              <a:buChar char="•"/>
            </a:pPr>
            <a:r>
              <a:rPr lang="en-US" sz="1350" dirty="0"/>
              <a:t>.70-.80 = fair (C) </a:t>
            </a:r>
          </a:p>
          <a:p>
            <a:pPr>
              <a:buFont typeface="Arial" panose="020B0604020202020204" pitchFamily="34" charset="0"/>
              <a:buChar char="•"/>
            </a:pPr>
            <a:r>
              <a:rPr lang="en-US" sz="1350" dirty="0"/>
              <a:t>.60-.70 = poor (D) </a:t>
            </a:r>
          </a:p>
          <a:p>
            <a:pPr>
              <a:buFont typeface="Arial" panose="020B0604020202020204" pitchFamily="34" charset="0"/>
              <a:buChar char="•"/>
            </a:pPr>
            <a:r>
              <a:rPr lang="en-US" sz="1350" dirty="0"/>
              <a:t>.50-.60 = fail (F)</a:t>
            </a:r>
          </a:p>
        </p:txBody>
      </p:sp>
    </p:spTree>
    <p:extLst>
      <p:ext uri="{BB962C8B-B14F-4D97-AF65-F5344CB8AC3E}">
        <p14:creationId xmlns:p14="http://schemas.microsoft.com/office/powerpoint/2010/main" val="24590618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25" y="246653"/>
            <a:ext cx="7886700" cy="994172"/>
          </a:xfrm>
        </p:spPr>
        <p:txBody>
          <a:bodyPr>
            <a:normAutofit fontScale="90000"/>
          </a:bodyPr>
          <a:lstStyle/>
          <a:p>
            <a:r>
              <a:rPr lang="en-US" dirty="0" smtClean="0"/>
              <a:t>Clinical utility: diagnostic accuracy</a:t>
            </a:r>
            <a:endParaRPr lang="en-US" dirty="0"/>
          </a:p>
        </p:txBody>
      </p:sp>
      <p:pic>
        <p:nvPicPr>
          <p:cNvPr id="5" name="Picture 4"/>
          <p:cNvPicPr/>
          <p:nvPr/>
        </p:nvPicPr>
        <p:blipFill rotWithShape="1">
          <a:blip r:embed="rId2">
            <a:biLevel thresh="75000"/>
            <a:extLst>
              <a:ext uri="{28A0092B-C50C-407E-A947-70E740481C1C}">
                <a14:useLocalDpi xmlns:a14="http://schemas.microsoft.com/office/drawing/2010/main" val="0"/>
              </a:ext>
            </a:extLst>
          </a:blip>
          <a:srcRect l="10840" r="5462" b="5303"/>
          <a:stretch/>
        </p:blipFill>
        <p:spPr bwMode="auto">
          <a:xfrm>
            <a:off x="107850" y="1204437"/>
            <a:ext cx="3078004" cy="2782729"/>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422524" y="3963114"/>
            <a:ext cx="2556982" cy="715581"/>
          </a:xfrm>
          <a:prstGeom prst="rect">
            <a:avLst/>
          </a:prstGeom>
          <a:noFill/>
        </p:spPr>
        <p:txBody>
          <a:bodyPr wrap="none" rtlCol="0">
            <a:spAutoFit/>
          </a:bodyPr>
          <a:lstStyle/>
          <a:p>
            <a:r>
              <a:rPr lang="en-US" sz="1350" dirty="0"/>
              <a:t>Disinhibition, negative affectivity, </a:t>
            </a:r>
          </a:p>
          <a:p>
            <a:r>
              <a:rPr lang="en-US" sz="1350" dirty="0"/>
              <a:t>Antagonism  </a:t>
            </a:r>
          </a:p>
          <a:p>
            <a:r>
              <a:rPr lang="en-US" sz="1350" dirty="0"/>
              <a:t>AUC = .62 </a:t>
            </a:r>
            <a:r>
              <a:rPr lang="en-US" sz="1350" dirty="0" smtClean="0"/>
              <a:t>(poor </a:t>
            </a:r>
            <a:r>
              <a:rPr lang="en-US" sz="1350" dirty="0"/>
              <a:t>accuracy)</a:t>
            </a:r>
          </a:p>
        </p:txBody>
      </p:sp>
      <p:pic>
        <p:nvPicPr>
          <p:cNvPr id="8" name="Picture 7"/>
          <p:cNvPicPr/>
          <p:nvPr/>
        </p:nvPicPr>
        <p:blipFill rotWithShape="1">
          <a:blip r:embed="rId3">
            <a:biLevel thresh="75000"/>
            <a:extLst>
              <a:ext uri="{28A0092B-C50C-407E-A947-70E740481C1C}">
                <a14:useLocalDpi xmlns:a14="http://schemas.microsoft.com/office/drawing/2010/main" val="0"/>
              </a:ext>
            </a:extLst>
          </a:blip>
          <a:srcRect l="11491" r="3385" b="5453"/>
          <a:stretch/>
        </p:blipFill>
        <p:spPr bwMode="auto">
          <a:xfrm>
            <a:off x="3135515" y="1156335"/>
            <a:ext cx="3189446" cy="2830830"/>
          </a:xfrm>
          <a:prstGeom prst="rect">
            <a:avLst/>
          </a:prstGeom>
          <a:solidFill>
            <a:schemeClr val="accent1"/>
          </a:solidFill>
          <a:ln>
            <a:noFill/>
          </a:ln>
          <a:extLst>
            <a:ext uri="{53640926-AAD7-44D8-BBD7-CCE9431645EC}">
              <a14:shadowObscured xmlns:a14="http://schemas.microsoft.com/office/drawing/2010/main"/>
            </a:ext>
          </a:extLst>
        </p:spPr>
      </p:pic>
      <p:sp>
        <p:nvSpPr>
          <p:cNvPr id="9" name="TextBox 8"/>
          <p:cNvSpPr txBox="1"/>
          <p:nvPr/>
        </p:nvSpPr>
        <p:spPr>
          <a:xfrm>
            <a:off x="3669436" y="3963115"/>
            <a:ext cx="2481641" cy="507831"/>
          </a:xfrm>
          <a:prstGeom prst="rect">
            <a:avLst/>
          </a:prstGeom>
          <a:noFill/>
        </p:spPr>
        <p:txBody>
          <a:bodyPr wrap="none" rtlCol="0">
            <a:spAutoFit/>
          </a:bodyPr>
          <a:lstStyle/>
          <a:p>
            <a:r>
              <a:rPr lang="en-US" sz="1350" dirty="0"/>
              <a:t>Negative affectivity, disinhibition</a:t>
            </a:r>
          </a:p>
          <a:p>
            <a:r>
              <a:rPr lang="en-US" sz="1350" dirty="0"/>
              <a:t>AUC = .69 </a:t>
            </a:r>
            <a:r>
              <a:rPr lang="en-US" sz="1350" dirty="0" smtClean="0"/>
              <a:t>(poor </a:t>
            </a:r>
            <a:r>
              <a:rPr lang="en-US" sz="1350" dirty="0"/>
              <a:t>accuracy)</a:t>
            </a:r>
          </a:p>
        </p:txBody>
      </p:sp>
      <p:pic>
        <p:nvPicPr>
          <p:cNvPr id="10" name="Picture 9"/>
          <p:cNvPicPr/>
          <p:nvPr/>
        </p:nvPicPr>
        <p:blipFill rotWithShape="1">
          <a:blip r:embed="rId4">
            <a:biLevel thresh="75000"/>
            <a:extLst>
              <a:ext uri="{28A0092B-C50C-407E-A947-70E740481C1C}">
                <a14:useLocalDpi xmlns:a14="http://schemas.microsoft.com/office/drawing/2010/main" val="0"/>
              </a:ext>
            </a:extLst>
          </a:blip>
          <a:srcRect l="11046" r="6015" b="5140"/>
          <a:stretch/>
        </p:blipFill>
        <p:spPr bwMode="auto">
          <a:xfrm>
            <a:off x="6090285" y="1156335"/>
            <a:ext cx="3053715" cy="2790825"/>
          </a:xfrm>
          <a:prstGeom prst="rect">
            <a:avLst/>
          </a:prstGeom>
          <a:noFill/>
          <a:ln>
            <a:noFill/>
          </a:ln>
          <a:extLst>
            <a:ext uri="{53640926-AAD7-44D8-BBD7-CCE9431645EC}">
              <a14:shadowObscured xmlns:a14="http://schemas.microsoft.com/office/drawing/2010/main"/>
            </a:ext>
          </a:extLst>
        </p:spPr>
      </p:pic>
      <p:sp>
        <p:nvSpPr>
          <p:cNvPr id="11" name="TextBox 10"/>
          <p:cNvSpPr txBox="1"/>
          <p:nvPr/>
        </p:nvSpPr>
        <p:spPr>
          <a:xfrm>
            <a:off x="6510370" y="3956427"/>
            <a:ext cx="2563394" cy="715581"/>
          </a:xfrm>
          <a:prstGeom prst="rect">
            <a:avLst/>
          </a:prstGeom>
          <a:noFill/>
        </p:spPr>
        <p:txBody>
          <a:bodyPr wrap="none" rtlCol="0">
            <a:spAutoFit/>
          </a:bodyPr>
          <a:lstStyle/>
          <a:p>
            <a:r>
              <a:rPr lang="en-US" sz="1350" dirty="0"/>
              <a:t>Negative affectivity, disinhibition, </a:t>
            </a:r>
          </a:p>
          <a:p>
            <a:r>
              <a:rPr lang="en-US" sz="1350" dirty="0"/>
              <a:t>psychoticism</a:t>
            </a:r>
          </a:p>
          <a:p>
            <a:r>
              <a:rPr lang="en-US" sz="1350" dirty="0"/>
              <a:t>AUC = .69 </a:t>
            </a:r>
            <a:r>
              <a:rPr lang="en-US" sz="1350" dirty="0" smtClean="0"/>
              <a:t>(poor </a:t>
            </a:r>
            <a:r>
              <a:rPr lang="en-US" sz="1350" dirty="0"/>
              <a:t>accuracy)</a:t>
            </a:r>
          </a:p>
        </p:txBody>
      </p:sp>
    </p:spTree>
    <p:extLst>
      <p:ext uri="{BB962C8B-B14F-4D97-AF65-F5344CB8AC3E}">
        <p14:creationId xmlns:p14="http://schemas.microsoft.com/office/powerpoint/2010/main" val="40096775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utility: diagnostic accuracy</a:t>
            </a:r>
            <a:endParaRPr lang="en-US" dirty="0"/>
          </a:p>
        </p:txBody>
      </p:sp>
      <p:pic>
        <p:nvPicPr>
          <p:cNvPr id="4" name="Content Placeholder 3"/>
          <p:cNvPicPr>
            <a:picLocks noGrp="1"/>
          </p:cNvPicPr>
          <p:nvPr>
            <p:ph idx="1"/>
          </p:nvPr>
        </p:nvPicPr>
        <p:blipFill rotWithShape="1">
          <a:blip r:embed="rId2">
            <a:biLevel thresh="75000"/>
            <a:extLst>
              <a:ext uri="{28A0092B-C50C-407E-A947-70E740481C1C}">
                <a14:useLocalDpi xmlns:a14="http://schemas.microsoft.com/office/drawing/2010/main" val="0"/>
              </a:ext>
            </a:extLst>
          </a:blip>
          <a:srcRect l="13817" r="9680" b="5717"/>
          <a:stretch/>
        </p:blipFill>
        <p:spPr bwMode="auto">
          <a:xfrm>
            <a:off x="3022588" y="1105000"/>
            <a:ext cx="3308764" cy="3263504"/>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3480491" y="4368505"/>
            <a:ext cx="1920206" cy="507831"/>
          </a:xfrm>
          <a:prstGeom prst="rect">
            <a:avLst/>
          </a:prstGeom>
          <a:noFill/>
        </p:spPr>
        <p:txBody>
          <a:bodyPr wrap="none" rtlCol="0">
            <a:spAutoFit/>
          </a:bodyPr>
          <a:lstStyle/>
          <a:p>
            <a:r>
              <a:rPr lang="en-US" sz="1350" dirty="0"/>
              <a:t>Total score</a:t>
            </a:r>
          </a:p>
          <a:p>
            <a:r>
              <a:rPr lang="en-US" sz="1350" dirty="0"/>
              <a:t>AUC = .64 (low accuracy)</a:t>
            </a:r>
          </a:p>
        </p:txBody>
      </p:sp>
    </p:spTree>
    <p:extLst>
      <p:ext uri="{BB962C8B-B14F-4D97-AF65-F5344CB8AC3E}">
        <p14:creationId xmlns:p14="http://schemas.microsoft.com/office/powerpoint/2010/main" val="7079030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76350"/>
            <a:ext cx="8991600" cy="4343400"/>
          </a:xfrm>
        </p:spPr>
        <p:txBody>
          <a:bodyPr>
            <a:normAutofit fontScale="55000" lnSpcReduction="20000"/>
          </a:bodyPr>
          <a:lstStyle/>
          <a:p>
            <a:pPr marL="82296" indent="0">
              <a:buNone/>
            </a:pPr>
            <a:r>
              <a:rPr lang="en-US" dirty="0"/>
              <a:t>Finding #1</a:t>
            </a:r>
            <a:r>
              <a:rPr lang="en-US" dirty="0" smtClean="0"/>
              <a:t>:</a:t>
            </a:r>
          </a:p>
          <a:p>
            <a:pPr marL="82296" indent="0">
              <a:buNone/>
            </a:pPr>
            <a:r>
              <a:rPr lang="en-US" dirty="0"/>
              <a:t>	</a:t>
            </a:r>
            <a:r>
              <a:rPr lang="en-US" dirty="0" smtClean="0"/>
              <a:t>BPD onsets in adolescents</a:t>
            </a:r>
          </a:p>
          <a:p>
            <a:pPr marL="82296" indent="0">
              <a:buNone/>
            </a:pPr>
            <a:r>
              <a:rPr lang="en-US" dirty="0" smtClean="0">
                <a:solidFill>
                  <a:srgbClr val="FF0000"/>
                </a:solidFill>
              </a:rPr>
              <a:t>Finding #2 </a:t>
            </a:r>
          </a:p>
          <a:p>
            <a:pPr marL="82296" indent="0">
              <a:buNone/>
            </a:pPr>
            <a:r>
              <a:rPr lang="en-US" dirty="0">
                <a:solidFill>
                  <a:srgbClr val="FF0000"/>
                </a:solidFill>
              </a:rPr>
              <a:t>	</a:t>
            </a:r>
            <a:r>
              <a:rPr lang="en-US" dirty="0" smtClean="0">
                <a:solidFill>
                  <a:srgbClr val="FF0000"/>
                </a:solidFill>
              </a:rPr>
              <a:t>Adolescent BPD by and large looks like adult BPD </a:t>
            </a:r>
          </a:p>
          <a:p>
            <a:pPr marL="82296" indent="0">
              <a:buNone/>
            </a:pPr>
            <a:r>
              <a:rPr lang="en-US" dirty="0" smtClean="0"/>
              <a:t>Finding #3: </a:t>
            </a:r>
          </a:p>
          <a:p>
            <a:pPr marL="82296" indent="0">
              <a:buNone/>
            </a:pPr>
            <a:r>
              <a:rPr lang="en-US" dirty="0"/>
              <a:t>	</a:t>
            </a:r>
            <a:r>
              <a:rPr lang="en-US" dirty="0" smtClean="0"/>
              <a:t>Personality </a:t>
            </a:r>
            <a:r>
              <a:rPr lang="en-US" dirty="0"/>
              <a:t>pathology </a:t>
            </a:r>
            <a:r>
              <a:rPr lang="en-US" dirty="0" smtClean="0"/>
              <a:t>is as stable in adolescence as adulthood, but associated with 	poorer </a:t>
            </a:r>
            <a:r>
              <a:rPr lang="en-US" dirty="0" err="1" smtClean="0"/>
              <a:t>longterm</a:t>
            </a:r>
            <a:r>
              <a:rPr lang="en-US" dirty="0" smtClean="0"/>
              <a:t> outcomes</a:t>
            </a:r>
            <a:endParaRPr lang="en-US" dirty="0"/>
          </a:p>
          <a:p>
            <a:pPr marL="82296" indent="0">
              <a:buNone/>
            </a:pPr>
            <a:r>
              <a:rPr lang="en-US" dirty="0" smtClean="0"/>
              <a:t>Finding #4: </a:t>
            </a:r>
          </a:p>
          <a:p>
            <a:pPr marL="82296" indent="0">
              <a:buNone/>
            </a:pPr>
            <a:r>
              <a:rPr lang="en-US" dirty="0"/>
              <a:t>	</a:t>
            </a:r>
            <a:r>
              <a:rPr lang="en-US" dirty="0" smtClean="0"/>
              <a:t>Personality </a:t>
            </a:r>
            <a:r>
              <a:rPr lang="en-US" dirty="0"/>
              <a:t>pathology is preceded by internalizing and </a:t>
            </a:r>
            <a:r>
              <a:rPr lang="en-US" dirty="0" smtClean="0"/>
              <a:t>externalizing disorders, but 	not the other way round </a:t>
            </a:r>
          </a:p>
          <a:p>
            <a:pPr marL="82296" indent="0">
              <a:buNone/>
            </a:pPr>
            <a:r>
              <a:rPr lang="en-US" dirty="0"/>
              <a:t>Finding </a:t>
            </a:r>
            <a:r>
              <a:rPr lang="en-US" dirty="0" smtClean="0"/>
              <a:t>#5: </a:t>
            </a:r>
          </a:p>
          <a:p>
            <a:pPr marL="82296" indent="0">
              <a:buNone/>
            </a:pPr>
            <a:r>
              <a:rPr lang="en-US" dirty="0"/>
              <a:t>	</a:t>
            </a:r>
            <a:r>
              <a:rPr lang="en-US" dirty="0" smtClean="0"/>
              <a:t>Personality </a:t>
            </a:r>
            <a:r>
              <a:rPr lang="en-US" dirty="0"/>
              <a:t>pathology remains comorbid with internalizing  </a:t>
            </a:r>
            <a:r>
              <a:rPr lang="en-US" dirty="0" smtClean="0"/>
              <a:t>and externalizing 	pathology </a:t>
            </a:r>
            <a:r>
              <a:rPr lang="en-US" dirty="0"/>
              <a:t>throughout </a:t>
            </a:r>
            <a:r>
              <a:rPr lang="en-US" dirty="0" smtClean="0"/>
              <a:t>development</a:t>
            </a:r>
          </a:p>
          <a:p>
            <a:pPr marL="82296" indent="0">
              <a:buNone/>
            </a:pPr>
            <a:r>
              <a:rPr lang="en-US" dirty="0"/>
              <a:t>	</a:t>
            </a:r>
            <a:endParaRPr lang="en-US" dirty="0" smtClean="0"/>
          </a:p>
          <a:p>
            <a:pPr marL="82296" indent="0">
              <a:buNone/>
            </a:pPr>
            <a:r>
              <a:rPr lang="en-US" dirty="0"/>
              <a:t>	</a:t>
            </a:r>
          </a:p>
          <a:p>
            <a:pPr marL="82296" indent="0">
              <a:buNone/>
            </a:pPr>
            <a:endParaRPr lang="en-US" dirty="0"/>
          </a:p>
          <a:p>
            <a:pPr marL="82296" indent="0">
              <a:buNone/>
            </a:pPr>
            <a:endParaRPr lang="en-US" dirty="0"/>
          </a:p>
          <a:p>
            <a:endParaRPr lang="en-US" dirty="0"/>
          </a:p>
        </p:txBody>
      </p:sp>
      <p:sp>
        <p:nvSpPr>
          <p:cNvPr id="3" name="Title 2"/>
          <p:cNvSpPr>
            <a:spLocks noGrp="1"/>
          </p:cNvSpPr>
          <p:nvPr>
            <p:ph type="title"/>
          </p:nvPr>
        </p:nvSpPr>
        <p:spPr/>
        <p:txBody>
          <a:bodyPr>
            <a:noAutofit/>
          </a:bodyPr>
          <a:lstStyle/>
          <a:p>
            <a:r>
              <a:rPr lang="en-US" dirty="0" smtClean="0"/>
              <a:t>Five key findings</a:t>
            </a:r>
            <a:endParaRPr lang="en-US" dirty="0"/>
          </a:p>
        </p:txBody>
      </p:sp>
    </p:spTree>
    <p:extLst>
      <p:ext uri="{BB962C8B-B14F-4D97-AF65-F5344CB8AC3E}">
        <p14:creationId xmlns:p14="http://schemas.microsoft.com/office/powerpoint/2010/main" val="34311403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76350"/>
            <a:ext cx="8991600" cy="4343400"/>
          </a:xfrm>
        </p:spPr>
        <p:txBody>
          <a:bodyPr>
            <a:normAutofit fontScale="55000" lnSpcReduction="20000"/>
          </a:bodyPr>
          <a:lstStyle/>
          <a:p>
            <a:pPr marL="82296" indent="0">
              <a:buNone/>
            </a:pPr>
            <a:r>
              <a:rPr lang="en-US" dirty="0"/>
              <a:t>Finding #1</a:t>
            </a:r>
            <a:r>
              <a:rPr lang="en-US" dirty="0" smtClean="0"/>
              <a:t>:</a:t>
            </a:r>
          </a:p>
          <a:p>
            <a:pPr marL="82296" indent="0">
              <a:buNone/>
            </a:pPr>
            <a:r>
              <a:rPr lang="en-US" dirty="0"/>
              <a:t>	</a:t>
            </a:r>
            <a:r>
              <a:rPr lang="en-US" dirty="0" smtClean="0"/>
              <a:t>BPD onsets in adolescents</a:t>
            </a:r>
          </a:p>
          <a:p>
            <a:pPr marL="82296" indent="0">
              <a:buNone/>
            </a:pPr>
            <a:r>
              <a:rPr lang="en-US" dirty="0" smtClean="0"/>
              <a:t>Finding #2 </a:t>
            </a:r>
          </a:p>
          <a:p>
            <a:pPr marL="82296" indent="0">
              <a:buNone/>
            </a:pPr>
            <a:r>
              <a:rPr lang="en-US" dirty="0"/>
              <a:t>	</a:t>
            </a:r>
            <a:r>
              <a:rPr lang="en-US" dirty="0" smtClean="0"/>
              <a:t>Adolescent BPD by and large looks like adult BPD </a:t>
            </a:r>
          </a:p>
          <a:p>
            <a:pPr marL="82296" indent="0">
              <a:buNone/>
            </a:pPr>
            <a:r>
              <a:rPr lang="en-US" dirty="0" smtClean="0">
                <a:solidFill>
                  <a:srgbClr val="FF0000"/>
                </a:solidFill>
              </a:rPr>
              <a:t>Finding #3: </a:t>
            </a:r>
          </a:p>
          <a:p>
            <a:pPr marL="82296" indent="0">
              <a:buNone/>
            </a:pPr>
            <a:r>
              <a:rPr lang="en-US" dirty="0">
                <a:solidFill>
                  <a:srgbClr val="FF0000"/>
                </a:solidFill>
              </a:rPr>
              <a:t>	</a:t>
            </a:r>
            <a:r>
              <a:rPr lang="en-US" dirty="0" smtClean="0">
                <a:solidFill>
                  <a:srgbClr val="FF0000"/>
                </a:solidFill>
              </a:rPr>
              <a:t>Personality </a:t>
            </a:r>
            <a:r>
              <a:rPr lang="en-US" dirty="0">
                <a:solidFill>
                  <a:srgbClr val="FF0000"/>
                </a:solidFill>
              </a:rPr>
              <a:t>pathology </a:t>
            </a:r>
            <a:r>
              <a:rPr lang="en-US" dirty="0" smtClean="0">
                <a:solidFill>
                  <a:srgbClr val="FF0000"/>
                </a:solidFill>
              </a:rPr>
              <a:t>is as stable in adolescence as adulthood, but associated with 	poorer </a:t>
            </a:r>
            <a:r>
              <a:rPr lang="en-US" dirty="0" err="1" smtClean="0">
                <a:solidFill>
                  <a:srgbClr val="FF0000"/>
                </a:solidFill>
              </a:rPr>
              <a:t>longterm</a:t>
            </a:r>
            <a:r>
              <a:rPr lang="en-US" dirty="0" smtClean="0">
                <a:solidFill>
                  <a:srgbClr val="FF0000"/>
                </a:solidFill>
              </a:rPr>
              <a:t> outcomes</a:t>
            </a:r>
            <a:endParaRPr lang="en-US" dirty="0">
              <a:solidFill>
                <a:srgbClr val="FF0000"/>
              </a:solidFill>
            </a:endParaRPr>
          </a:p>
          <a:p>
            <a:pPr marL="82296" indent="0">
              <a:buNone/>
            </a:pPr>
            <a:r>
              <a:rPr lang="en-US" dirty="0" smtClean="0"/>
              <a:t>Finding #4: </a:t>
            </a:r>
          </a:p>
          <a:p>
            <a:pPr marL="82296" indent="0">
              <a:buNone/>
            </a:pPr>
            <a:r>
              <a:rPr lang="en-US" dirty="0"/>
              <a:t>	</a:t>
            </a:r>
            <a:r>
              <a:rPr lang="en-US" dirty="0" smtClean="0"/>
              <a:t>Personality </a:t>
            </a:r>
            <a:r>
              <a:rPr lang="en-US" dirty="0"/>
              <a:t>pathology is preceded by internalizing and </a:t>
            </a:r>
            <a:r>
              <a:rPr lang="en-US" dirty="0" smtClean="0"/>
              <a:t>externalizing disorders, but 	not the other way round </a:t>
            </a:r>
          </a:p>
          <a:p>
            <a:pPr marL="82296" indent="0">
              <a:buNone/>
            </a:pPr>
            <a:r>
              <a:rPr lang="en-US" dirty="0"/>
              <a:t>Finding </a:t>
            </a:r>
            <a:r>
              <a:rPr lang="en-US" dirty="0" smtClean="0"/>
              <a:t>#5: </a:t>
            </a:r>
          </a:p>
          <a:p>
            <a:pPr marL="82296" indent="0">
              <a:buNone/>
            </a:pPr>
            <a:r>
              <a:rPr lang="en-US" dirty="0"/>
              <a:t>	</a:t>
            </a:r>
            <a:r>
              <a:rPr lang="en-US" dirty="0" smtClean="0"/>
              <a:t>Personality </a:t>
            </a:r>
            <a:r>
              <a:rPr lang="en-US" dirty="0"/>
              <a:t>pathology remains comorbid with internalizing  </a:t>
            </a:r>
            <a:r>
              <a:rPr lang="en-US" dirty="0" smtClean="0"/>
              <a:t>and externalizing 	pathology </a:t>
            </a:r>
            <a:r>
              <a:rPr lang="en-US" dirty="0"/>
              <a:t>throughout </a:t>
            </a:r>
            <a:r>
              <a:rPr lang="en-US" dirty="0" smtClean="0"/>
              <a:t>development</a:t>
            </a:r>
          </a:p>
          <a:p>
            <a:pPr marL="82296" indent="0">
              <a:buNone/>
            </a:pPr>
            <a:r>
              <a:rPr lang="en-US" dirty="0"/>
              <a:t>	</a:t>
            </a:r>
            <a:endParaRPr lang="en-US" dirty="0" smtClean="0"/>
          </a:p>
          <a:p>
            <a:pPr marL="82296" indent="0">
              <a:buNone/>
            </a:pPr>
            <a:r>
              <a:rPr lang="en-US" dirty="0"/>
              <a:t>	</a:t>
            </a:r>
          </a:p>
          <a:p>
            <a:pPr marL="82296" indent="0">
              <a:buNone/>
            </a:pPr>
            <a:endParaRPr lang="en-US" dirty="0"/>
          </a:p>
          <a:p>
            <a:pPr marL="82296" indent="0">
              <a:buNone/>
            </a:pPr>
            <a:endParaRPr lang="en-US" dirty="0"/>
          </a:p>
          <a:p>
            <a:endParaRPr lang="en-US" dirty="0"/>
          </a:p>
        </p:txBody>
      </p:sp>
      <p:sp>
        <p:nvSpPr>
          <p:cNvPr id="3" name="Title 2"/>
          <p:cNvSpPr>
            <a:spLocks noGrp="1"/>
          </p:cNvSpPr>
          <p:nvPr>
            <p:ph type="title"/>
          </p:nvPr>
        </p:nvSpPr>
        <p:spPr/>
        <p:txBody>
          <a:bodyPr>
            <a:noAutofit/>
          </a:bodyPr>
          <a:lstStyle/>
          <a:p>
            <a:r>
              <a:rPr lang="en-US" dirty="0" smtClean="0"/>
              <a:t>Five key findings</a:t>
            </a:r>
            <a:endParaRPr lang="en-US" dirty="0"/>
          </a:p>
        </p:txBody>
      </p:sp>
    </p:spTree>
    <p:extLst>
      <p:ext uri="{BB962C8B-B14F-4D97-AF65-F5344CB8AC3E}">
        <p14:creationId xmlns:p14="http://schemas.microsoft.com/office/powerpoint/2010/main" val="64328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762000" y="438150"/>
            <a:ext cx="7848600" cy="3359944"/>
          </a:xfrm>
          <a:prstGeom prst="rect">
            <a:avLst/>
          </a:prstGeom>
        </p:spPr>
      </p:pic>
      <p:sp>
        <p:nvSpPr>
          <p:cNvPr id="5" name="TextBox 4"/>
          <p:cNvSpPr txBox="1"/>
          <p:nvPr/>
        </p:nvSpPr>
        <p:spPr>
          <a:xfrm>
            <a:off x="1600200" y="3943352"/>
            <a:ext cx="5855834" cy="646331"/>
          </a:xfrm>
          <a:prstGeom prst="rect">
            <a:avLst/>
          </a:prstGeom>
          <a:noFill/>
        </p:spPr>
        <p:txBody>
          <a:bodyPr wrap="none" rtlCol="0">
            <a:spAutoFit/>
          </a:bodyPr>
          <a:lstStyle/>
          <a:p>
            <a:r>
              <a:rPr lang="en-US" dirty="0"/>
              <a:t>R</a:t>
            </a:r>
            <a:r>
              <a:rPr lang="en-US" dirty="0" smtClean="0"/>
              <a:t>ank-order </a:t>
            </a:r>
            <a:r>
              <a:rPr lang="en-US" dirty="0"/>
              <a:t>stability for PD symptoms in the range of .40-.</a:t>
            </a:r>
            <a:r>
              <a:rPr lang="en-US" dirty="0" smtClean="0"/>
              <a:t>65 </a:t>
            </a:r>
          </a:p>
          <a:p>
            <a:r>
              <a:rPr lang="en-US" dirty="0" smtClean="0"/>
              <a:t>(</a:t>
            </a:r>
            <a:r>
              <a:rPr lang="en-US" dirty="0" err="1" smtClean="0"/>
              <a:t>Bornavola</a:t>
            </a:r>
            <a:r>
              <a:rPr lang="en-US" dirty="0" smtClean="0"/>
              <a:t> et al., 2013)</a:t>
            </a:r>
            <a:endParaRPr lang="en-US" dirty="0"/>
          </a:p>
        </p:txBody>
      </p:sp>
    </p:spTree>
    <p:extLst>
      <p:ext uri="{BB962C8B-B14F-4D97-AF65-F5344CB8AC3E}">
        <p14:creationId xmlns:p14="http://schemas.microsoft.com/office/powerpoint/2010/main" val="17410999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762000" y="516936"/>
            <a:ext cx="8008938" cy="3429000"/>
          </a:xfrm>
          <a:prstGeom prst="rect">
            <a:avLst/>
          </a:prstGeom>
        </p:spPr>
      </p:pic>
      <p:sp>
        <p:nvSpPr>
          <p:cNvPr id="5" name="TextBox 4"/>
          <p:cNvSpPr txBox="1"/>
          <p:nvPr/>
        </p:nvSpPr>
        <p:spPr>
          <a:xfrm>
            <a:off x="1377930" y="4057653"/>
            <a:ext cx="7467600" cy="646331"/>
          </a:xfrm>
          <a:prstGeom prst="rect">
            <a:avLst/>
          </a:prstGeom>
          <a:noFill/>
        </p:spPr>
        <p:txBody>
          <a:bodyPr wrap="square" rtlCol="0">
            <a:spAutoFit/>
          </a:bodyPr>
          <a:lstStyle/>
          <a:p>
            <a:r>
              <a:rPr lang="en-US" dirty="0"/>
              <a:t>R</a:t>
            </a:r>
            <a:r>
              <a:rPr lang="en-US" dirty="0" smtClean="0"/>
              <a:t>ank-order </a:t>
            </a:r>
            <a:r>
              <a:rPr lang="en-US" dirty="0"/>
              <a:t>stability for PD symptoms in the range of .40-.</a:t>
            </a:r>
            <a:r>
              <a:rPr lang="en-US" dirty="0" smtClean="0"/>
              <a:t>65 </a:t>
            </a:r>
          </a:p>
          <a:p>
            <a:r>
              <a:rPr lang="en-US" dirty="0" smtClean="0"/>
              <a:t>(</a:t>
            </a:r>
            <a:r>
              <a:rPr lang="en-US" dirty="0" err="1" smtClean="0"/>
              <a:t>Bornavola</a:t>
            </a:r>
            <a:r>
              <a:rPr lang="en-US" dirty="0" smtClean="0"/>
              <a:t> et al., 2013)</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962151"/>
            <a:ext cx="768330" cy="35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384" y="1428750"/>
            <a:ext cx="768330" cy="35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857251"/>
            <a:ext cx="768330" cy="35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156813"/>
            <a:ext cx="768330" cy="35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537882"/>
            <a:ext cx="768330" cy="35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0619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7" y="666750"/>
            <a:ext cx="3971925" cy="2936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58419" y="4691663"/>
            <a:ext cx="2099934" cy="300082"/>
          </a:xfrm>
          <a:prstGeom prst="rect">
            <a:avLst/>
          </a:prstGeom>
          <a:noFill/>
        </p:spPr>
        <p:txBody>
          <a:bodyPr wrap="none" rtlCol="0">
            <a:spAutoFit/>
          </a:bodyPr>
          <a:lstStyle/>
          <a:p>
            <a:r>
              <a:rPr lang="en-US" sz="1350" dirty="0" err="1"/>
              <a:t>DeClercq</a:t>
            </a:r>
            <a:r>
              <a:rPr lang="en-US" sz="1350" dirty="0"/>
              <a:t> et al. (2009). D&amp;P</a:t>
            </a:r>
          </a:p>
        </p:txBody>
      </p:sp>
      <p:pic>
        <p:nvPicPr>
          <p:cNvPr id="4" name="Picture 3"/>
          <p:cNvPicPr>
            <a:picLocks noChangeAspect="1"/>
          </p:cNvPicPr>
          <p:nvPr/>
        </p:nvPicPr>
        <p:blipFill>
          <a:blip r:embed="rId3"/>
          <a:stretch>
            <a:fillRect/>
          </a:stretch>
        </p:blipFill>
        <p:spPr>
          <a:xfrm>
            <a:off x="73617" y="674822"/>
            <a:ext cx="5063540" cy="3657600"/>
          </a:xfrm>
          <a:prstGeom prst="rect">
            <a:avLst/>
          </a:prstGeom>
        </p:spPr>
      </p:pic>
    </p:spTree>
    <p:extLst>
      <p:ext uri="{BB962C8B-B14F-4D97-AF65-F5344CB8AC3E}">
        <p14:creationId xmlns:p14="http://schemas.microsoft.com/office/powerpoint/2010/main" val="177737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rank-order stability studies</a:t>
            </a:r>
            <a:endParaRPr lang="en-US" dirty="0"/>
          </a:p>
        </p:txBody>
      </p:sp>
      <p:sp>
        <p:nvSpPr>
          <p:cNvPr id="3" name="Content Placeholder 2"/>
          <p:cNvSpPr>
            <a:spLocks noGrp="1"/>
          </p:cNvSpPr>
          <p:nvPr>
            <p:ph idx="1"/>
          </p:nvPr>
        </p:nvSpPr>
        <p:spPr>
          <a:xfrm>
            <a:off x="457200" y="1200150"/>
            <a:ext cx="8382000" cy="3657599"/>
          </a:xfrm>
        </p:spPr>
        <p:txBody>
          <a:bodyPr>
            <a:normAutofit fontScale="70000" lnSpcReduction="20000"/>
          </a:bodyPr>
          <a:lstStyle/>
          <a:p>
            <a:r>
              <a:rPr lang="en-US" dirty="0" smtClean="0">
                <a:solidFill>
                  <a:srgbClr val="FF0000"/>
                </a:solidFill>
              </a:rPr>
              <a:t>CIC </a:t>
            </a:r>
          </a:p>
          <a:p>
            <a:pPr lvl="1"/>
            <a:r>
              <a:rPr lang="en-US" dirty="0" smtClean="0"/>
              <a:t>.</a:t>
            </a:r>
            <a:r>
              <a:rPr lang="en-US" dirty="0"/>
              <a:t>4-.7 </a:t>
            </a:r>
            <a:r>
              <a:rPr lang="en-US" dirty="0" smtClean="0"/>
              <a:t> (Cohen et al., 2005) </a:t>
            </a:r>
          </a:p>
          <a:p>
            <a:pPr lvl="1"/>
            <a:r>
              <a:rPr lang="en-US" dirty="0" smtClean="0"/>
              <a:t>Cluster </a:t>
            </a:r>
            <a:r>
              <a:rPr lang="en-US" dirty="0"/>
              <a:t>B personality </a:t>
            </a:r>
            <a:r>
              <a:rPr lang="en-US" dirty="0" smtClean="0"/>
              <a:t>pathology </a:t>
            </a:r>
            <a:r>
              <a:rPr lang="en-US" dirty="0"/>
              <a:t>(borderline, narcissistic and histrionic PD), </a:t>
            </a:r>
            <a:r>
              <a:rPr lang="en-US" dirty="0" smtClean="0"/>
              <a:t>over </a:t>
            </a:r>
            <a:r>
              <a:rPr lang="en-US" dirty="0"/>
              <a:t>the course of 9 </a:t>
            </a:r>
            <a:r>
              <a:rPr lang="en-US" dirty="0" smtClean="0"/>
              <a:t>years:  </a:t>
            </a:r>
            <a:r>
              <a:rPr lang="en-US" dirty="0"/>
              <a:t>.63 for boys and .69 for girls. </a:t>
            </a:r>
            <a:endParaRPr lang="en-US" dirty="0" smtClean="0"/>
          </a:p>
          <a:p>
            <a:r>
              <a:rPr lang="en-US" dirty="0">
                <a:solidFill>
                  <a:srgbClr val="FF0000"/>
                </a:solidFill>
              </a:rPr>
              <a:t>Minnesota Twin Family </a:t>
            </a:r>
            <a:r>
              <a:rPr lang="en-US" dirty="0" smtClean="0">
                <a:solidFill>
                  <a:srgbClr val="FF0000"/>
                </a:solidFill>
              </a:rPr>
              <a:t>Study </a:t>
            </a:r>
            <a:r>
              <a:rPr lang="en-US" dirty="0" smtClean="0"/>
              <a:t>rank-order </a:t>
            </a:r>
            <a:r>
              <a:rPr lang="en-US" dirty="0"/>
              <a:t>stability of .53-.73 in </a:t>
            </a:r>
            <a:r>
              <a:rPr lang="en-US" dirty="0" smtClean="0"/>
              <a:t>adolescent </a:t>
            </a:r>
            <a:r>
              <a:rPr lang="en-US" dirty="0"/>
              <a:t>female twins, assessed over a period of 10 years from ages </a:t>
            </a:r>
            <a:r>
              <a:rPr lang="en-US" dirty="0" smtClean="0"/>
              <a:t>17-24 (</a:t>
            </a:r>
            <a:r>
              <a:rPr lang="en-US" dirty="0" err="1" smtClean="0"/>
              <a:t>Bornovalova</a:t>
            </a:r>
            <a:r>
              <a:rPr lang="en-US" dirty="0"/>
              <a:t>, </a:t>
            </a:r>
            <a:r>
              <a:rPr lang="en-US" dirty="0" smtClean="0"/>
              <a:t>et al., 2009).</a:t>
            </a:r>
          </a:p>
          <a:p>
            <a:r>
              <a:rPr lang="en-US" dirty="0" smtClean="0">
                <a:solidFill>
                  <a:srgbClr val="FF0000"/>
                </a:solidFill>
              </a:rPr>
              <a:t>HYPE</a:t>
            </a:r>
            <a:r>
              <a:rPr lang="en-US" dirty="0" smtClean="0"/>
              <a:t> (</a:t>
            </a:r>
            <a:r>
              <a:rPr lang="en-US" dirty="0" err="1" smtClean="0"/>
              <a:t>Chanen</a:t>
            </a:r>
            <a:r>
              <a:rPr lang="en-US" dirty="0" smtClean="0"/>
              <a:t> </a:t>
            </a:r>
            <a:r>
              <a:rPr lang="en-US" dirty="0"/>
              <a:t>et </a:t>
            </a:r>
            <a:r>
              <a:rPr lang="en-US" dirty="0" smtClean="0"/>
              <a:t>al., 2004), stability </a:t>
            </a:r>
            <a:r>
              <a:rPr lang="en-US" dirty="0"/>
              <a:t>index of .54 over the course of 2 years in a sample of 101 adolescents, aged 15-18</a:t>
            </a:r>
            <a:r>
              <a:rPr lang="en-US" dirty="0" smtClean="0"/>
              <a:t>.</a:t>
            </a:r>
            <a:r>
              <a:rPr lang="en-US" dirty="0"/>
              <a:t> </a:t>
            </a:r>
            <a:endParaRPr lang="en-US" dirty="0" smtClean="0"/>
          </a:p>
          <a:p>
            <a:r>
              <a:rPr lang="en-US" dirty="0"/>
              <a:t>Similar to ranges reported for normal personality traits in both </a:t>
            </a:r>
            <a:r>
              <a:rPr lang="en-US" dirty="0">
                <a:solidFill>
                  <a:srgbClr val="FF0000"/>
                </a:solidFill>
              </a:rPr>
              <a:t>adults </a:t>
            </a:r>
            <a:r>
              <a:rPr lang="en-US" dirty="0"/>
              <a:t>and children </a:t>
            </a:r>
          </a:p>
        </p:txBody>
      </p:sp>
    </p:spTree>
    <p:extLst>
      <p:ext uri="{BB962C8B-B14F-4D97-AF65-F5344CB8AC3E}">
        <p14:creationId xmlns:p14="http://schemas.microsoft.com/office/powerpoint/2010/main" val="947964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Moderate, but more problematic</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More stable than </a:t>
            </a:r>
            <a:r>
              <a:rPr lang="en-US" dirty="0" err="1" smtClean="0"/>
              <a:t>int</a:t>
            </a:r>
            <a:r>
              <a:rPr lang="en-US" dirty="0" smtClean="0"/>
              <a:t>/</a:t>
            </a:r>
            <a:r>
              <a:rPr lang="en-US" dirty="0" err="1" smtClean="0"/>
              <a:t>ext</a:t>
            </a:r>
            <a:r>
              <a:rPr lang="en-US" dirty="0" smtClean="0"/>
              <a:t>: </a:t>
            </a:r>
          </a:p>
          <a:p>
            <a:pPr lvl="1"/>
            <a:r>
              <a:rPr lang="en-US" dirty="0" smtClean="0"/>
              <a:t>CIC: Cluster B more stable than internalizing and externalizing.</a:t>
            </a:r>
          </a:p>
          <a:p>
            <a:pPr lvl="1"/>
            <a:r>
              <a:rPr lang="en-US" dirty="0" smtClean="0"/>
              <a:t>May be more enduring and long-lasting than internalizing and externalizing psychopathology, despite moderate stability.</a:t>
            </a:r>
          </a:p>
          <a:p>
            <a:pPr lvl="1"/>
            <a:r>
              <a:rPr lang="en-US" dirty="0" err="1" smtClean="0"/>
              <a:t>DeClercq</a:t>
            </a:r>
            <a:r>
              <a:rPr lang="en-US" dirty="0" smtClean="0"/>
              <a:t> et al (2009): Externalizing symptoms show steeper and continued decline beyond that of personality traits </a:t>
            </a:r>
            <a:r>
              <a:rPr lang="en-US" dirty="0" smtClean="0">
                <a:sym typeface="Wingdings" panose="05000000000000000000" pitchFamily="2" charset="2"/>
              </a:rPr>
              <a:t> developmental maturation processes/”grow out” of externalizing behaviors</a:t>
            </a:r>
          </a:p>
          <a:p>
            <a:r>
              <a:rPr lang="en-US" dirty="0" smtClean="0">
                <a:sym typeface="Wingdings" panose="05000000000000000000" pitchFamily="2" charset="2"/>
              </a:rPr>
              <a:t>Associated with more dysfunction:</a:t>
            </a:r>
          </a:p>
          <a:p>
            <a:pPr lvl="1"/>
            <a:r>
              <a:rPr lang="en-US" dirty="0" smtClean="0">
                <a:sym typeface="Wingdings" panose="05000000000000000000" pitchFamily="2" charset="2"/>
              </a:rPr>
              <a:t>Wright et al (2016): N = 2,450</a:t>
            </a:r>
            <a:endParaRPr lang="en-US" dirty="0" smtClean="0"/>
          </a:p>
          <a:p>
            <a:endParaRPr lang="en-US" dirty="0"/>
          </a:p>
        </p:txBody>
      </p:sp>
    </p:spTree>
    <p:extLst>
      <p:ext uri="{BB962C8B-B14F-4D97-AF65-F5344CB8AC3E}">
        <p14:creationId xmlns:p14="http://schemas.microsoft.com/office/powerpoint/2010/main" val="40001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we target?</a:t>
            </a:r>
            <a:endParaRPr lang="en-US" dirty="0"/>
          </a:p>
        </p:txBody>
      </p:sp>
      <p:sp>
        <p:nvSpPr>
          <p:cNvPr id="3" name="Content Placeholder 2"/>
          <p:cNvSpPr>
            <a:spLocks noGrp="1"/>
          </p:cNvSpPr>
          <p:nvPr>
            <p:ph idx="1"/>
          </p:nvPr>
        </p:nvSpPr>
        <p:spPr/>
        <p:txBody>
          <a:bodyPr/>
          <a:lstStyle/>
          <a:p>
            <a:r>
              <a:rPr lang="en-US" dirty="0" smtClean="0"/>
              <a:t>Criterion A function</a:t>
            </a:r>
            <a:endParaRPr lang="en-US" dirty="0"/>
          </a:p>
        </p:txBody>
      </p:sp>
    </p:spTree>
    <p:extLst>
      <p:ext uri="{BB962C8B-B14F-4D97-AF65-F5344CB8AC3E}">
        <p14:creationId xmlns:p14="http://schemas.microsoft.com/office/powerpoint/2010/main" val="37553509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2719591" y="-1290841"/>
            <a:ext cx="3900276" cy="7053458"/>
          </a:xfrm>
          <a:prstGeom prst="rect">
            <a:avLst/>
          </a:prstGeom>
        </p:spPr>
      </p:pic>
      <p:sp>
        <p:nvSpPr>
          <p:cNvPr id="3" name="TextBox 2"/>
          <p:cNvSpPr txBox="1"/>
          <p:nvPr/>
        </p:nvSpPr>
        <p:spPr>
          <a:xfrm>
            <a:off x="6248400" y="4705350"/>
            <a:ext cx="1836144" cy="300082"/>
          </a:xfrm>
          <a:prstGeom prst="rect">
            <a:avLst/>
          </a:prstGeom>
          <a:noFill/>
        </p:spPr>
        <p:txBody>
          <a:bodyPr wrap="none" rtlCol="0">
            <a:spAutoFit/>
          </a:bodyPr>
          <a:lstStyle/>
          <a:p>
            <a:r>
              <a:rPr lang="en-US" sz="1350" dirty="0"/>
              <a:t>Wright et al. (2016) </a:t>
            </a:r>
            <a:r>
              <a:rPr lang="en-US" sz="1350" i="1" dirty="0" smtClean="0"/>
              <a:t>JPD</a:t>
            </a:r>
            <a:endParaRPr lang="en-US" sz="1350" i="1" dirty="0"/>
          </a:p>
        </p:txBody>
      </p:sp>
      <p:cxnSp>
        <p:nvCxnSpPr>
          <p:cNvPr id="5" name="Straight Connector 4"/>
          <p:cNvCxnSpPr/>
          <p:nvPr/>
        </p:nvCxnSpPr>
        <p:spPr>
          <a:xfrm>
            <a:off x="1295400" y="3105150"/>
            <a:ext cx="65532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400" y="3409950"/>
            <a:ext cx="65532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95400" y="4019550"/>
            <a:ext cx="65532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84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2719591" y="-1290841"/>
            <a:ext cx="3900276" cy="7053458"/>
          </a:xfrm>
          <a:prstGeom prst="rect">
            <a:avLst/>
          </a:prstGeom>
        </p:spPr>
      </p:pic>
      <p:sp>
        <p:nvSpPr>
          <p:cNvPr id="3" name="TextBox 2"/>
          <p:cNvSpPr txBox="1"/>
          <p:nvPr/>
        </p:nvSpPr>
        <p:spPr>
          <a:xfrm>
            <a:off x="6248400" y="4705350"/>
            <a:ext cx="1836144" cy="300082"/>
          </a:xfrm>
          <a:prstGeom prst="rect">
            <a:avLst/>
          </a:prstGeom>
          <a:noFill/>
        </p:spPr>
        <p:txBody>
          <a:bodyPr wrap="none" rtlCol="0">
            <a:spAutoFit/>
          </a:bodyPr>
          <a:lstStyle/>
          <a:p>
            <a:r>
              <a:rPr lang="en-US" sz="1350" dirty="0"/>
              <a:t>Wright et al. (2016) </a:t>
            </a:r>
            <a:r>
              <a:rPr lang="en-US" sz="1350" i="1" dirty="0" smtClean="0"/>
              <a:t>JPD</a:t>
            </a:r>
            <a:endParaRPr lang="en-US" sz="1350" i="1" dirty="0"/>
          </a:p>
        </p:txBody>
      </p:sp>
      <p:cxnSp>
        <p:nvCxnSpPr>
          <p:cNvPr id="5" name="Straight Connector 4"/>
          <p:cNvCxnSpPr/>
          <p:nvPr/>
        </p:nvCxnSpPr>
        <p:spPr>
          <a:xfrm>
            <a:off x="1295400" y="3105150"/>
            <a:ext cx="65532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400" y="3409950"/>
            <a:ext cx="65532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95400" y="4019550"/>
            <a:ext cx="65532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Line Callout 3 5"/>
          <p:cNvSpPr/>
          <p:nvPr/>
        </p:nvSpPr>
        <p:spPr>
          <a:xfrm>
            <a:off x="510153" y="1717167"/>
            <a:ext cx="1447800" cy="808662"/>
          </a:xfrm>
          <a:prstGeom prst="borderCallout3">
            <a:avLst>
              <a:gd name="adj1" fmla="val 18750"/>
              <a:gd name="adj2" fmla="val -8333"/>
              <a:gd name="adj3" fmla="val 18750"/>
              <a:gd name="adj4" fmla="val -16667"/>
              <a:gd name="adj5" fmla="val 100000"/>
              <a:gd name="adj6" fmla="val -16667"/>
              <a:gd name="adj7" fmla="val 224271"/>
              <a:gd name="adj8" fmla="val 798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Criterion A</a:t>
            </a:r>
            <a:endParaRPr lang="en-US" dirty="0">
              <a:solidFill>
                <a:schemeClr val="tx1"/>
              </a:solidFill>
            </a:endParaRPr>
          </a:p>
        </p:txBody>
      </p:sp>
    </p:spTree>
    <p:extLst>
      <p:ext uri="{BB962C8B-B14F-4D97-AF65-F5344CB8AC3E}">
        <p14:creationId xmlns:p14="http://schemas.microsoft.com/office/powerpoint/2010/main" val="236502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23950"/>
            <a:ext cx="8229600" cy="3886200"/>
          </a:xfrm>
        </p:spPr>
        <p:txBody>
          <a:bodyPr>
            <a:noAutofit/>
          </a:bodyPr>
          <a:lstStyle/>
          <a:p>
            <a:pPr marL="0" indent="0">
              <a:buNone/>
            </a:pPr>
            <a:r>
              <a:rPr lang="en-US" sz="1600" dirty="0" smtClean="0"/>
              <a:t>Sharp et al (2012)</a:t>
            </a:r>
          </a:p>
          <a:p>
            <a:r>
              <a:rPr lang="en-US" sz="1600" dirty="0" smtClean="0"/>
              <a:t>156 </a:t>
            </a:r>
            <a:r>
              <a:rPr lang="en-US" sz="1600" dirty="0"/>
              <a:t>consecutive admissions </a:t>
            </a:r>
            <a:r>
              <a:rPr lang="en-US" sz="1600" dirty="0" smtClean="0"/>
              <a:t>(55.1% female; age </a:t>
            </a:r>
            <a:r>
              <a:rPr lang="en-US" sz="1600" dirty="0"/>
              <a:t>= 15.47; </a:t>
            </a:r>
            <a:r>
              <a:rPr lang="en-US" sz="1600" i="1" dirty="0"/>
              <a:t>SD</a:t>
            </a:r>
            <a:r>
              <a:rPr lang="en-US" sz="1600" dirty="0"/>
              <a:t> = </a:t>
            </a:r>
            <a:r>
              <a:rPr lang="en-US" sz="1600" dirty="0" smtClean="0"/>
              <a:t>1.41).</a:t>
            </a:r>
            <a:endParaRPr lang="en-US" sz="1600" dirty="0"/>
          </a:p>
          <a:p>
            <a:r>
              <a:rPr lang="en-US" sz="1600" dirty="0" smtClean="0"/>
              <a:t>A </a:t>
            </a:r>
            <a:r>
              <a:rPr lang="en-US" sz="1600" dirty="0"/>
              <a:t>diagnosis of MDD or BPD independently increased the odds for thinking about death by nearly 2.5 times, MDD, </a:t>
            </a:r>
            <a:r>
              <a:rPr lang="en-US" sz="1600" i="1" dirty="0"/>
              <a:t>B</a:t>
            </a:r>
            <a:r>
              <a:rPr lang="en-US" sz="1600" dirty="0"/>
              <a:t> = −.91; </a:t>
            </a:r>
            <a:r>
              <a:rPr lang="en-US" sz="1600" i="1" dirty="0"/>
              <a:t>SE</a:t>
            </a:r>
            <a:r>
              <a:rPr lang="en-US" sz="1600" dirty="0"/>
              <a:t> = .36; Wald statistic (</a:t>
            </a:r>
            <a:r>
              <a:rPr lang="en-US" sz="1600" i="1" dirty="0"/>
              <a:t>1</a:t>
            </a:r>
            <a:r>
              <a:rPr lang="en-US" sz="1600" dirty="0"/>
              <a:t>) = 6.56; </a:t>
            </a:r>
            <a:r>
              <a:rPr lang="en-US" sz="1600" i="1" dirty="0"/>
              <a:t>p</a:t>
            </a:r>
            <a:r>
              <a:rPr lang="en-US" sz="1600" dirty="0"/>
              <a:t> = .01, </a:t>
            </a:r>
            <a:r>
              <a:rPr lang="en-US" sz="1600" i="1" dirty="0"/>
              <a:t>OR</a:t>
            </a:r>
            <a:r>
              <a:rPr lang="en-US" sz="1600" dirty="0"/>
              <a:t> = 2.48; BPD, </a:t>
            </a:r>
            <a:r>
              <a:rPr lang="en-US" sz="1600" i="1" dirty="0"/>
              <a:t>B</a:t>
            </a:r>
            <a:r>
              <a:rPr lang="en-US" sz="1600" dirty="0"/>
              <a:t> = −.88; </a:t>
            </a:r>
            <a:r>
              <a:rPr lang="en-US" sz="1600" i="1" dirty="0"/>
              <a:t>SE</a:t>
            </a:r>
            <a:r>
              <a:rPr lang="en-US" sz="1600" dirty="0"/>
              <a:t> = .44; Wald statistic (</a:t>
            </a:r>
            <a:r>
              <a:rPr lang="en-US" sz="1600" i="1" dirty="0"/>
              <a:t>1</a:t>
            </a:r>
            <a:r>
              <a:rPr lang="en-US" sz="1600" dirty="0"/>
              <a:t>) = 4.02; </a:t>
            </a:r>
            <a:r>
              <a:rPr lang="en-US" sz="1600" i="1" dirty="0" err="1"/>
              <a:t>df</a:t>
            </a:r>
            <a:r>
              <a:rPr lang="en-US" sz="1600" dirty="0"/>
              <a:t> = 1, </a:t>
            </a:r>
            <a:r>
              <a:rPr lang="en-US" sz="1600" i="1" dirty="0"/>
              <a:t>p</a:t>
            </a:r>
            <a:r>
              <a:rPr lang="en-US" sz="1600" dirty="0"/>
              <a:t> &lt; .05, </a:t>
            </a:r>
            <a:r>
              <a:rPr lang="en-US" sz="1600" i="1" dirty="0"/>
              <a:t>OR</a:t>
            </a:r>
            <a:r>
              <a:rPr lang="en-US" sz="1600" dirty="0"/>
              <a:t> =2.42, </a:t>
            </a:r>
            <a:endParaRPr lang="en-US" sz="1600" dirty="0" smtClean="0"/>
          </a:p>
          <a:p>
            <a:r>
              <a:rPr lang="en-US" sz="1600" dirty="0" smtClean="0"/>
              <a:t>The </a:t>
            </a:r>
            <a:r>
              <a:rPr lang="en-US" sz="1600" dirty="0"/>
              <a:t>addition of BPD to the model robustly </a:t>
            </a:r>
            <a:r>
              <a:rPr lang="en-US" sz="1600" dirty="0" smtClean="0"/>
              <a:t>improved </a:t>
            </a:r>
            <a:r>
              <a:rPr lang="en-US" sz="1600" dirty="0"/>
              <a:t>correct classification of those wishing to die from 29% to 41%. </a:t>
            </a:r>
            <a:endParaRPr lang="en-US" sz="1600" dirty="0" smtClean="0"/>
          </a:p>
          <a:p>
            <a:r>
              <a:rPr lang="en-US" sz="1600" dirty="0" smtClean="0"/>
              <a:t>Being </a:t>
            </a:r>
            <a:r>
              <a:rPr lang="en-US" sz="1600" dirty="0"/>
              <a:t>female similarly increased risk for thinking about death, </a:t>
            </a:r>
            <a:r>
              <a:rPr lang="en-US" sz="1600" i="1" dirty="0"/>
              <a:t>B</a:t>
            </a:r>
            <a:r>
              <a:rPr lang="en-US" sz="1600" dirty="0"/>
              <a:t> = −.86; </a:t>
            </a:r>
            <a:r>
              <a:rPr lang="en-US" sz="1600" i="1" dirty="0"/>
              <a:t>SE</a:t>
            </a:r>
            <a:r>
              <a:rPr lang="en-US" sz="1600" dirty="0"/>
              <a:t> = .36; </a:t>
            </a:r>
            <a:r>
              <a:rPr lang="en-US" sz="1600" i="1" dirty="0"/>
              <a:t>Wald statistic</a:t>
            </a:r>
            <a:r>
              <a:rPr lang="en-US" sz="1600" dirty="0"/>
              <a:t> (</a:t>
            </a:r>
            <a:r>
              <a:rPr lang="en-US" sz="1600" i="1" dirty="0"/>
              <a:t>1</a:t>
            </a:r>
            <a:r>
              <a:rPr lang="en-US" sz="1600" dirty="0"/>
              <a:t>) = 5.64; </a:t>
            </a:r>
            <a:r>
              <a:rPr lang="en-US" sz="1600" i="1" dirty="0" err="1"/>
              <a:t>df</a:t>
            </a:r>
            <a:r>
              <a:rPr lang="en-US" sz="1600" dirty="0"/>
              <a:t> = 1, </a:t>
            </a:r>
            <a:r>
              <a:rPr lang="en-US" sz="1600" i="1" dirty="0"/>
              <a:t>p</a:t>
            </a:r>
            <a:r>
              <a:rPr lang="en-US" sz="1600" dirty="0"/>
              <a:t> = .02, </a:t>
            </a:r>
            <a:r>
              <a:rPr lang="en-US" sz="1600" i="1" dirty="0"/>
              <a:t>OR</a:t>
            </a:r>
            <a:r>
              <a:rPr lang="en-US" sz="1600" dirty="0"/>
              <a:t> = 2.36</a:t>
            </a:r>
            <a:r>
              <a:rPr lang="en-US" sz="1600" dirty="0" smtClean="0"/>
              <a:t>.</a:t>
            </a:r>
          </a:p>
          <a:p>
            <a:pPr marL="0" indent="0">
              <a:buNone/>
            </a:pPr>
            <a:r>
              <a:rPr lang="en-US" sz="1600" dirty="0" err="1" smtClean="0"/>
              <a:t>Chanen</a:t>
            </a:r>
            <a:r>
              <a:rPr lang="en-US" sz="1600" dirty="0" smtClean="0"/>
              <a:t> et al (2006)</a:t>
            </a:r>
          </a:p>
          <a:p>
            <a:r>
              <a:rPr lang="en-US" sz="1600" dirty="0" smtClean="0"/>
              <a:t>BPD </a:t>
            </a:r>
            <a:r>
              <a:rPr lang="en-US" sz="1600" dirty="0"/>
              <a:t>significantly predicted general psychopathology as measured by the Youth Self-Report (YSR; Achenbach, 1991) and the Young Adult Self-Report (YASR; Achenbach, 1997), functioning, peer relationships, self-care, and family and relationship functioning, above and beyond other PD’s or Axis I disorders. </a:t>
            </a:r>
          </a:p>
        </p:txBody>
      </p:sp>
      <p:sp>
        <p:nvSpPr>
          <p:cNvPr id="3" name="Title 2"/>
          <p:cNvSpPr>
            <a:spLocks noGrp="1"/>
          </p:cNvSpPr>
          <p:nvPr>
            <p:ph type="title"/>
          </p:nvPr>
        </p:nvSpPr>
        <p:spPr/>
        <p:txBody>
          <a:bodyPr>
            <a:normAutofit/>
          </a:bodyPr>
          <a:lstStyle/>
          <a:p>
            <a:r>
              <a:rPr lang="en-US" dirty="0" smtClean="0"/>
              <a:t>Incremental value of BPD</a:t>
            </a:r>
            <a:endParaRPr lang="en-US" dirty="0"/>
          </a:p>
        </p:txBody>
      </p:sp>
    </p:spTree>
    <p:extLst>
      <p:ext uri="{BB962C8B-B14F-4D97-AF65-F5344CB8AC3E}">
        <p14:creationId xmlns:p14="http://schemas.microsoft.com/office/powerpoint/2010/main" val="27808307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76350"/>
            <a:ext cx="8991600" cy="4343400"/>
          </a:xfrm>
        </p:spPr>
        <p:txBody>
          <a:bodyPr>
            <a:normAutofit fontScale="55000" lnSpcReduction="20000"/>
          </a:bodyPr>
          <a:lstStyle/>
          <a:p>
            <a:pPr marL="82296" indent="0">
              <a:buNone/>
            </a:pPr>
            <a:r>
              <a:rPr lang="en-US" dirty="0"/>
              <a:t>Finding #1</a:t>
            </a:r>
            <a:r>
              <a:rPr lang="en-US" dirty="0" smtClean="0"/>
              <a:t>:</a:t>
            </a:r>
          </a:p>
          <a:p>
            <a:pPr marL="82296" indent="0">
              <a:buNone/>
            </a:pPr>
            <a:r>
              <a:rPr lang="en-US" dirty="0"/>
              <a:t>	</a:t>
            </a:r>
            <a:r>
              <a:rPr lang="en-US" dirty="0" smtClean="0"/>
              <a:t>BPD onsets in adolescents</a:t>
            </a:r>
          </a:p>
          <a:p>
            <a:pPr marL="82296" indent="0">
              <a:buNone/>
            </a:pPr>
            <a:r>
              <a:rPr lang="en-US" dirty="0" smtClean="0"/>
              <a:t>Finding #2 </a:t>
            </a:r>
          </a:p>
          <a:p>
            <a:pPr marL="82296" indent="0">
              <a:buNone/>
            </a:pPr>
            <a:r>
              <a:rPr lang="en-US" dirty="0"/>
              <a:t>	</a:t>
            </a:r>
            <a:r>
              <a:rPr lang="en-US" dirty="0" smtClean="0"/>
              <a:t>Adolescent BPD by and large looks like adult BPD </a:t>
            </a:r>
          </a:p>
          <a:p>
            <a:pPr marL="82296" indent="0">
              <a:buNone/>
            </a:pPr>
            <a:r>
              <a:rPr lang="en-US" dirty="0" smtClean="0">
                <a:solidFill>
                  <a:srgbClr val="FF0000"/>
                </a:solidFill>
              </a:rPr>
              <a:t>Finding #3: </a:t>
            </a:r>
          </a:p>
          <a:p>
            <a:pPr marL="82296" indent="0">
              <a:buNone/>
            </a:pPr>
            <a:r>
              <a:rPr lang="en-US" dirty="0">
                <a:solidFill>
                  <a:srgbClr val="FF0000"/>
                </a:solidFill>
              </a:rPr>
              <a:t>	</a:t>
            </a:r>
            <a:r>
              <a:rPr lang="en-US" dirty="0" smtClean="0">
                <a:solidFill>
                  <a:srgbClr val="FF0000"/>
                </a:solidFill>
              </a:rPr>
              <a:t>Personality </a:t>
            </a:r>
            <a:r>
              <a:rPr lang="en-US" dirty="0">
                <a:solidFill>
                  <a:srgbClr val="FF0000"/>
                </a:solidFill>
              </a:rPr>
              <a:t>pathology </a:t>
            </a:r>
            <a:r>
              <a:rPr lang="en-US" dirty="0" smtClean="0">
                <a:solidFill>
                  <a:srgbClr val="FF0000"/>
                </a:solidFill>
              </a:rPr>
              <a:t>is as stable in adolescence as adulthood, but associated with 	poorer </a:t>
            </a:r>
            <a:r>
              <a:rPr lang="en-US" dirty="0" err="1" smtClean="0">
                <a:solidFill>
                  <a:srgbClr val="FF0000"/>
                </a:solidFill>
              </a:rPr>
              <a:t>longterm</a:t>
            </a:r>
            <a:r>
              <a:rPr lang="en-US" dirty="0" smtClean="0">
                <a:solidFill>
                  <a:srgbClr val="FF0000"/>
                </a:solidFill>
              </a:rPr>
              <a:t> outcomes</a:t>
            </a:r>
            <a:endParaRPr lang="en-US" dirty="0">
              <a:solidFill>
                <a:srgbClr val="FF0000"/>
              </a:solidFill>
            </a:endParaRPr>
          </a:p>
          <a:p>
            <a:pPr marL="82296" indent="0">
              <a:buNone/>
            </a:pPr>
            <a:r>
              <a:rPr lang="en-US" dirty="0" smtClean="0"/>
              <a:t>Finding #4: </a:t>
            </a:r>
          </a:p>
          <a:p>
            <a:pPr marL="82296" indent="0">
              <a:buNone/>
            </a:pPr>
            <a:r>
              <a:rPr lang="en-US" dirty="0"/>
              <a:t>	</a:t>
            </a:r>
            <a:r>
              <a:rPr lang="en-US" dirty="0" smtClean="0"/>
              <a:t>Personality </a:t>
            </a:r>
            <a:r>
              <a:rPr lang="en-US" dirty="0"/>
              <a:t>pathology is preceded by internalizing and </a:t>
            </a:r>
            <a:r>
              <a:rPr lang="en-US" dirty="0" smtClean="0"/>
              <a:t>externalizing disorders, but 	not the other way round </a:t>
            </a:r>
          </a:p>
          <a:p>
            <a:pPr marL="82296" indent="0">
              <a:buNone/>
            </a:pPr>
            <a:r>
              <a:rPr lang="en-US" dirty="0"/>
              <a:t>Finding </a:t>
            </a:r>
            <a:r>
              <a:rPr lang="en-US" dirty="0" smtClean="0"/>
              <a:t>#5: </a:t>
            </a:r>
          </a:p>
          <a:p>
            <a:pPr marL="82296" indent="0">
              <a:buNone/>
            </a:pPr>
            <a:r>
              <a:rPr lang="en-US" dirty="0"/>
              <a:t>	</a:t>
            </a:r>
            <a:r>
              <a:rPr lang="en-US" dirty="0" smtClean="0"/>
              <a:t>Personality </a:t>
            </a:r>
            <a:r>
              <a:rPr lang="en-US" dirty="0"/>
              <a:t>pathology remains comorbid with internalizing  </a:t>
            </a:r>
            <a:r>
              <a:rPr lang="en-US" dirty="0" smtClean="0"/>
              <a:t>and externalizing 	pathology </a:t>
            </a:r>
            <a:r>
              <a:rPr lang="en-US" dirty="0"/>
              <a:t>throughout </a:t>
            </a:r>
            <a:r>
              <a:rPr lang="en-US" dirty="0" smtClean="0"/>
              <a:t>development</a:t>
            </a:r>
          </a:p>
          <a:p>
            <a:pPr marL="82296" indent="0">
              <a:buNone/>
            </a:pPr>
            <a:r>
              <a:rPr lang="en-US" dirty="0"/>
              <a:t>	</a:t>
            </a:r>
            <a:endParaRPr lang="en-US" dirty="0" smtClean="0"/>
          </a:p>
          <a:p>
            <a:pPr marL="82296" indent="0">
              <a:buNone/>
            </a:pPr>
            <a:r>
              <a:rPr lang="en-US" dirty="0"/>
              <a:t>	</a:t>
            </a:r>
          </a:p>
          <a:p>
            <a:pPr marL="82296" indent="0">
              <a:buNone/>
            </a:pPr>
            <a:endParaRPr lang="en-US" dirty="0"/>
          </a:p>
          <a:p>
            <a:pPr marL="82296" indent="0">
              <a:buNone/>
            </a:pPr>
            <a:endParaRPr lang="en-US" dirty="0"/>
          </a:p>
          <a:p>
            <a:endParaRPr lang="en-US" dirty="0"/>
          </a:p>
        </p:txBody>
      </p:sp>
      <p:sp>
        <p:nvSpPr>
          <p:cNvPr id="3" name="Title 2"/>
          <p:cNvSpPr>
            <a:spLocks noGrp="1"/>
          </p:cNvSpPr>
          <p:nvPr>
            <p:ph type="title"/>
          </p:nvPr>
        </p:nvSpPr>
        <p:spPr/>
        <p:txBody>
          <a:bodyPr>
            <a:noAutofit/>
          </a:bodyPr>
          <a:lstStyle/>
          <a:p>
            <a:r>
              <a:rPr lang="en-US" dirty="0" smtClean="0"/>
              <a:t>Five key findings</a:t>
            </a:r>
            <a:endParaRPr lang="en-US" dirty="0"/>
          </a:p>
        </p:txBody>
      </p:sp>
    </p:spTree>
    <p:extLst>
      <p:ext uri="{BB962C8B-B14F-4D97-AF65-F5344CB8AC3E}">
        <p14:creationId xmlns:p14="http://schemas.microsoft.com/office/powerpoint/2010/main" val="4209985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76350"/>
            <a:ext cx="8991600" cy="4343400"/>
          </a:xfrm>
        </p:spPr>
        <p:txBody>
          <a:bodyPr>
            <a:normAutofit fontScale="55000" lnSpcReduction="20000"/>
          </a:bodyPr>
          <a:lstStyle/>
          <a:p>
            <a:pPr marL="82296" indent="0">
              <a:buNone/>
            </a:pPr>
            <a:r>
              <a:rPr lang="en-US" dirty="0"/>
              <a:t>Finding #1</a:t>
            </a:r>
            <a:r>
              <a:rPr lang="en-US" dirty="0" smtClean="0"/>
              <a:t>:</a:t>
            </a:r>
          </a:p>
          <a:p>
            <a:pPr marL="82296" indent="0">
              <a:buNone/>
            </a:pPr>
            <a:r>
              <a:rPr lang="en-US" dirty="0"/>
              <a:t>	</a:t>
            </a:r>
            <a:r>
              <a:rPr lang="en-US" dirty="0" smtClean="0"/>
              <a:t>BPD onsets in adolescents</a:t>
            </a:r>
          </a:p>
          <a:p>
            <a:pPr marL="82296" indent="0">
              <a:buNone/>
            </a:pPr>
            <a:r>
              <a:rPr lang="en-US" dirty="0" smtClean="0"/>
              <a:t>Finding #2 </a:t>
            </a:r>
          </a:p>
          <a:p>
            <a:pPr marL="82296" indent="0">
              <a:buNone/>
            </a:pPr>
            <a:r>
              <a:rPr lang="en-US" dirty="0"/>
              <a:t>	</a:t>
            </a:r>
            <a:r>
              <a:rPr lang="en-US" dirty="0" smtClean="0"/>
              <a:t>Adolescent BPD by and large looks like adult BPD </a:t>
            </a:r>
          </a:p>
          <a:p>
            <a:pPr marL="82296" indent="0">
              <a:buNone/>
            </a:pPr>
            <a:r>
              <a:rPr lang="en-US" dirty="0" smtClean="0"/>
              <a:t>Finding #3: </a:t>
            </a:r>
          </a:p>
          <a:p>
            <a:pPr marL="82296" indent="0">
              <a:buNone/>
            </a:pPr>
            <a:r>
              <a:rPr lang="en-US" dirty="0"/>
              <a:t>	</a:t>
            </a:r>
            <a:r>
              <a:rPr lang="en-US" dirty="0" smtClean="0"/>
              <a:t>Personality </a:t>
            </a:r>
            <a:r>
              <a:rPr lang="en-US" dirty="0"/>
              <a:t>pathology </a:t>
            </a:r>
            <a:r>
              <a:rPr lang="en-US" dirty="0" smtClean="0"/>
              <a:t>is as stable in adolescence as adulthood, but associated with 	poorer </a:t>
            </a:r>
            <a:r>
              <a:rPr lang="en-US" dirty="0" err="1" smtClean="0"/>
              <a:t>longterm</a:t>
            </a:r>
            <a:r>
              <a:rPr lang="en-US" dirty="0" smtClean="0"/>
              <a:t> outcomes</a:t>
            </a:r>
            <a:endParaRPr lang="en-US" dirty="0"/>
          </a:p>
          <a:p>
            <a:pPr marL="82296" indent="0">
              <a:buNone/>
            </a:pPr>
            <a:r>
              <a:rPr lang="en-US" dirty="0" smtClean="0">
                <a:solidFill>
                  <a:srgbClr val="FF0000"/>
                </a:solidFill>
              </a:rPr>
              <a:t>Finding #4: </a:t>
            </a:r>
          </a:p>
          <a:p>
            <a:pPr marL="82296" indent="0">
              <a:buNone/>
            </a:pPr>
            <a:r>
              <a:rPr lang="en-US" dirty="0">
                <a:solidFill>
                  <a:srgbClr val="FF0000"/>
                </a:solidFill>
              </a:rPr>
              <a:t>	</a:t>
            </a:r>
            <a:r>
              <a:rPr lang="en-US" dirty="0" smtClean="0">
                <a:solidFill>
                  <a:srgbClr val="FF0000"/>
                </a:solidFill>
              </a:rPr>
              <a:t>Personality </a:t>
            </a:r>
            <a:r>
              <a:rPr lang="en-US" dirty="0">
                <a:solidFill>
                  <a:srgbClr val="FF0000"/>
                </a:solidFill>
              </a:rPr>
              <a:t>pathology is preceded by internalizing and </a:t>
            </a:r>
            <a:r>
              <a:rPr lang="en-US" dirty="0" smtClean="0">
                <a:solidFill>
                  <a:srgbClr val="FF0000"/>
                </a:solidFill>
              </a:rPr>
              <a:t>externalizing disorders, but 	not the other way round </a:t>
            </a:r>
          </a:p>
          <a:p>
            <a:pPr marL="82296" indent="0">
              <a:buNone/>
            </a:pPr>
            <a:r>
              <a:rPr lang="en-US" dirty="0"/>
              <a:t>Finding </a:t>
            </a:r>
            <a:r>
              <a:rPr lang="en-US" dirty="0" smtClean="0"/>
              <a:t>#5: </a:t>
            </a:r>
          </a:p>
          <a:p>
            <a:pPr marL="82296" indent="0">
              <a:buNone/>
            </a:pPr>
            <a:r>
              <a:rPr lang="en-US" dirty="0"/>
              <a:t>	</a:t>
            </a:r>
            <a:r>
              <a:rPr lang="en-US" dirty="0" smtClean="0"/>
              <a:t>Personality </a:t>
            </a:r>
            <a:r>
              <a:rPr lang="en-US" dirty="0"/>
              <a:t>pathology remains comorbid with internalizing  </a:t>
            </a:r>
            <a:r>
              <a:rPr lang="en-US" dirty="0" smtClean="0"/>
              <a:t>and externalizing 	pathology </a:t>
            </a:r>
            <a:r>
              <a:rPr lang="en-US" dirty="0"/>
              <a:t>throughout </a:t>
            </a:r>
            <a:r>
              <a:rPr lang="en-US" dirty="0" smtClean="0"/>
              <a:t>development</a:t>
            </a:r>
          </a:p>
          <a:p>
            <a:pPr marL="82296" indent="0">
              <a:buNone/>
            </a:pPr>
            <a:r>
              <a:rPr lang="en-US" dirty="0"/>
              <a:t>	</a:t>
            </a:r>
            <a:endParaRPr lang="en-US" dirty="0" smtClean="0"/>
          </a:p>
          <a:p>
            <a:pPr marL="82296" indent="0">
              <a:buNone/>
            </a:pPr>
            <a:r>
              <a:rPr lang="en-US" dirty="0"/>
              <a:t>	</a:t>
            </a:r>
          </a:p>
          <a:p>
            <a:pPr marL="82296" indent="0">
              <a:buNone/>
            </a:pPr>
            <a:endParaRPr lang="en-US" dirty="0"/>
          </a:p>
          <a:p>
            <a:pPr marL="82296" indent="0">
              <a:buNone/>
            </a:pPr>
            <a:endParaRPr lang="en-US" dirty="0"/>
          </a:p>
          <a:p>
            <a:endParaRPr lang="en-US" dirty="0"/>
          </a:p>
        </p:txBody>
      </p:sp>
      <p:sp>
        <p:nvSpPr>
          <p:cNvPr id="3" name="Title 2"/>
          <p:cNvSpPr>
            <a:spLocks noGrp="1"/>
          </p:cNvSpPr>
          <p:nvPr>
            <p:ph type="title"/>
          </p:nvPr>
        </p:nvSpPr>
        <p:spPr/>
        <p:txBody>
          <a:bodyPr>
            <a:noAutofit/>
          </a:bodyPr>
          <a:lstStyle/>
          <a:p>
            <a:r>
              <a:rPr lang="en-US" dirty="0" smtClean="0"/>
              <a:t>Five key findings</a:t>
            </a:r>
            <a:endParaRPr lang="en-US" dirty="0"/>
          </a:p>
        </p:txBody>
      </p:sp>
    </p:spTree>
    <p:extLst>
      <p:ext uri="{BB962C8B-B14F-4D97-AF65-F5344CB8AC3E}">
        <p14:creationId xmlns:p14="http://schemas.microsoft.com/office/powerpoint/2010/main" val="2148187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209550"/>
            <a:ext cx="3733800" cy="4770177"/>
          </a:xfrm>
          <a:prstGeom prst="rect">
            <a:avLst/>
          </a:prstGeom>
        </p:spPr>
      </p:pic>
      <p:sp>
        <p:nvSpPr>
          <p:cNvPr id="3" name="TextBox 2"/>
          <p:cNvSpPr txBox="1"/>
          <p:nvPr/>
        </p:nvSpPr>
        <p:spPr>
          <a:xfrm>
            <a:off x="6934200" y="4679645"/>
            <a:ext cx="2017219" cy="300082"/>
          </a:xfrm>
          <a:prstGeom prst="rect">
            <a:avLst/>
          </a:prstGeom>
          <a:noFill/>
        </p:spPr>
        <p:txBody>
          <a:bodyPr wrap="none" rtlCol="0">
            <a:spAutoFit/>
          </a:bodyPr>
          <a:lstStyle/>
          <a:p>
            <a:r>
              <a:rPr lang="en-US" sz="1350" dirty="0" err="1" smtClean="0"/>
              <a:t>Stepp</a:t>
            </a:r>
            <a:r>
              <a:rPr lang="en-US" sz="1350" dirty="0" smtClean="0"/>
              <a:t> et al. (2016) </a:t>
            </a:r>
            <a:r>
              <a:rPr lang="en-US" sz="1350" i="1" dirty="0" smtClean="0"/>
              <a:t>PD:TRT</a:t>
            </a:r>
            <a:endParaRPr lang="en-US" sz="1350" i="1" dirty="0"/>
          </a:p>
        </p:txBody>
      </p:sp>
      <p:sp>
        <p:nvSpPr>
          <p:cNvPr id="8" name="Content Placeholder 7"/>
          <p:cNvSpPr>
            <a:spLocks noGrp="1"/>
          </p:cNvSpPr>
          <p:nvPr>
            <p:ph sz="half" idx="2"/>
          </p:nvPr>
        </p:nvSpPr>
        <p:spPr>
          <a:xfrm>
            <a:off x="4419600" y="234615"/>
            <a:ext cx="4419600" cy="4623135"/>
          </a:xfrm>
        </p:spPr>
        <p:txBody>
          <a:bodyPr>
            <a:normAutofit fontScale="47500" lnSpcReduction="20000"/>
          </a:bodyPr>
          <a:lstStyle/>
          <a:p>
            <a:pPr marL="285750" indent="-285750"/>
            <a:r>
              <a:rPr lang="en-US" sz="3300" dirty="0"/>
              <a:t>Half examine internalizing and </a:t>
            </a:r>
            <a:r>
              <a:rPr lang="en-US" sz="3300" dirty="0" smtClean="0"/>
              <a:t>externalizing as </a:t>
            </a:r>
            <a:r>
              <a:rPr lang="en-US" sz="3300" dirty="0"/>
              <a:t>predictor of </a:t>
            </a:r>
            <a:r>
              <a:rPr lang="en-US" sz="3300" dirty="0" smtClean="0"/>
              <a:t>subsequent BPD</a:t>
            </a:r>
          </a:p>
          <a:p>
            <a:pPr marL="285750" indent="-285750"/>
            <a:r>
              <a:rPr lang="en-US" sz="3300" dirty="0" err="1" smtClean="0"/>
              <a:t>Belsky</a:t>
            </a:r>
            <a:r>
              <a:rPr lang="en-US" sz="3300" dirty="0" smtClean="0"/>
              <a:t> et al. (2012)</a:t>
            </a:r>
          </a:p>
          <a:p>
            <a:pPr marL="685800" lvl="1"/>
            <a:r>
              <a:rPr lang="en-US" sz="2900" dirty="0" smtClean="0"/>
              <a:t>Traits at age 12 more common in those with EBD at age 5</a:t>
            </a:r>
          </a:p>
          <a:p>
            <a:pPr marL="285750" indent="-285750"/>
            <a:r>
              <a:rPr lang="en-US" sz="3300" dirty="0" err="1" smtClean="0"/>
              <a:t>Bornovalova</a:t>
            </a:r>
            <a:r>
              <a:rPr lang="en-US" sz="3300" dirty="0" smtClean="0"/>
              <a:t> et al. (2013)</a:t>
            </a:r>
          </a:p>
          <a:p>
            <a:pPr marL="685800" lvl="1"/>
            <a:r>
              <a:rPr lang="en-US" sz="2900" dirty="0" smtClean="0"/>
              <a:t>Inherited vulnerability for </a:t>
            </a:r>
            <a:r>
              <a:rPr lang="en-US" sz="2900" dirty="0" err="1" smtClean="0"/>
              <a:t>int</a:t>
            </a:r>
            <a:r>
              <a:rPr lang="en-US" sz="2900" dirty="0" smtClean="0"/>
              <a:t>/</a:t>
            </a:r>
            <a:r>
              <a:rPr lang="en-US" sz="2900" dirty="0" err="1" smtClean="0"/>
              <a:t>ext</a:t>
            </a:r>
            <a:r>
              <a:rPr lang="en-US" sz="2900" dirty="0" smtClean="0"/>
              <a:t> </a:t>
            </a:r>
            <a:r>
              <a:rPr lang="en-US" sz="2900" dirty="0" smtClean="0">
                <a:sym typeface="Wingdings" panose="05000000000000000000" pitchFamily="2" charset="2"/>
              </a:rPr>
              <a:t> BPD</a:t>
            </a:r>
            <a:endParaRPr lang="en-US" sz="2900" dirty="0" smtClean="0"/>
          </a:p>
          <a:p>
            <a:pPr marL="285750" indent="-285750"/>
            <a:r>
              <a:rPr lang="en-US" sz="3300" dirty="0" err="1" smtClean="0"/>
              <a:t>Krabbendam</a:t>
            </a:r>
            <a:r>
              <a:rPr lang="en-US" sz="3300" dirty="0" smtClean="0"/>
              <a:t> et al. (2015)</a:t>
            </a:r>
          </a:p>
          <a:p>
            <a:pPr marL="685800" lvl="1"/>
            <a:r>
              <a:rPr lang="en-US" sz="2900" dirty="0" smtClean="0"/>
              <a:t>PTSD, </a:t>
            </a:r>
            <a:r>
              <a:rPr lang="en-US" sz="2900" dirty="0" err="1" smtClean="0"/>
              <a:t>depr</a:t>
            </a:r>
            <a:r>
              <a:rPr lang="en-US" sz="2900" dirty="0" smtClean="0"/>
              <a:t>, </a:t>
            </a:r>
            <a:r>
              <a:rPr lang="en-US" sz="2900" dirty="0" err="1" smtClean="0"/>
              <a:t>diss</a:t>
            </a:r>
            <a:r>
              <a:rPr lang="en-US" sz="2900" dirty="0" smtClean="0"/>
              <a:t> </a:t>
            </a:r>
            <a:r>
              <a:rPr lang="en-US" sz="2900" dirty="0" smtClean="0">
                <a:sym typeface="Wingdings" panose="05000000000000000000" pitchFamily="2" charset="2"/>
              </a:rPr>
              <a:t> BPD</a:t>
            </a:r>
            <a:endParaRPr lang="en-US" sz="2900" dirty="0" smtClean="0"/>
          </a:p>
          <a:p>
            <a:pPr marL="285750" indent="-285750"/>
            <a:r>
              <a:rPr lang="en-US" sz="3300" dirty="0" err="1" smtClean="0"/>
              <a:t>Stepp</a:t>
            </a:r>
            <a:r>
              <a:rPr lang="en-US" sz="3300" dirty="0" smtClean="0"/>
              <a:t> et al. (2013)</a:t>
            </a:r>
          </a:p>
          <a:p>
            <a:pPr marL="685800" lvl="1"/>
            <a:r>
              <a:rPr lang="en-US" sz="2900" dirty="0" smtClean="0"/>
              <a:t>SUD and internalizing</a:t>
            </a:r>
            <a:endParaRPr lang="en-US" sz="2900" dirty="0"/>
          </a:p>
          <a:p>
            <a:pPr marL="285750" indent="-285750"/>
            <a:r>
              <a:rPr lang="en-US" sz="3300" dirty="0" smtClean="0"/>
              <a:t>Burke &amp;  </a:t>
            </a:r>
            <a:r>
              <a:rPr lang="en-US" sz="3300" dirty="0" err="1" smtClean="0"/>
              <a:t>Stepp</a:t>
            </a:r>
            <a:r>
              <a:rPr lang="en-US" sz="3300" dirty="0" smtClean="0"/>
              <a:t> (2012)	</a:t>
            </a:r>
          </a:p>
          <a:p>
            <a:pPr marL="285750" indent="-285750"/>
            <a:r>
              <a:rPr lang="en-US" sz="3300" dirty="0" err="1" smtClean="0"/>
              <a:t>Stepp</a:t>
            </a:r>
            <a:r>
              <a:rPr lang="en-US" sz="3300" dirty="0" smtClean="0"/>
              <a:t> et al. (2013)</a:t>
            </a:r>
          </a:p>
          <a:p>
            <a:pPr marL="685800" lvl="1"/>
            <a:r>
              <a:rPr lang="en-US" sz="2900" dirty="0" smtClean="0"/>
              <a:t>ADHD and ODD</a:t>
            </a:r>
          </a:p>
          <a:p>
            <a:pPr marL="285750" indent="-285750"/>
            <a:r>
              <a:rPr lang="en-US" sz="3300" dirty="0" smtClean="0"/>
              <a:t>Sharp et al. (2015)</a:t>
            </a:r>
          </a:p>
          <a:p>
            <a:pPr marL="685800" lvl="1"/>
            <a:r>
              <a:rPr lang="en-US" sz="2900" dirty="0" smtClean="0"/>
              <a:t>EA </a:t>
            </a:r>
            <a:r>
              <a:rPr lang="en-US" sz="2900" dirty="0" smtClean="0">
                <a:sym typeface="Wingdings" panose="05000000000000000000" pitchFamily="2" charset="2"/>
              </a:rPr>
              <a:t> borderline features</a:t>
            </a:r>
            <a:endParaRPr lang="en-US" sz="2900" dirty="0" smtClean="0"/>
          </a:p>
          <a:p>
            <a:pPr marL="285750" indent="-285750"/>
            <a:r>
              <a:rPr lang="en-US" sz="3300" dirty="0" smtClean="0"/>
              <a:t>Rey et al. (1995)</a:t>
            </a:r>
          </a:p>
          <a:p>
            <a:pPr marL="685800" lvl="1"/>
            <a:r>
              <a:rPr lang="en-US" sz="2900" dirty="0" smtClean="0"/>
              <a:t>40% vs. 12% for </a:t>
            </a:r>
            <a:r>
              <a:rPr lang="en-US" sz="2900" dirty="0" err="1" smtClean="0"/>
              <a:t>ext</a:t>
            </a:r>
            <a:r>
              <a:rPr lang="en-US" sz="2900" dirty="0" smtClean="0"/>
              <a:t> vs. </a:t>
            </a:r>
            <a:r>
              <a:rPr lang="en-US" sz="2900" dirty="0" err="1" smtClean="0"/>
              <a:t>int</a:t>
            </a:r>
            <a:r>
              <a:rPr lang="en-US" sz="2900" dirty="0" smtClean="0"/>
              <a:t> disorders and later BPD features</a:t>
            </a:r>
            <a:endParaRPr lang="en-US" sz="2900" dirty="0"/>
          </a:p>
          <a:p>
            <a:endParaRPr lang="en-US" dirty="0"/>
          </a:p>
        </p:txBody>
      </p:sp>
    </p:spTree>
    <p:extLst>
      <p:ext uri="{BB962C8B-B14F-4D97-AF65-F5344CB8AC3E}">
        <p14:creationId xmlns:p14="http://schemas.microsoft.com/office/powerpoint/2010/main" val="24818014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a:t>
            </a:r>
            <a:r>
              <a:rPr lang="en-US" dirty="0" smtClean="0"/>
              <a:t>/Ext *not* preceded by BPD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7185097"/>
              </p:ext>
            </p:extLst>
          </p:nvPr>
        </p:nvGraphicFramePr>
        <p:xfrm>
          <a:off x="381000" y="1076134"/>
          <a:ext cx="8229600" cy="3427214"/>
        </p:xfrm>
        <a:graphic>
          <a:graphicData uri="http://schemas.openxmlformats.org/drawingml/2006/table">
            <a:tbl>
              <a:tblPr>
                <a:tableStyleId>{5C22544A-7EE6-4342-B048-85BDC9FD1C3A}</a:tableStyleId>
              </a:tblPr>
              <a:tblGrid>
                <a:gridCol w="1323015"/>
                <a:gridCol w="3912984"/>
                <a:gridCol w="2993601"/>
              </a:tblGrid>
              <a:tr h="807263">
                <a:tc>
                  <a:txBody>
                    <a:bodyPr/>
                    <a:lstStyle/>
                    <a:p>
                      <a:pPr algn="l" fontAlgn="b"/>
                      <a:r>
                        <a:rPr lang="en-US" sz="1600" u="none" strike="noStrike" dirty="0">
                          <a:effectLst/>
                        </a:rPr>
                        <a:t>Lazarus et al., 2017</a:t>
                      </a:r>
                      <a:endParaRPr lang="en-US" sz="1600" b="0" i="0" u="none" strike="noStrike" dirty="0">
                        <a:solidFill>
                          <a:srgbClr val="000000"/>
                        </a:solidFill>
                        <a:effectLst/>
                        <a:latin typeface="Calibri" panose="020F0502020204030204" pitchFamily="34" charset="0"/>
                      </a:endParaRPr>
                    </a:p>
                  </a:txBody>
                  <a:tcPr marL="6727" marR="6727" marT="6727" marB="0" anchor="b"/>
                </a:tc>
                <a:tc>
                  <a:txBody>
                    <a:bodyPr/>
                    <a:lstStyle/>
                    <a:p>
                      <a:pPr algn="l" fontAlgn="b"/>
                      <a:r>
                        <a:rPr lang="en-US" sz="1600" u="none" strike="noStrike" dirty="0">
                          <a:effectLst/>
                        </a:rPr>
                        <a:t>Measured BPD and INT/EXT annually from age 14-17 (PGS)</a:t>
                      </a:r>
                      <a:endParaRPr lang="en-US" sz="1600" b="0" i="0" u="none" strike="noStrike" dirty="0">
                        <a:solidFill>
                          <a:srgbClr val="000000"/>
                        </a:solidFill>
                        <a:effectLst/>
                        <a:latin typeface="Calibri" panose="020F0502020204030204" pitchFamily="34" charset="0"/>
                      </a:endParaRPr>
                    </a:p>
                  </a:txBody>
                  <a:tcPr marL="6727" marR="6727" marT="6727" marB="0" anchor="b"/>
                </a:tc>
                <a:tc>
                  <a:txBody>
                    <a:bodyPr/>
                    <a:lstStyle/>
                    <a:p>
                      <a:pPr algn="l" fontAlgn="b"/>
                      <a:r>
                        <a:rPr lang="en-US" sz="1600" u="none" strike="noStrike" dirty="0" smtClean="0">
                          <a:effectLst/>
                        </a:rPr>
                        <a:t>Tested </a:t>
                      </a:r>
                      <a:r>
                        <a:rPr lang="en-US" sz="1600" u="none" strike="noStrike" dirty="0">
                          <a:effectLst/>
                        </a:rPr>
                        <a:t>hypothesis whether BPD and SU are developmental precursors to each other; found that after accounting for cross-sectional relations and temporal stability of each construct, </a:t>
                      </a:r>
                      <a:r>
                        <a:rPr lang="en-US" sz="1600" u="none" strike="noStrike" dirty="0" smtClean="0">
                          <a:effectLst/>
                        </a:rPr>
                        <a:t>BPD </a:t>
                      </a:r>
                      <a:r>
                        <a:rPr lang="en-US" sz="1600" u="none" strike="noStrike" dirty="0">
                          <a:effectLst/>
                        </a:rPr>
                        <a:t>is not a causal antecedent for SU</a:t>
                      </a:r>
                      <a:endParaRPr lang="en-US" sz="1600" b="1" i="0" u="none" strike="noStrike" dirty="0">
                        <a:solidFill>
                          <a:srgbClr val="000000"/>
                        </a:solidFill>
                        <a:effectLst/>
                        <a:latin typeface="Calibri" panose="020F0502020204030204" pitchFamily="34" charset="0"/>
                      </a:endParaRPr>
                    </a:p>
                  </a:txBody>
                  <a:tcPr marL="6727" marR="6727" marT="6727" marB="0" anchor="b"/>
                </a:tc>
              </a:tr>
              <a:tr h="807263">
                <a:tc>
                  <a:txBody>
                    <a:bodyPr/>
                    <a:lstStyle/>
                    <a:p>
                      <a:pPr algn="l" fontAlgn="b"/>
                      <a:r>
                        <a:rPr lang="en-US" sz="1600" u="none" strike="noStrike" dirty="0" err="1">
                          <a:effectLst/>
                        </a:rPr>
                        <a:t>Bornovalova</a:t>
                      </a:r>
                      <a:r>
                        <a:rPr lang="en-US" sz="1600" u="none" strike="noStrike" dirty="0">
                          <a:effectLst/>
                        </a:rPr>
                        <a:t>, Hicks, </a:t>
                      </a:r>
                      <a:r>
                        <a:rPr lang="en-US" sz="1600" u="none" strike="noStrike" dirty="0" err="1">
                          <a:effectLst/>
                        </a:rPr>
                        <a:t>Iacono</a:t>
                      </a:r>
                      <a:r>
                        <a:rPr lang="en-US" sz="1600" u="none" strike="noStrike" dirty="0">
                          <a:effectLst/>
                        </a:rPr>
                        <a:t>, &amp; </a:t>
                      </a:r>
                      <a:r>
                        <a:rPr lang="en-US" sz="1600" u="none" strike="noStrike" dirty="0" err="1">
                          <a:effectLst/>
                        </a:rPr>
                        <a:t>McGue</a:t>
                      </a:r>
                      <a:r>
                        <a:rPr lang="en-US" sz="1600" u="none" strike="noStrike" dirty="0">
                          <a:effectLst/>
                        </a:rPr>
                        <a:t>, 2013</a:t>
                      </a:r>
                      <a:endParaRPr lang="en-US" sz="1600" b="1" i="0" u="none" strike="noStrike" dirty="0">
                        <a:solidFill>
                          <a:srgbClr val="000000"/>
                        </a:solidFill>
                        <a:effectLst/>
                        <a:latin typeface="Calibri" panose="020F0502020204030204" pitchFamily="34" charset="0"/>
                      </a:endParaRPr>
                    </a:p>
                  </a:txBody>
                  <a:tcPr marL="6727" marR="6727" marT="6727" marB="0" anchor="b"/>
                </a:tc>
                <a:tc>
                  <a:txBody>
                    <a:bodyPr/>
                    <a:lstStyle/>
                    <a:p>
                      <a:pPr algn="l" fontAlgn="b"/>
                      <a:r>
                        <a:rPr lang="en-US" sz="1600" u="none" strike="noStrike" dirty="0">
                          <a:effectLst/>
                        </a:rPr>
                        <a:t>BPD &amp; Substance Use measured at age 14 and 18; Used a cross-lagged model to examine whether BPD (age 14) had a causal effect on SU (age 18) and vice versa</a:t>
                      </a:r>
                      <a:endParaRPr lang="en-US" sz="1600" b="1" i="0" u="none" strike="noStrike" dirty="0">
                        <a:solidFill>
                          <a:srgbClr val="000000"/>
                        </a:solidFill>
                        <a:effectLst/>
                        <a:latin typeface="Calibri" panose="020F0502020204030204" pitchFamily="34" charset="0"/>
                      </a:endParaRPr>
                    </a:p>
                  </a:txBody>
                  <a:tcPr marL="6727" marR="6727" marT="6727" marB="0" anchor="b"/>
                </a:tc>
                <a:tc>
                  <a:txBody>
                    <a:bodyPr/>
                    <a:lstStyle/>
                    <a:p>
                      <a:pPr algn="l" fontAlgn="b"/>
                      <a:r>
                        <a:rPr lang="en-US" sz="1600" u="none" strike="noStrike" dirty="0" smtClean="0">
                          <a:effectLst/>
                        </a:rPr>
                        <a:t>Tested </a:t>
                      </a:r>
                      <a:r>
                        <a:rPr lang="en-US" sz="1600" u="none" strike="noStrike" dirty="0">
                          <a:effectLst/>
                        </a:rPr>
                        <a:t>hypothesis whether BPD and SU are developmental precursors to each other; found that after accounting for cross-sectional relations and temporal stability of each construct, </a:t>
                      </a:r>
                      <a:r>
                        <a:rPr lang="en-US" sz="1600" u="none" strike="noStrike" dirty="0" smtClean="0">
                          <a:effectLst/>
                        </a:rPr>
                        <a:t>BPD is not a causal antecedent</a:t>
                      </a:r>
                      <a:endParaRPr lang="en-US" sz="1600" b="1" i="0" u="none" strike="noStrike" dirty="0">
                        <a:solidFill>
                          <a:srgbClr val="000000"/>
                        </a:solidFill>
                        <a:effectLst/>
                        <a:latin typeface="Calibri" panose="020F0502020204030204" pitchFamily="34" charset="0"/>
                      </a:endParaRPr>
                    </a:p>
                  </a:txBody>
                  <a:tcPr marL="6727" marR="6727" marT="6727" marB="0" anchor="b"/>
                </a:tc>
              </a:tr>
            </a:tbl>
          </a:graphicData>
        </a:graphic>
      </p:graphicFrame>
    </p:spTree>
    <p:extLst>
      <p:ext uri="{BB962C8B-B14F-4D97-AF65-F5344CB8AC3E}">
        <p14:creationId xmlns:p14="http://schemas.microsoft.com/office/powerpoint/2010/main" val="40129287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76350"/>
            <a:ext cx="8991600" cy="4343400"/>
          </a:xfrm>
        </p:spPr>
        <p:txBody>
          <a:bodyPr>
            <a:normAutofit fontScale="55000" lnSpcReduction="20000"/>
          </a:bodyPr>
          <a:lstStyle/>
          <a:p>
            <a:pPr marL="82296" indent="0">
              <a:buNone/>
            </a:pPr>
            <a:r>
              <a:rPr lang="en-US" dirty="0"/>
              <a:t>Finding #1</a:t>
            </a:r>
            <a:r>
              <a:rPr lang="en-US" dirty="0" smtClean="0"/>
              <a:t>:</a:t>
            </a:r>
          </a:p>
          <a:p>
            <a:pPr marL="82296" indent="0">
              <a:buNone/>
            </a:pPr>
            <a:r>
              <a:rPr lang="en-US" dirty="0"/>
              <a:t>	</a:t>
            </a:r>
            <a:r>
              <a:rPr lang="en-US" dirty="0" smtClean="0"/>
              <a:t>BPD onsets in adolescents</a:t>
            </a:r>
          </a:p>
          <a:p>
            <a:pPr marL="82296" indent="0">
              <a:buNone/>
            </a:pPr>
            <a:r>
              <a:rPr lang="en-US" dirty="0" smtClean="0"/>
              <a:t>Finding #2 </a:t>
            </a:r>
          </a:p>
          <a:p>
            <a:pPr marL="82296" indent="0">
              <a:buNone/>
            </a:pPr>
            <a:r>
              <a:rPr lang="en-US" dirty="0"/>
              <a:t>	</a:t>
            </a:r>
            <a:r>
              <a:rPr lang="en-US" dirty="0" smtClean="0"/>
              <a:t>Adolescent BPD by and large looks like adult BPD </a:t>
            </a:r>
          </a:p>
          <a:p>
            <a:pPr marL="82296" indent="0">
              <a:buNone/>
            </a:pPr>
            <a:r>
              <a:rPr lang="en-US" dirty="0" smtClean="0"/>
              <a:t>Finding #3: </a:t>
            </a:r>
          </a:p>
          <a:p>
            <a:pPr marL="82296" indent="0">
              <a:buNone/>
            </a:pPr>
            <a:r>
              <a:rPr lang="en-US" dirty="0"/>
              <a:t>	</a:t>
            </a:r>
            <a:r>
              <a:rPr lang="en-US" dirty="0" smtClean="0"/>
              <a:t>Personality </a:t>
            </a:r>
            <a:r>
              <a:rPr lang="en-US" dirty="0"/>
              <a:t>pathology </a:t>
            </a:r>
            <a:r>
              <a:rPr lang="en-US" dirty="0" smtClean="0"/>
              <a:t>is as stable in adolescence as adulthood, but associated with 	poorer </a:t>
            </a:r>
            <a:r>
              <a:rPr lang="en-US" dirty="0" err="1" smtClean="0"/>
              <a:t>longterm</a:t>
            </a:r>
            <a:r>
              <a:rPr lang="en-US" dirty="0" smtClean="0"/>
              <a:t> outcomes</a:t>
            </a:r>
            <a:endParaRPr lang="en-US" dirty="0"/>
          </a:p>
          <a:p>
            <a:pPr marL="82296" indent="0">
              <a:buNone/>
            </a:pPr>
            <a:r>
              <a:rPr lang="en-US" dirty="0" smtClean="0">
                <a:solidFill>
                  <a:srgbClr val="FF0000"/>
                </a:solidFill>
              </a:rPr>
              <a:t>Finding #4: </a:t>
            </a:r>
          </a:p>
          <a:p>
            <a:pPr marL="82296" indent="0">
              <a:buNone/>
            </a:pPr>
            <a:r>
              <a:rPr lang="en-US" dirty="0">
                <a:solidFill>
                  <a:srgbClr val="FF0000"/>
                </a:solidFill>
              </a:rPr>
              <a:t>	</a:t>
            </a:r>
            <a:r>
              <a:rPr lang="en-US" dirty="0" smtClean="0">
                <a:solidFill>
                  <a:srgbClr val="FF0000"/>
                </a:solidFill>
              </a:rPr>
              <a:t>Personality </a:t>
            </a:r>
            <a:r>
              <a:rPr lang="en-US" dirty="0">
                <a:solidFill>
                  <a:srgbClr val="FF0000"/>
                </a:solidFill>
              </a:rPr>
              <a:t>pathology is preceded by internalizing and </a:t>
            </a:r>
            <a:r>
              <a:rPr lang="en-US" dirty="0" smtClean="0">
                <a:solidFill>
                  <a:srgbClr val="FF0000"/>
                </a:solidFill>
              </a:rPr>
              <a:t>externalizing disorders, but 	not the other way round </a:t>
            </a:r>
          </a:p>
          <a:p>
            <a:pPr marL="82296" indent="0">
              <a:buNone/>
            </a:pPr>
            <a:r>
              <a:rPr lang="en-US" dirty="0"/>
              <a:t>Finding </a:t>
            </a:r>
            <a:r>
              <a:rPr lang="en-US" dirty="0" smtClean="0"/>
              <a:t>#5: </a:t>
            </a:r>
          </a:p>
          <a:p>
            <a:pPr marL="82296" indent="0">
              <a:buNone/>
            </a:pPr>
            <a:r>
              <a:rPr lang="en-US" dirty="0"/>
              <a:t>	</a:t>
            </a:r>
            <a:r>
              <a:rPr lang="en-US" dirty="0" smtClean="0"/>
              <a:t>Personality </a:t>
            </a:r>
            <a:r>
              <a:rPr lang="en-US" dirty="0"/>
              <a:t>pathology remains comorbid with internalizing  </a:t>
            </a:r>
            <a:r>
              <a:rPr lang="en-US" dirty="0" smtClean="0"/>
              <a:t>and externalizing 	pathology </a:t>
            </a:r>
            <a:r>
              <a:rPr lang="en-US" dirty="0"/>
              <a:t>throughout </a:t>
            </a:r>
            <a:r>
              <a:rPr lang="en-US" dirty="0" smtClean="0"/>
              <a:t>development</a:t>
            </a:r>
          </a:p>
          <a:p>
            <a:pPr marL="82296" indent="0">
              <a:buNone/>
            </a:pPr>
            <a:r>
              <a:rPr lang="en-US" dirty="0"/>
              <a:t>	</a:t>
            </a:r>
            <a:endParaRPr lang="en-US" dirty="0" smtClean="0"/>
          </a:p>
          <a:p>
            <a:pPr marL="82296" indent="0">
              <a:buNone/>
            </a:pPr>
            <a:r>
              <a:rPr lang="en-US" dirty="0"/>
              <a:t>	</a:t>
            </a:r>
          </a:p>
          <a:p>
            <a:pPr marL="82296" indent="0">
              <a:buNone/>
            </a:pPr>
            <a:endParaRPr lang="en-US" dirty="0"/>
          </a:p>
          <a:p>
            <a:pPr marL="82296" indent="0">
              <a:buNone/>
            </a:pPr>
            <a:endParaRPr lang="en-US" dirty="0"/>
          </a:p>
          <a:p>
            <a:endParaRPr lang="en-US" dirty="0"/>
          </a:p>
        </p:txBody>
      </p:sp>
      <p:sp>
        <p:nvSpPr>
          <p:cNvPr id="3" name="Title 2"/>
          <p:cNvSpPr>
            <a:spLocks noGrp="1"/>
          </p:cNvSpPr>
          <p:nvPr>
            <p:ph type="title"/>
          </p:nvPr>
        </p:nvSpPr>
        <p:spPr/>
        <p:txBody>
          <a:bodyPr>
            <a:noAutofit/>
          </a:bodyPr>
          <a:lstStyle/>
          <a:p>
            <a:r>
              <a:rPr lang="en-US" dirty="0" smtClean="0"/>
              <a:t>Five key findings</a:t>
            </a:r>
            <a:endParaRPr lang="en-US" dirty="0"/>
          </a:p>
        </p:txBody>
      </p:sp>
    </p:spTree>
    <p:extLst>
      <p:ext uri="{BB962C8B-B14F-4D97-AF65-F5344CB8AC3E}">
        <p14:creationId xmlns:p14="http://schemas.microsoft.com/office/powerpoint/2010/main" val="33092965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76350"/>
            <a:ext cx="8991600" cy="4343400"/>
          </a:xfrm>
        </p:spPr>
        <p:txBody>
          <a:bodyPr>
            <a:normAutofit fontScale="55000" lnSpcReduction="20000"/>
          </a:bodyPr>
          <a:lstStyle/>
          <a:p>
            <a:pPr marL="82296" indent="0">
              <a:buNone/>
            </a:pPr>
            <a:r>
              <a:rPr lang="en-US" dirty="0"/>
              <a:t>Finding #1</a:t>
            </a:r>
            <a:r>
              <a:rPr lang="en-US" dirty="0" smtClean="0"/>
              <a:t>:</a:t>
            </a:r>
          </a:p>
          <a:p>
            <a:pPr marL="82296" indent="0">
              <a:buNone/>
            </a:pPr>
            <a:r>
              <a:rPr lang="en-US" dirty="0"/>
              <a:t>	</a:t>
            </a:r>
            <a:r>
              <a:rPr lang="en-US" dirty="0" smtClean="0"/>
              <a:t>BPD onsets in adolescents</a:t>
            </a:r>
          </a:p>
          <a:p>
            <a:pPr marL="82296" indent="0">
              <a:buNone/>
            </a:pPr>
            <a:r>
              <a:rPr lang="en-US" dirty="0" smtClean="0"/>
              <a:t>Finding #2 </a:t>
            </a:r>
          </a:p>
          <a:p>
            <a:pPr marL="82296" indent="0">
              <a:buNone/>
            </a:pPr>
            <a:r>
              <a:rPr lang="en-US" dirty="0"/>
              <a:t>	</a:t>
            </a:r>
            <a:r>
              <a:rPr lang="en-US" dirty="0" smtClean="0"/>
              <a:t>Adolescent BPD by and large looks like adult BPD </a:t>
            </a:r>
          </a:p>
          <a:p>
            <a:pPr marL="82296" indent="0">
              <a:buNone/>
            </a:pPr>
            <a:r>
              <a:rPr lang="en-US" dirty="0" smtClean="0"/>
              <a:t>Finding #3: </a:t>
            </a:r>
          </a:p>
          <a:p>
            <a:pPr marL="82296" indent="0">
              <a:buNone/>
            </a:pPr>
            <a:r>
              <a:rPr lang="en-US" dirty="0"/>
              <a:t>	</a:t>
            </a:r>
            <a:r>
              <a:rPr lang="en-US" dirty="0" smtClean="0"/>
              <a:t>Personality </a:t>
            </a:r>
            <a:r>
              <a:rPr lang="en-US" dirty="0"/>
              <a:t>pathology </a:t>
            </a:r>
            <a:r>
              <a:rPr lang="en-US" dirty="0" smtClean="0"/>
              <a:t>is as stable in adolescence as adulthood, but associated with 	poorer </a:t>
            </a:r>
            <a:r>
              <a:rPr lang="en-US" dirty="0" err="1" smtClean="0"/>
              <a:t>longterm</a:t>
            </a:r>
            <a:r>
              <a:rPr lang="en-US" dirty="0" smtClean="0"/>
              <a:t> outcomes</a:t>
            </a:r>
            <a:endParaRPr lang="en-US" dirty="0"/>
          </a:p>
          <a:p>
            <a:pPr marL="82296" indent="0">
              <a:buNone/>
            </a:pPr>
            <a:r>
              <a:rPr lang="en-US" dirty="0" smtClean="0"/>
              <a:t>Finding #4: </a:t>
            </a:r>
          </a:p>
          <a:p>
            <a:pPr marL="82296" indent="0">
              <a:buNone/>
            </a:pPr>
            <a:r>
              <a:rPr lang="en-US" dirty="0"/>
              <a:t>	</a:t>
            </a:r>
            <a:r>
              <a:rPr lang="en-US" dirty="0" smtClean="0"/>
              <a:t>Personality </a:t>
            </a:r>
            <a:r>
              <a:rPr lang="en-US" dirty="0"/>
              <a:t>pathology is preceded by internalizing and </a:t>
            </a:r>
            <a:r>
              <a:rPr lang="en-US" dirty="0" smtClean="0"/>
              <a:t>externalizing disorders, but 	not the other way round </a:t>
            </a:r>
          </a:p>
          <a:p>
            <a:pPr marL="82296" indent="0">
              <a:buNone/>
            </a:pPr>
            <a:r>
              <a:rPr lang="en-US" dirty="0">
                <a:solidFill>
                  <a:srgbClr val="FF0000"/>
                </a:solidFill>
              </a:rPr>
              <a:t>Finding </a:t>
            </a:r>
            <a:r>
              <a:rPr lang="en-US" dirty="0" smtClean="0">
                <a:solidFill>
                  <a:srgbClr val="FF0000"/>
                </a:solidFill>
              </a:rPr>
              <a:t>#5: </a:t>
            </a:r>
          </a:p>
          <a:p>
            <a:pPr marL="82296" indent="0">
              <a:buNone/>
            </a:pPr>
            <a:r>
              <a:rPr lang="en-US" dirty="0">
                <a:solidFill>
                  <a:srgbClr val="FF0000"/>
                </a:solidFill>
              </a:rPr>
              <a:t>	</a:t>
            </a:r>
            <a:r>
              <a:rPr lang="en-US" dirty="0" smtClean="0">
                <a:solidFill>
                  <a:srgbClr val="FF0000"/>
                </a:solidFill>
              </a:rPr>
              <a:t>Personality </a:t>
            </a:r>
            <a:r>
              <a:rPr lang="en-US" dirty="0">
                <a:solidFill>
                  <a:srgbClr val="FF0000"/>
                </a:solidFill>
              </a:rPr>
              <a:t>pathology remains comorbid with internalizing  </a:t>
            </a:r>
            <a:r>
              <a:rPr lang="en-US" dirty="0" smtClean="0">
                <a:solidFill>
                  <a:srgbClr val="FF0000"/>
                </a:solidFill>
              </a:rPr>
              <a:t>and externalizing 	pathology </a:t>
            </a:r>
            <a:r>
              <a:rPr lang="en-US" dirty="0">
                <a:solidFill>
                  <a:srgbClr val="FF0000"/>
                </a:solidFill>
              </a:rPr>
              <a:t>throughout </a:t>
            </a:r>
            <a:r>
              <a:rPr lang="en-US" dirty="0" smtClean="0">
                <a:solidFill>
                  <a:srgbClr val="FF0000"/>
                </a:solidFill>
              </a:rPr>
              <a:t>development</a:t>
            </a:r>
          </a:p>
          <a:p>
            <a:pPr marL="82296" indent="0">
              <a:buNone/>
            </a:pPr>
            <a:r>
              <a:rPr lang="en-US" dirty="0">
                <a:solidFill>
                  <a:srgbClr val="FF0000"/>
                </a:solidFill>
              </a:rPr>
              <a:t>	</a:t>
            </a:r>
            <a:endParaRPr lang="en-US" dirty="0" smtClean="0">
              <a:solidFill>
                <a:srgbClr val="FF0000"/>
              </a:solidFill>
            </a:endParaRPr>
          </a:p>
          <a:p>
            <a:pPr marL="82296" indent="0">
              <a:buNone/>
            </a:pPr>
            <a:r>
              <a:rPr lang="en-US" dirty="0"/>
              <a:t>	</a:t>
            </a:r>
          </a:p>
          <a:p>
            <a:pPr marL="82296" indent="0">
              <a:buNone/>
            </a:pPr>
            <a:endParaRPr lang="en-US" dirty="0"/>
          </a:p>
          <a:p>
            <a:pPr marL="82296" indent="0">
              <a:buNone/>
            </a:pPr>
            <a:endParaRPr lang="en-US" dirty="0"/>
          </a:p>
          <a:p>
            <a:endParaRPr lang="en-US" dirty="0"/>
          </a:p>
        </p:txBody>
      </p:sp>
      <p:sp>
        <p:nvSpPr>
          <p:cNvPr id="3" name="Title 2"/>
          <p:cNvSpPr>
            <a:spLocks noGrp="1"/>
          </p:cNvSpPr>
          <p:nvPr>
            <p:ph type="title"/>
          </p:nvPr>
        </p:nvSpPr>
        <p:spPr/>
        <p:txBody>
          <a:bodyPr>
            <a:noAutofit/>
          </a:bodyPr>
          <a:lstStyle/>
          <a:p>
            <a:r>
              <a:rPr lang="en-US" dirty="0" smtClean="0"/>
              <a:t>Five key findings</a:t>
            </a:r>
            <a:endParaRPr lang="en-US" dirty="0"/>
          </a:p>
        </p:txBody>
      </p:sp>
    </p:spTree>
    <p:extLst>
      <p:ext uri="{BB962C8B-B14F-4D97-AF65-F5344CB8AC3E}">
        <p14:creationId xmlns:p14="http://schemas.microsoft.com/office/powerpoint/2010/main" val="16146061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&amp; Taylor (2008)</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23485"/>
            <a:ext cx="561975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495800" y="2634475"/>
            <a:ext cx="1295400" cy="51435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198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DSM-5 Section </a:t>
            </a:r>
            <a:r>
              <a:rPr lang="en-US" dirty="0" smtClean="0"/>
              <a:t>III Criterion A: </a:t>
            </a:r>
            <a:r>
              <a:rPr lang="en-US" dirty="0" smtClean="0"/>
              <a:t/>
            </a:r>
            <a:br>
              <a:rPr lang="en-US" dirty="0" smtClean="0"/>
            </a:br>
            <a:r>
              <a:rPr lang="en-US" dirty="0" smtClean="0"/>
              <a:t>Level </a:t>
            </a:r>
            <a:r>
              <a:rPr lang="en-US" dirty="0" smtClean="0"/>
              <a:t>of Personality Functioning</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Self</a:t>
            </a:r>
          </a:p>
          <a:p>
            <a:pPr marL="728663" lvl="1" indent="-385763">
              <a:buAutoNum type="arabicPeriod"/>
            </a:pPr>
            <a:r>
              <a:rPr lang="en-US" u="sng" dirty="0" smtClean="0"/>
              <a:t>Identity:</a:t>
            </a:r>
            <a:r>
              <a:rPr lang="en-US" dirty="0" smtClean="0"/>
              <a:t> Experience of oneself as unique with clear boundaries between self and others’ stability of self-esteem and accuracy of self-appraisal; capacity for, and ability to regulate, a range of emotional experience.</a:t>
            </a:r>
          </a:p>
          <a:p>
            <a:pPr marL="728663" lvl="1" indent="-385763">
              <a:buAutoNum type="arabicPeriod"/>
            </a:pPr>
            <a:r>
              <a:rPr lang="en-US" u="sng" dirty="0" smtClean="0"/>
              <a:t>Self-direction:</a:t>
            </a:r>
            <a:r>
              <a:rPr lang="en-US" dirty="0" smtClean="0"/>
              <a:t> Pursuit of coherent and meaningful short-term goals and life goals; utilization of constructive and prosocial internal standards of behavior; ability to self-reflect productively.</a:t>
            </a:r>
          </a:p>
          <a:p>
            <a:pPr marL="0" indent="0">
              <a:buNone/>
            </a:pPr>
            <a:r>
              <a:rPr lang="en-US" dirty="0" smtClean="0"/>
              <a:t>Interpersonal</a:t>
            </a:r>
          </a:p>
          <a:p>
            <a:pPr marL="728663" lvl="1" indent="-385763">
              <a:buAutoNum type="arabicPeriod"/>
            </a:pPr>
            <a:r>
              <a:rPr lang="en-US" u="sng" dirty="0" smtClean="0"/>
              <a:t>Empathy:</a:t>
            </a:r>
            <a:r>
              <a:rPr lang="en-US" dirty="0" smtClean="0"/>
              <a:t> Comprehension and appreciation of others’ experiences and motivations; tolerance of differing perspectives; understanding the effects of one’s own behavior on others.</a:t>
            </a:r>
          </a:p>
          <a:p>
            <a:pPr marL="728663" lvl="1" indent="-385763">
              <a:buAutoNum type="arabicPeriod"/>
            </a:pPr>
            <a:r>
              <a:rPr lang="en-US" u="sng" dirty="0" smtClean="0"/>
              <a:t>Intimacy:</a:t>
            </a:r>
            <a:r>
              <a:rPr lang="en-US" dirty="0" smtClean="0"/>
              <a:t> Depth and duration of connection with others; desire and capacity for closeness; mutuality of regard reflected in interpersonal behavior.</a:t>
            </a:r>
          </a:p>
          <a:p>
            <a:pPr marL="0" indent="0">
              <a:buNone/>
            </a:pPr>
            <a:endParaRPr lang="en-US" dirty="0" smtClean="0"/>
          </a:p>
        </p:txBody>
      </p:sp>
    </p:spTree>
    <p:extLst>
      <p:ext uri="{BB962C8B-B14F-4D97-AF65-F5344CB8AC3E}">
        <p14:creationId xmlns:p14="http://schemas.microsoft.com/office/powerpoint/2010/main" val="3004569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4300"/>
            <a:ext cx="8229600" cy="857250"/>
          </a:xfrm>
        </p:spPr>
        <p:txBody>
          <a:bodyPr/>
          <a:lstStyle/>
          <a:p>
            <a:r>
              <a:rPr lang="en-US" dirty="0" smtClean="0"/>
              <a:t>Eaton et al. (2011)</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97675"/>
            <a:ext cx="8915400" cy="413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495800" y="2114550"/>
            <a:ext cx="762000" cy="45720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4400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16098" b="16098"/>
          <a:stretch/>
        </p:blipFill>
        <p:spPr>
          <a:xfrm>
            <a:off x="1066803" y="800100"/>
            <a:ext cx="6934197" cy="4133849"/>
          </a:xfrm>
          <a:prstGeom prst="rect">
            <a:avLst/>
          </a:prstGeom>
        </p:spPr>
      </p:pic>
      <p:sp>
        <p:nvSpPr>
          <p:cNvPr id="2" name="Title 1"/>
          <p:cNvSpPr>
            <a:spLocks noGrp="1"/>
          </p:cNvSpPr>
          <p:nvPr>
            <p:ph type="title"/>
          </p:nvPr>
        </p:nvSpPr>
        <p:spPr/>
        <p:txBody>
          <a:bodyPr/>
          <a:lstStyle/>
          <a:p>
            <a:r>
              <a:rPr lang="en-US" dirty="0" smtClean="0"/>
              <a:t>Sharp et al. (in prep)</a:t>
            </a:r>
            <a:endParaRPr lang="en-US" dirty="0"/>
          </a:p>
        </p:txBody>
      </p:sp>
      <p:sp>
        <p:nvSpPr>
          <p:cNvPr id="5" name="Oval 4"/>
          <p:cNvSpPr/>
          <p:nvPr/>
        </p:nvSpPr>
        <p:spPr>
          <a:xfrm>
            <a:off x="4495800" y="3333750"/>
            <a:ext cx="762000" cy="45720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767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5 key findings</a:t>
            </a:r>
            <a:endParaRPr lang="en-US" dirty="0"/>
          </a:p>
        </p:txBody>
      </p:sp>
      <p:sp>
        <p:nvSpPr>
          <p:cNvPr id="3" name="Content Placeholder 2"/>
          <p:cNvSpPr>
            <a:spLocks noGrp="1"/>
          </p:cNvSpPr>
          <p:nvPr>
            <p:ph idx="1"/>
          </p:nvPr>
        </p:nvSpPr>
        <p:spPr>
          <a:xfrm>
            <a:off x="304800" y="1200150"/>
            <a:ext cx="8534400" cy="3886200"/>
          </a:xfrm>
        </p:spPr>
        <p:txBody>
          <a:bodyPr>
            <a:normAutofit fontScale="47500" lnSpcReduction="20000"/>
          </a:bodyPr>
          <a:lstStyle/>
          <a:p>
            <a:r>
              <a:rPr lang="en-US" sz="3800" dirty="0" smtClean="0"/>
              <a:t>Maladaptive traits are observable in pre-adolescence, and while </a:t>
            </a:r>
            <a:r>
              <a:rPr lang="en-US" sz="3800" dirty="0"/>
              <a:t>some adolescents adhere to the normative decline in personality pathology through </a:t>
            </a:r>
            <a:r>
              <a:rPr lang="en-US" sz="3800" dirty="0" smtClean="0"/>
              <a:t>adolescence and early </a:t>
            </a:r>
            <a:r>
              <a:rPr lang="en-US" sz="3800" dirty="0"/>
              <a:t>adulthood, a proportion of adolescents’ symptoms increase or stagnate.  These are the adolescents who may meet clinical threshold for personality disorder categorically </a:t>
            </a:r>
            <a:r>
              <a:rPr lang="en-US" sz="3800" dirty="0" smtClean="0"/>
              <a:t>defined</a:t>
            </a:r>
            <a:r>
              <a:rPr lang="en-US" sz="3800" dirty="0"/>
              <a:t> </a:t>
            </a:r>
            <a:r>
              <a:rPr lang="en-US" sz="3800" dirty="0" smtClean="0"/>
              <a:t>and leads us to conclude that BPD onsets in adolescence.</a:t>
            </a:r>
          </a:p>
          <a:p>
            <a:r>
              <a:rPr lang="en-US" sz="3800" dirty="0" smtClean="0"/>
              <a:t>Personality </a:t>
            </a:r>
            <a:r>
              <a:rPr lang="en-US" sz="3800" dirty="0"/>
              <a:t>pathology, like adult personality pathology is moderately stable, and more stable than internalizing and externalizing pathology. Even when </a:t>
            </a:r>
            <a:r>
              <a:rPr lang="en-US" sz="3800" dirty="0" smtClean="0"/>
              <a:t>DSM-defined personality </a:t>
            </a:r>
            <a:r>
              <a:rPr lang="en-US" sz="3800" dirty="0"/>
              <a:t>disorder remits, maladaptive self-perception and social function </a:t>
            </a:r>
            <a:r>
              <a:rPr lang="en-US" sz="3800" dirty="0" smtClean="0"/>
              <a:t>(Criterion A dysfunction) may </a:t>
            </a:r>
            <a:r>
              <a:rPr lang="en-US" sz="3800" dirty="0"/>
              <a:t>persist. </a:t>
            </a:r>
            <a:endParaRPr lang="en-US" sz="3800" dirty="0" smtClean="0"/>
          </a:p>
          <a:p>
            <a:r>
              <a:rPr lang="en-US" sz="3800" dirty="0" smtClean="0"/>
              <a:t>Such </a:t>
            </a:r>
            <a:r>
              <a:rPr lang="en-US" sz="3800" dirty="0"/>
              <a:t>maladaptive function in self-other relatedness appears to be specific to personality pathology and independent of internalizing and externalizing pathology. </a:t>
            </a:r>
            <a:endParaRPr lang="en-US" sz="3800" dirty="0" smtClean="0"/>
          </a:p>
          <a:p>
            <a:r>
              <a:rPr lang="en-US" sz="3800" dirty="0" smtClean="0"/>
              <a:t>Internalizing </a:t>
            </a:r>
            <a:r>
              <a:rPr lang="en-US" sz="3800" dirty="0"/>
              <a:t>and externalizing pathology are antecedents of personality pathology and are subsumed in personality pathology as adolescents with high levels of personality pathology mature, such that high levels of comorbidity and shared risk factors are maintained throughout development. </a:t>
            </a:r>
          </a:p>
          <a:p>
            <a:endParaRPr lang="en-US" dirty="0"/>
          </a:p>
        </p:txBody>
      </p:sp>
    </p:spTree>
    <p:extLst>
      <p:ext uri="{BB962C8B-B14F-4D97-AF65-F5344CB8AC3E}">
        <p14:creationId xmlns:p14="http://schemas.microsoft.com/office/powerpoint/2010/main" val="21870239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19063"/>
            <a:ext cx="562927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28111" y="4745046"/>
            <a:ext cx="1645194" cy="307777"/>
          </a:xfrm>
          <a:prstGeom prst="rect">
            <a:avLst/>
          </a:prstGeom>
          <a:noFill/>
        </p:spPr>
        <p:txBody>
          <a:bodyPr wrap="none" rtlCol="0">
            <a:spAutoFit/>
          </a:bodyPr>
          <a:lstStyle/>
          <a:p>
            <a:r>
              <a:rPr lang="en-US" sz="1400" dirty="0" smtClean="0"/>
              <a:t>Sharp &amp; Wall (2017)</a:t>
            </a:r>
            <a:endParaRPr lang="en-US" sz="1400" dirty="0"/>
          </a:p>
        </p:txBody>
      </p:sp>
    </p:spTree>
    <p:extLst>
      <p:ext uri="{BB962C8B-B14F-4D97-AF65-F5344CB8AC3E}">
        <p14:creationId xmlns:p14="http://schemas.microsoft.com/office/powerpoint/2010/main" val="5000721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19063"/>
            <a:ext cx="562927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28111" y="4745046"/>
            <a:ext cx="1645194" cy="307777"/>
          </a:xfrm>
          <a:prstGeom prst="rect">
            <a:avLst/>
          </a:prstGeom>
          <a:noFill/>
        </p:spPr>
        <p:txBody>
          <a:bodyPr wrap="none" rtlCol="0">
            <a:spAutoFit/>
          </a:bodyPr>
          <a:lstStyle/>
          <a:p>
            <a:r>
              <a:rPr lang="en-US" sz="1400" dirty="0" smtClean="0"/>
              <a:t>Sharp &amp; Wall (2017)</a:t>
            </a:r>
            <a:endParaRPr lang="en-US" sz="1400" dirty="0"/>
          </a:p>
        </p:txBody>
      </p:sp>
      <p:sp>
        <p:nvSpPr>
          <p:cNvPr id="3" name="Line Callout 1 (Border and Accent Bar) 2"/>
          <p:cNvSpPr/>
          <p:nvPr/>
        </p:nvSpPr>
        <p:spPr>
          <a:xfrm>
            <a:off x="7467600" y="971550"/>
            <a:ext cx="1524000" cy="838200"/>
          </a:xfrm>
          <a:prstGeom prst="accentBorderCallout1">
            <a:avLst>
              <a:gd name="adj1" fmla="val 18750"/>
              <a:gd name="adj2" fmla="val -8333"/>
              <a:gd name="adj3" fmla="val 228641"/>
              <a:gd name="adj4" fmla="val -175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Maladaptive self-and other relatedness</a:t>
            </a:r>
            <a:endParaRPr lang="en-US" dirty="0">
              <a:solidFill>
                <a:schemeClr val="bg1"/>
              </a:solidFill>
            </a:endParaRPr>
          </a:p>
        </p:txBody>
      </p:sp>
    </p:spTree>
    <p:extLst>
      <p:ext uri="{BB962C8B-B14F-4D97-AF65-F5344CB8AC3E}">
        <p14:creationId xmlns:p14="http://schemas.microsoft.com/office/powerpoint/2010/main" val="4464807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19063"/>
            <a:ext cx="562927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28111" y="4745046"/>
            <a:ext cx="1645194" cy="307777"/>
          </a:xfrm>
          <a:prstGeom prst="rect">
            <a:avLst/>
          </a:prstGeom>
          <a:noFill/>
        </p:spPr>
        <p:txBody>
          <a:bodyPr wrap="none" rtlCol="0">
            <a:spAutoFit/>
          </a:bodyPr>
          <a:lstStyle/>
          <a:p>
            <a:r>
              <a:rPr lang="en-US" sz="1400" dirty="0" smtClean="0"/>
              <a:t>Sharp &amp; Wall (2017)</a:t>
            </a:r>
            <a:endParaRPr lang="en-US" sz="1400" dirty="0"/>
          </a:p>
        </p:txBody>
      </p:sp>
      <p:sp>
        <p:nvSpPr>
          <p:cNvPr id="3" name="Line Callout 1 (Border and Accent Bar) 2"/>
          <p:cNvSpPr/>
          <p:nvPr/>
        </p:nvSpPr>
        <p:spPr>
          <a:xfrm>
            <a:off x="7467600" y="971550"/>
            <a:ext cx="1524000" cy="838200"/>
          </a:xfrm>
          <a:prstGeom prst="accentBorderCallout1">
            <a:avLst>
              <a:gd name="adj1" fmla="val 18750"/>
              <a:gd name="adj2" fmla="val -8333"/>
              <a:gd name="adj3" fmla="val 228641"/>
              <a:gd name="adj4" fmla="val -175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Maladaptive self-and other relatedness</a:t>
            </a:r>
            <a:endParaRPr lang="en-US" dirty="0">
              <a:solidFill>
                <a:schemeClr val="bg1"/>
              </a:solidFill>
            </a:endParaRPr>
          </a:p>
        </p:txBody>
      </p:sp>
      <p:sp>
        <p:nvSpPr>
          <p:cNvPr id="5" name="TextBox 4"/>
          <p:cNvSpPr txBox="1"/>
          <p:nvPr/>
        </p:nvSpPr>
        <p:spPr>
          <a:xfrm>
            <a:off x="3048000" y="2724150"/>
            <a:ext cx="2895600" cy="461665"/>
          </a:xfrm>
          <a:prstGeom prst="rect">
            <a:avLst/>
          </a:prstGeom>
          <a:solidFill>
            <a:schemeClr val="bg1">
              <a:lumMod val="75000"/>
            </a:schemeClr>
          </a:solidFill>
        </p:spPr>
        <p:txBody>
          <a:bodyPr wrap="square" rtlCol="0">
            <a:spAutoFit/>
          </a:bodyPr>
          <a:lstStyle/>
          <a:p>
            <a:pPr algn="ctr"/>
            <a:r>
              <a:rPr lang="en-US" sz="2400" dirty="0" smtClean="0"/>
              <a:t>Adolescence</a:t>
            </a:r>
            <a:endParaRPr lang="en-US" sz="2400" dirty="0"/>
          </a:p>
        </p:txBody>
      </p:sp>
    </p:spTree>
    <p:extLst>
      <p:ext uri="{BB962C8B-B14F-4D97-AF65-F5344CB8AC3E}">
        <p14:creationId xmlns:p14="http://schemas.microsoft.com/office/powerpoint/2010/main" val="29350528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8915400" cy="917971"/>
          </a:xfrm>
        </p:spPr>
        <p:txBody>
          <a:bodyPr>
            <a:normAutofit fontScale="90000"/>
          </a:bodyPr>
          <a:lstStyle/>
          <a:p>
            <a:r>
              <a:rPr lang="en-US" dirty="0" smtClean="0"/>
              <a:t>“</a:t>
            </a:r>
            <a:r>
              <a:rPr lang="en-US" dirty="0" err="1" smtClean="0"/>
              <a:t>Adolescere</a:t>
            </a:r>
            <a:r>
              <a:rPr lang="en-US" dirty="0" smtClean="0"/>
              <a:t>”: "</a:t>
            </a:r>
            <a:r>
              <a:rPr lang="en-US" dirty="0"/>
              <a:t>to ripen" </a:t>
            </a:r>
            <a:r>
              <a:rPr lang="en-US" dirty="0" smtClean="0"/>
              <a:t/>
            </a:r>
            <a:br>
              <a:rPr lang="en-US" dirty="0" smtClean="0"/>
            </a:br>
            <a:r>
              <a:rPr lang="en-US" dirty="0" smtClean="0"/>
              <a:t>or </a:t>
            </a:r>
            <a:r>
              <a:rPr lang="en-US" dirty="0"/>
              <a:t>"to grow </a:t>
            </a:r>
            <a:r>
              <a:rPr lang="en-US" dirty="0" smtClean="0"/>
              <a:t>up“ -- SELF</a:t>
            </a:r>
            <a:endParaRPr lang="en-US" dirty="0"/>
          </a:p>
        </p:txBody>
      </p:sp>
      <p:sp>
        <p:nvSpPr>
          <p:cNvPr id="3" name="Content Placeholder 2"/>
          <p:cNvSpPr>
            <a:spLocks noGrp="1"/>
          </p:cNvSpPr>
          <p:nvPr>
            <p:ph idx="1"/>
          </p:nvPr>
        </p:nvSpPr>
        <p:spPr>
          <a:xfrm>
            <a:off x="457200" y="1428750"/>
            <a:ext cx="8229600" cy="3394472"/>
          </a:xfrm>
        </p:spPr>
        <p:txBody>
          <a:bodyPr>
            <a:normAutofit fontScale="85000" lnSpcReduction="20000"/>
          </a:bodyPr>
          <a:lstStyle/>
          <a:p>
            <a:r>
              <a:rPr lang="en-US" dirty="0" smtClean="0"/>
              <a:t>Identity development a key developmental task.</a:t>
            </a:r>
          </a:p>
          <a:p>
            <a:r>
              <a:rPr lang="en-US" dirty="0" smtClean="0"/>
              <a:t>Agentic, self-determining author of the self emerges in adolescence.</a:t>
            </a:r>
          </a:p>
          <a:p>
            <a:r>
              <a:rPr lang="en-US" dirty="0" smtClean="0"/>
              <a:t>Pre-adolescence: organization and structure of self constrained by cognitive development.</a:t>
            </a:r>
          </a:p>
          <a:p>
            <a:r>
              <a:rPr lang="en-US" dirty="0" smtClean="0"/>
              <a:t>The move from self-concept (pre-adolescence) to identity (adolescence) necessitates </a:t>
            </a:r>
            <a:r>
              <a:rPr lang="en-US" dirty="0" smtClean="0">
                <a:solidFill>
                  <a:srgbClr val="FF0000"/>
                </a:solidFill>
              </a:rPr>
              <a:t>meaning making </a:t>
            </a:r>
            <a:r>
              <a:rPr lang="en-US" dirty="0" smtClean="0"/>
              <a:t>of self-concepts – </a:t>
            </a:r>
            <a:r>
              <a:rPr lang="en-US" dirty="0" smtClean="0">
                <a:solidFill>
                  <a:srgbClr val="FF0000"/>
                </a:solidFill>
              </a:rPr>
              <a:t>integration of autobiographical past with imagined future in a coherent way</a:t>
            </a:r>
            <a:r>
              <a:rPr lang="en-US" dirty="0" smtClean="0"/>
              <a:t>.</a:t>
            </a:r>
            <a:endParaRPr lang="en-US" dirty="0"/>
          </a:p>
        </p:txBody>
      </p:sp>
      <p:sp>
        <p:nvSpPr>
          <p:cNvPr id="5" name="TextBox 4"/>
          <p:cNvSpPr txBox="1"/>
          <p:nvPr/>
        </p:nvSpPr>
        <p:spPr>
          <a:xfrm>
            <a:off x="5334000" y="4713268"/>
            <a:ext cx="3789692" cy="338554"/>
          </a:xfrm>
          <a:prstGeom prst="rect">
            <a:avLst/>
          </a:prstGeom>
          <a:noFill/>
        </p:spPr>
        <p:txBody>
          <a:bodyPr wrap="none" rtlCol="0">
            <a:spAutoFit/>
          </a:bodyPr>
          <a:lstStyle/>
          <a:p>
            <a:r>
              <a:rPr lang="en-US" sz="1600" dirty="0" smtClean="0"/>
              <a:t>Sharp, Vanwoerden &amp; Wall (in press). </a:t>
            </a:r>
            <a:r>
              <a:rPr lang="en-US" sz="1600" i="1" dirty="0" smtClean="0"/>
              <a:t>PCNA</a:t>
            </a:r>
            <a:endParaRPr lang="en-US" sz="1600" i="1" dirty="0"/>
          </a:p>
        </p:txBody>
      </p:sp>
    </p:spTree>
    <p:extLst>
      <p:ext uri="{BB962C8B-B14F-4D97-AF65-F5344CB8AC3E}">
        <p14:creationId xmlns:p14="http://schemas.microsoft.com/office/powerpoint/2010/main" val="21349335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8915400" cy="917971"/>
          </a:xfrm>
        </p:spPr>
        <p:txBody>
          <a:bodyPr>
            <a:normAutofit fontScale="90000"/>
          </a:bodyPr>
          <a:lstStyle/>
          <a:p>
            <a:r>
              <a:rPr lang="en-US" dirty="0" smtClean="0"/>
              <a:t>“</a:t>
            </a:r>
            <a:r>
              <a:rPr lang="en-US" dirty="0" err="1" smtClean="0"/>
              <a:t>Adolescere</a:t>
            </a:r>
            <a:r>
              <a:rPr lang="en-US" dirty="0" smtClean="0"/>
              <a:t>”: "</a:t>
            </a:r>
            <a:r>
              <a:rPr lang="en-US" dirty="0"/>
              <a:t>to ripen" </a:t>
            </a:r>
            <a:r>
              <a:rPr lang="en-US" dirty="0" smtClean="0"/>
              <a:t/>
            </a:r>
            <a:br>
              <a:rPr lang="en-US" dirty="0" smtClean="0"/>
            </a:br>
            <a:r>
              <a:rPr lang="en-US" dirty="0" smtClean="0"/>
              <a:t>or </a:t>
            </a:r>
            <a:r>
              <a:rPr lang="en-US" dirty="0"/>
              <a:t>"to grow </a:t>
            </a:r>
            <a:r>
              <a:rPr lang="en-US" dirty="0" smtClean="0"/>
              <a:t>up“ -- OTHER</a:t>
            </a:r>
            <a:endParaRPr lang="en-US" dirty="0"/>
          </a:p>
        </p:txBody>
      </p:sp>
      <p:sp>
        <p:nvSpPr>
          <p:cNvPr id="3" name="Content Placeholder 2"/>
          <p:cNvSpPr>
            <a:spLocks noGrp="1"/>
          </p:cNvSpPr>
          <p:nvPr>
            <p:ph idx="1"/>
          </p:nvPr>
        </p:nvSpPr>
        <p:spPr>
          <a:xfrm>
            <a:off x="762000" y="1657350"/>
            <a:ext cx="8229600" cy="3394472"/>
          </a:xfrm>
        </p:spPr>
        <p:txBody>
          <a:bodyPr>
            <a:normAutofit fontScale="92500" lnSpcReduction="20000"/>
          </a:bodyPr>
          <a:lstStyle/>
          <a:p>
            <a:r>
              <a:rPr lang="en-US" dirty="0" smtClean="0"/>
              <a:t>Social reorientation</a:t>
            </a:r>
          </a:p>
          <a:p>
            <a:r>
              <a:rPr lang="en-US" dirty="0" smtClean="0"/>
              <a:t>Social awareness and concern about others’ perspectives (“imaginary audience”)</a:t>
            </a:r>
          </a:p>
          <a:p>
            <a:r>
              <a:rPr lang="en-US" dirty="0" smtClean="0"/>
              <a:t>Shared reflection with peers.</a:t>
            </a:r>
          </a:p>
          <a:p>
            <a:r>
              <a:rPr lang="en-US" dirty="0" smtClean="0"/>
              <a:t>Shared reflection with parents.</a:t>
            </a:r>
          </a:p>
          <a:p>
            <a:r>
              <a:rPr lang="en-US" dirty="0" smtClean="0"/>
              <a:t>Multiple self-hypotheses.</a:t>
            </a:r>
          </a:p>
          <a:p>
            <a:r>
              <a:rPr lang="en-US" dirty="0" smtClean="0"/>
              <a:t>Late adolescence: integration.</a:t>
            </a:r>
          </a:p>
          <a:p>
            <a:endParaRPr lang="en-US" dirty="0"/>
          </a:p>
        </p:txBody>
      </p:sp>
      <p:sp>
        <p:nvSpPr>
          <p:cNvPr id="4" name="TextBox 3"/>
          <p:cNvSpPr txBox="1"/>
          <p:nvPr/>
        </p:nvSpPr>
        <p:spPr>
          <a:xfrm>
            <a:off x="5334000" y="4713268"/>
            <a:ext cx="3789692" cy="338554"/>
          </a:xfrm>
          <a:prstGeom prst="rect">
            <a:avLst/>
          </a:prstGeom>
          <a:noFill/>
        </p:spPr>
        <p:txBody>
          <a:bodyPr wrap="none" rtlCol="0">
            <a:spAutoFit/>
          </a:bodyPr>
          <a:lstStyle/>
          <a:p>
            <a:r>
              <a:rPr lang="en-US" sz="1600" dirty="0" smtClean="0"/>
              <a:t>Sharp, Vanwoerden &amp; Wall (in press). </a:t>
            </a:r>
            <a:r>
              <a:rPr lang="en-US" sz="1600" i="1" dirty="0" smtClean="0"/>
              <a:t>PCNA</a:t>
            </a:r>
            <a:endParaRPr lang="en-US" sz="1600" i="1" dirty="0"/>
          </a:p>
        </p:txBody>
      </p:sp>
    </p:spTree>
    <p:extLst>
      <p:ext uri="{BB962C8B-B14F-4D97-AF65-F5344CB8AC3E}">
        <p14:creationId xmlns:p14="http://schemas.microsoft.com/office/powerpoint/2010/main" val="28721388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6400" y="361950"/>
            <a:ext cx="5714572" cy="4230370"/>
          </a:xfrm>
          <a:prstGeom prst="rect">
            <a:avLst/>
          </a:prstGeom>
        </p:spPr>
      </p:pic>
    </p:spTree>
    <p:extLst>
      <p:ext uri="{BB962C8B-B14F-4D97-AF65-F5344CB8AC3E}">
        <p14:creationId xmlns:p14="http://schemas.microsoft.com/office/powerpoint/2010/main" val="22275291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9746"/>
            <a:ext cx="9144000" cy="4984007"/>
          </a:xfrm>
          <a:prstGeom prst="rect">
            <a:avLst/>
          </a:prstGeom>
        </p:spPr>
      </p:pic>
    </p:spTree>
    <p:extLst>
      <p:ext uri="{BB962C8B-B14F-4D97-AF65-F5344CB8AC3E}">
        <p14:creationId xmlns:p14="http://schemas.microsoft.com/office/powerpoint/2010/main" val="764645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a:t>
            </a:r>
            <a:r>
              <a:rPr lang="en-US" dirty="0" smtClean="0"/>
              <a:t>core of personality </a:t>
            </a:r>
            <a:r>
              <a:rPr lang="en-US" dirty="0" smtClean="0"/>
              <a:t>pathology</a:t>
            </a:r>
            <a:endParaRPr lang="en-US" dirty="0"/>
          </a:p>
        </p:txBody>
      </p:sp>
    </p:spTree>
    <p:extLst>
      <p:ext uri="{BB962C8B-B14F-4D97-AF65-F5344CB8AC3E}">
        <p14:creationId xmlns:p14="http://schemas.microsoft.com/office/powerpoint/2010/main" val="9897171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developmental lens</a:t>
            </a:r>
            <a:endParaRPr lang="en-US" dirty="0"/>
          </a:p>
        </p:txBody>
      </p:sp>
      <p:sp>
        <p:nvSpPr>
          <p:cNvPr id="3" name="Content Placeholder 2"/>
          <p:cNvSpPr>
            <a:spLocks noGrp="1"/>
          </p:cNvSpPr>
          <p:nvPr>
            <p:ph idx="1"/>
          </p:nvPr>
        </p:nvSpPr>
        <p:spPr/>
        <p:txBody>
          <a:bodyPr/>
          <a:lstStyle/>
          <a:p>
            <a:r>
              <a:rPr lang="en-US" dirty="0"/>
              <a:t>The </a:t>
            </a:r>
            <a:r>
              <a:rPr lang="en-US" dirty="0">
                <a:solidFill>
                  <a:srgbClr val="FF0000"/>
                </a:solidFill>
              </a:rPr>
              <a:t>process</a:t>
            </a:r>
            <a:r>
              <a:rPr lang="en-US" dirty="0"/>
              <a:t> of building one’s personality does not come on line in a mature form until adolescence.</a:t>
            </a:r>
          </a:p>
          <a:p>
            <a:r>
              <a:rPr lang="en-US" dirty="0" smtClean="0"/>
              <a:t>Even though the </a:t>
            </a:r>
            <a:r>
              <a:rPr lang="en-US" dirty="0" smtClean="0">
                <a:solidFill>
                  <a:srgbClr val="FF0000"/>
                </a:solidFill>
              </a:rPr>
              <a:t>structure</a:t>
            </a:r>
            <a:r>
              <a:rPr lang="en-US" dirty="0" smtClean="0"/>
              <a:t> of personality is observable in pre-adolescence.</a:t>
            </a:r>
            <a:endParaRPr lang="en-US" dirty="0"/>
          </a:p>
        </p:txBody>
      </p:sp>
    </p:spTree>
    <p:extLst>
      <p:ext uri="{BB962C8B-B14F-4D97-AF65-F5344CB8AC3E}">
        <p14:creationId xmlns:p14="http://schemas.microsoft.com/office/powerpoint/2010/main" val="13088008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developmental lens</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smtClean="0">
                <a:solidFill>
                  <a:srgbClr val="FF0000"/>
                </a:solidFill>
              </a:rPr>
              <a:t>process</a:t>
            </a:r>
            <a:r>
              <a:rPr lang="en-US" dirty="0" smtClean="0"/>
              <a:t> of building one’s personality does not come on line in a mature form until adolescence.</a:t>
            </a:r>
          </a:p>
          <a:p>
            <a:pPr lvl="1"/>
            <a:r>
              <a:rPr lang="en-US" dirty="0" smtClean="0"/>
              <a:t>&gt; Criterion A</a:t>
            </a:r>
          </a:p>
          <a:p>
            <a:r>
              <a:rPr lang="en-US" dirty="0" smtClean="0"/>
              <a:t>Even though the </a:t>
            </a:r>
            <a:r>
              <a:rPr lang="en-US" dirty="0" smtClean="0">
                <a:solidFill>
                  <a:srgbClr val="FF0000"/>
                </a:solidFill>
              </a:rPr>
              <a:t>structure</a:t>
            </a:r>
            <a:r>
              <a:rPr lang="en-US" dirty="0" smtClean="0"/>
              <a:t> of personality is observable in pre-adolescence.</a:t>
            </a:r>
          </a:p>
          <a:p>
            <a:pPr lvl="1"/>
            <a:r>
              <a:rPr lang="en-US" dirty="0" smtClean="0"/>
              <a:t>&gt; Criterion B</a:t>
            </a:r>
            <a:endParaRPr lang="en-US" dirty="0"/>
          </a:p>
        </p:txBody>
      </p:sp>
    </p:spTree>
    <p:extLst>
      <p:ext uri="{BB962C8B-B14F-4D97-AF65-F5344CB8AC3E}">
        <p14:creationId xmlns:p14="http://schemas.microsoft.com/office/powerpoint/2010/main" val="21751811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19063"/>
            <a:ext cx="562927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28111" y="4745046"/>
            <a:ext cx="1645194" cy="307777"/>
          </a:xfrm>
          <a:prstGeom prst="rect">
            <a:avLst/>
          </a:prstGeom>
          <a:noFill/>
        </p:spPr>
        <p:txBody>
          <a:bodyPr wrap="none" rtlCol="0">
            <a:spAutoFit/>
          </a:bodyPr>
          <a:lstStyle/>
          <a:p>
            <a:r>
              <a:rPr lang="en-US" sz="1400" dirty="0" smtClean="0"/>
              <a:t>Sharp &amp; Wall (2017)</a:t>
            </a:r>
            <a:endParaRPr lang="en-US" sz="1400" dirty="0"/>
          </a:p>
        </p:txBody>
      </p:sp>
      <p:sp>
        <p:nvSpPr>
          <p:cNvPr id="3" name="Line Callout 1 (Border and Accent Bar) 2"/>
          <p:cNvSpPr/>
          <p:nvPr/>
        </p:nvSpPr>
        <p:spPr>
          <a:xfrm>
            <a:off x="7467600" y="971550"/>
            <a:ext cx="1524000" cy="838200"/>
          </a:xfrm>
          <a:prstGeom prst="accentBorderCallout1">
            <a:avLst>
              <a:gd name="adj1" fmla="val 18750"/>
              <a:gd name="adj2" fmla="val -8333"/>
              <a:gd name="adj3" fmla="val 228641"/>
              <a:gd name="adj4" fmla="val -175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Maladaptive self-and other relatedness</a:t>
            </a:r>
            <a:endParaRPr lang="en-US" dirty="0">
              <a:solidFill>
                <a:schemeClr val="bg1"/>
              </a:solidFill>
            </a:endParaRPr>
          </a:p>
        </p:txBody>
      </p:sp>
      <p:sp>
        <p:nvSpPr>
          <p:cNvPr id="5" name="TextBox 4"/>
          <p:cNvSpPr txBox="1"/>
          <p:nvPr/>
        </p:nvSpPr>
        <p:spPr>
          <a:xfrm>
            <a:off x="3048000" y="2724150"/>
            <a:ext cx="2895600" cy="461665"/>
          </a:xfrm>
          <a:prstGeom prst="rect">
            <a:avLst/>
          </a:prstGeom>
          <a:solidFill>
            <a:schemeClr val="bg1">
              <a:lumMod val="75000"/>
            </a:schemeClr>
          </a:solidFill>
        </p:spPr>
        <p:txBody>
          <a:bodyPr wrap="square" rtlCol="0">
            <a:spAutoFit/>
          </a:bodyPr>
          <a:lstStyle/>
          <a:p>
            <a:pPr algn="ctr"/>
            <a:r>
              <a:rPr lang="en-US" sz="2400" dirty="0" smtClean="0"/>
              <a:t>Adolescence</a:t>
            </a:r>
            <a:endParaRPr lang="en-US" sz="2400" dirty="0"/>
          </a:p>
        </p:txBody>
      </p:sp>
    </p:spTree>
    <p:extLst>
      <p:ext uri="{BB962C8B-B14F-4D97-AF65-F5344CB8AC3E}">
        <p14:creationId xmlns:p14="http://schemas.microsoft.com/office/powerpoint/2010/main" val="41503651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19063"/>
            <a:ext cx="562927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28111" y="4745046"/>
            <a:ext cx="1645194" cy="307777"/>
          </a:xfrm>
          <a:prstGeom prst="rect">
            <a:avLst/>
          </a:prstGeom>
          <a:noFill/>
        </p:spPr>
        <p:txBody>
          <a:bodyPr wrap="none" rtlCol="0">
            <a:spAutoFit/>
          </a:bodyPr>
          <a:lstStyle/>
          <a:p>
            <a:r>
              <a:rPr lang="en-US" sz="1400" dirty="0" smtClean="0"/>
              <a:t>Sharp &amp; Wall (2017)</a:t>
            </a:r>
            <a:endParaRPr lang="en-US" sz="1400" dirty="0"/>
          </a:p>
        </p:txBody>
      </p:sp>
      <p:sp>
        <p:nvSpPr>
          <p:cNvPr id="3" name="Line Callout 1 (Border and Accent Bar) 2"/>
          <p:cNvSpPr/>
          <p:nvPr/>
        </p:nvSpPr>
        <p:spPr>
          <a:xfrm>
            <a:off x="7467600" y="971550"/>
            <a:ext cx="1524000" cy="838200"/>
          </a:xfrm>
          <a:prstGeom prst="accentBorderCallout1">
            <a:avLst>
              <a:gd name="adj1" fmla="val 18750"/>
              <a:gd name="adj2" fmla="val -8333"/>
              <a:gd name="adj3" fmla="val 228641"/>
              <a:gd name="adj4" fmla="val -175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Maladaptive self-and other relatedness</a:t>
            </a:r>
            <a:endParaRPr lang="en-US" dirty="0">
              <a:solidFill>
                <a:schemeClr val="bg1"/>
              </a:solidFill>
            </a:endParaRPr>
          </a:p>
        </p:txBody>
      </p:sp>
      <p:sp>
        <p:nvSpPr>
          <p:cNvPr id="5" name="TextBox 4"/>
          <p:cNvSpPr txBox="1"/>
          <p:nvPr/>
        </p:nvSpPr>
        <p:spPr>
          <a:xfrm>
            <a:off x="3048000" y="2724150"/>
            <a:ext cx="2895600" cy="461665"/>
          </a:xfrm>
          <a:prstGeom prst="rect">
            <a:avLst/>
          </a:prstGeom>
          <a:solidFill>
            <a:schemeClr val="bg1">
              <a:lumMod val="75000"/>
            </a:schemeClr>
          </a:solidFill>
        </p:spPr>
        <p:txBody>
          <a:bodyPr wrap="square" rtlCol="0">
            <a:spAutoFit/>
          </a:bodyPr>
          <a:lstStyle/>
          <a:p>
            <a:pPr algn="ctr"/>
            <a:r>
              <a:rPr lang="en-US" sz="2400" dirty="0" smtClean="0"/>
              <a:t>Criterion A</a:t>
            </a:r>
            <a:endParaRPr lang="en-US" sz="2400" dirty="0"/>
          </a:p>
        </p:txBody>
      </p:sp>
    </p:spTree>
    <p:extLst>
      <p:ext uri="{BB962C8B-B14F-4D97-AF65-F5344CB8AC3E}">
        <p14:creationId xmlns:p14="http://schemas.microsoft.com/office/powerpoint/2010/main" val="26719554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19063"/>
            <a:ext cx="562927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28111" y="4745046"/>
            <a:ext cx="1645194" cy="307777"/>
          </a:xfrm>
          <a:prstGeom prst="rect">
            <a:avLst/>
          </a:prstGeom>
          <a:noFill/>
        </p:spPr>
        <p:txBody>
          <a:bodyPr wrap="none" rtlCol="0">
            <a:spAutoFit/>
          </a:bodyPr>
          <a:lstStyle/>
          <a:p>
            <a:r>
              <a:rPr lang="en-US" sz="1400" dirty="0" smtClean="0"/>
              <a:t>Sharp &amp; Wall (2017)</a:t>
            </a:r>
            <a:endParaRPr lang="en-US" sz="1400" dirty="0"/>
          </a:p>
        </p:txBody>
      </p:sp>
      <p:sp>
        <p:nvSpPr>
          <p:cNvPr id="3" name="Line Callout 1 (Border and Accent Bar) 2"/>
          <p:cNvSpPr/>
          <p:nvPr/>
        </p:nvSpPr>
        <p:spPr>
          <a:xfrm>
            <a:off x="7467600" y="971550"/>
            <a:ext cx="1524000" cy="838200"/>
          </a:xfrm>
          <a:prstGeom prst="accentBorderCallout1">
            <a:avLst>
              <a:gd name="adj1" fmla="val 18750"/>
              <a:gd name="adj2" fmla="val -8333"/>
              <a:gd name="adj3" fmla="val 228641"/>
              <a:gd name="adj4" fmla="val -175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Maladaptive self-and other relatedness</a:t>
            </a:r>
            <a:endParaRPr lang="en-US" dirty="0">
              <a:solidFill>
                <a:schemeClr val="bg1"/>
              </a:solidFill>
            </a:endParaRPr>
          </a:p>
        </p:txBody>
      </p:sp>
      <p:sp>
        <p:nvSpPr>
          <p:cNvPr id="5" name="TextBox 4"/>
          <p:cNvSpPr txBox="1"/>
          <p:nvPr/>
        </p:nvSpPr>
        <p:spPr>
          <a:xfrm>
            <a:off x="3048000" y="2724150"/>
            <a:ext cx="2895600" cy="461665"/>
          </a:xfrm>
          <a:prstGeom prst="rect">
            <a:avLst/>
          </a:prstGeom>
          <a:solidFill>
            <a:schemeClr val="bg1">
              <a:lumMod val="75000"/>
            </a:schemeClr>
          </a:solidFill>
        </p:spPr>
        <p:txBody>
          <a:bodyPr wrap="square" rtlCol="0">
            <a:spAutoFit/>
          </a:bodyPr>
          <a:lstStyle/>
          <a:p>
            <a:pPr algn="ctr"/>
            <a:r>
              <a:rPr lang="en-US" sz="2400" dirty="0" smtClean="0"/>
              <a:t>Criterion A</a:t>
            </a:r>
            <a:endParaRPr lang="en-US" sz="2400" dirty="0"/>
          </a:p>
        </p:txBody>
      </p:sp>
      <p:sp>
        <p:nvSpPr>
          <p:cNvPr id="6" name="TextBox 5"/>
          <p:cNvSpPr txBox="1"/>
          <p:nvPr/>
        </p:nvSpPr>
        <p:spPr>
          <a:xfrm>
            <a:off x="3038168" y="3562350"/>
            <a:ext cx="2895600" cy="461665"/>
          </a:xfrm>
          <a:prstGeom prst="rect">
            <a:avLst/>
          </a:prstGeom>
          <a:solidFill>
            <a:schemeClr val="bg1">
              <a:lumMod val="75000"/>
            </a:schemeClr>
          </a:solidFill>
        </p:spPr>
        <p:txBody>
          <a:bodyPr wrap="square" rtlCol="0">
            <a:spAutoFit/>
          </a:bodyPr>
          <a:lstStyle/>
          <a:p>
            <a:pPr algn="ctr"/>
            <a:r>
              <a:rPr lang="en-US" sz="2400" dirty="0" smtClean="0"/>
              <a:t>Criterion B</a:t>
            </a:r>
            <a:endParaRPr lang="en-US" sz="2400" dirty="0"/>
          </a:p>
        </p:txBody>
      </p:sp>
    </p:spTree>
    <p:extLst>
      <p:ext uri="{BB962C8B-B14F-4D97-AF65-F5344CB8AC3E}">
        <p14:creationId xmlns:p14="http://schemas.microsoft.com/office/powerpoint/2010/main" val="16443635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Therefore:</a:t>
            </a:r>
            <a:br>
              <a:rPr lang="en-US" dirty="0" smtClean="0"/>
            </a:br>
            <a:r>
              <a:rPr lang="en-US" dirty="0" smtClean="0"/>
              <a:t>1)  </a:t>
            </a:r>
            <a:r>
              <a:rPr lang="en-US" dirty="0" smtClean="0"/>
              <a:t>Criterion A is necessary (and perhaps sufficient?) to diagnose BPD</a:t>
            </a:r>
            <a:r>
              <a:rPr lang="en-US" dirty="0" smtClean="0"/>
              <a:t/>
            </a:r>
            <a:br>
              <a:rPr lang="en-US" dirty="0" smtClean="0"/>
            </a:br>
            <a:r>
              <a:rPr lang="en-US" dirty="0" smtClean="0"/>
              <a:t>2) Criterion B is descriptive, and perhaps not necessary?  </a:t>
            </a:r>
            <a:endParaRPr lang="en-US" dirty="0"/>
          </a:p>
        </p:txBody>
      </p:sp>
    </p:spTree>
    <p:extLst>
      <p:ext uri="{BB962C8B-B14F-4D97-AF65-F5344CB8AC3E}">
        <p14:creationId xmlns:p14="http://schemas.microsoft.com/office/powerpoint/2010/main" val="14694566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58" y="273844"/>
            <a:ext cx="7886700" cy="994172"/>
          </a:xfrm>
        </p:spPr>
        <p:txBody>
          <a:bodyPr/>
          <a:lstStyle/>
          <a:p>
            <a:r>
              <a:rPr lang="en-US" dirty="0" smtClean="0"/>
              <a:t>AIDA group comparisons</a:t>
            </a:r>
            <a:endParaRPr lang="en-US" dirty="0"/>
          </a:p>
        </p:txBody>
      </p:sp>
      <p:pic>
        <p:nvPicPr>
          <p:cNvPr id="5" name="Picture 4"/>
          <p:cNvPicPr>
            <a:picLocks noChangeAspect="1"/>
          </p:cNvPicPr>
          <p:nvPr/>
        </p:nvPicPr>
        <p:blipFill>
          <a:blip r:embed="rId2"/>
          <a:stretch>
            <a:fillRect/>
          </a:stretch>
        </p:blipFill>
        <p:spPr>
          <a:xfrm>
            <a:off x="424858" y="1193227"/>
            <a:ext cx="6034784" cy="1755102"/>
          </a:xfrm>
          <a:prstGeom prst="rect">
            <a:avLst/>
          </a:prstGeom>
        </p:spPr>
      </p:pic>
      <p:pic>
        <p:nvPicPr>
          <p:cNvPr id="6" name="Picture 5"/>
          <p:cNvPicPr>
            <a:picLocks noChangeAspect="1"/>
          </p:cNvPicPr>
          <p:nvPr/>
        </p:nvPicPr>
        <p:blipFill>
          <a:blip r:embed="rId3"/>
          <a:stretch>
            <a:fillRect/>
          </a:stretch>
        </p:blipFill>
        <p:spPr>
          <a:xfrm>
            <a:off x="97972" y="3117225"/>
            <a:ext cx="4723922" cy="1500974"/>
          </a:xfrm>
          <a:prstGeom prst="rect">
            <a:avLst/>
          </a:prstGeom>
        </p:spPr>
      </p:pic>
      <p:pic>
        <p:nvPicPr>
          <p:cNvPr id="7" name="Picture 6"/>
          <p:cNvPicPr>
            <a:picLocks noChangeAspect="1"/>
          </p:cNvPicPr>
          <p:nvPr/>
        </p:nvPicPr>
        <p:blipFill>
          <a:blip r:embed="rId4"/>
          <a:stretch>
            <a:fillRect/>
          </a:stretch>
        </p:blipFill>
        <p:spPr>
          <a:xfrm>
            <a:off x="4911328" y="3007519"/>
            <a:ext cx="4121944" cy="2135981"/>
          </a:xfrm>
          <a:prstGeom prst="rect">
            <a:avLst/>
          </a:prstGeom>
        </p:spPr>
      </p:pic>
    </p:spTree>
    <p:extLst>
      <p:ext uri="{BB962C8B-B14F-4D97-AF65-F5344CB8AC3E}">
        <p14:creationId xmlns:p14="http://schemas.microsoft.com/office/powerpoint/2010/main" val="17358949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AIDA ROC curve</a:t>
            </a:r>
            <a:endParaRPr lang="en-US" dirty="0"/>
          </a:p>
        </p:txBody>
      </p:sp>
      <p:pic>
        <p:nvPicPr>
          <p:cNvPr id="4" name="Picture 3"/>
          <p:cNvPicPr>
            <a:picLocks noChangeAspect="1"/>
          </p:cNvPicPr>
          <p:nvPr/>
        </p:nvPicPr>
        <p:blipFill>
          <a:blip r:embed="rId2"/>
          <a:stretch>
            <a:fillRect/>
          </a:stretch>
        </p:blipFill>
        <p:spPr>
          <a:xfrm>
            <a:off x="1336561" y="1044081"/>
            <a:ext cx="6100763" cy="3600450"/>
          </a:xfrm>
          <a:prstGeom prst="rect">
            <a:avLst/>
          </a:prstGeom>
        </p:spPr>
      </p:pic>
      <p:sp>
        <p:nvSpPr>
          <p:cNvPr id="5" name="TextBox 4"/>
          <p:cNvSpPr txBox="1"/>
          <p:nvPr/>
        </p:nvSpPr>
        <p:spPr>
          <a:xfrm>
            <a:off x="3884293" y="4644531"/>
            <a:ext cx="1246175" cy="300082"/>
          </a:xfrm>
          <a:prstGeom prst="rect">
            <a:avLst/>
          </a:prstGeom>
          <a:noFill/>
        </p:spPr>
        <p:txBody>
          <a:bodyPr wrap="none" rtlCol="0">
            <a:spAutoFit/>
          </a:bodyPr>
          <a:lstStyle/>
          <a:p>
            <a:r>
              <a:rPr lang="en-US" sz="1350" dirty="0"/>
              <a:t>AUC = .76 (fair)</a:t>
            </a:r>
          </a:p>
        </p:txBody>
      </p:sp>
    </p:spTree>
    <p:extLst>
      <p:ext uri="{BB962C8B-B14F-4D97-AF65-F5344CB8AC3E}">
        <p14:creationId xmlns:p14="http://schemas.microsoft.com/office/powerpoint/2010/main" val="42626929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Relative value of Criterion B and Criterion A </a:t>
            </a:r>
            <a:endParaRPr lang="en-US" dirty="0"/>
          </a:p>
        </p:txBody>
      </p:sp>
      <p:pic>
        <p:nvPicPr>
          <p:cNvPr id="4" name="Picture 3"/>
          <p:cNvPicPr>
            <a:picLocks noChangeAspect="1"/>
          </p:cNvPicPr>
          <p:nvPr/>
        </p:nvPicPr>
        <p:blipFill>
          <a:blip r:embed="rId2"/>
          <a:stretch>
            <a:fillRect/>
          </a:stretch>
        </p:blipFill>
        <p:spPr>
          <a:xfrm>
            <a:off x="628650" y="1182656"/>
            <a:ext cx="7558992" cy="1808827"/>
          </a:xfrm>
          <a:prstGeom prst="rect">
            <a:avLst/>
          </a:prstGeom>
        </p:spPr>
      </p:pic>
      <p:pic>
        <p:nvPicPr>
          <p:cNvPr id="5" name="Picture 4"/>
          <p:cNvPicPr>
            <a:picLocks noChangeAspect="1"/>
          </p:cNvPicPr>
          <p:nvPr/>
        </p:nvPicPr>
        <p:blipFill>
          <a:blip r:embed="rId3"/>
          <a:stretch>
            <a:fillRect/>
          </a:stretch>
        </p:blipFill>
        <p:spPr>
          <a:xfrm>
            <a:off x="706794" y="3152727"/>
            <a:ext cx="7480848" cy="1790127"/>
          </a:xfrm>
          <a:prstGeom prst="rect">
            <a:avLst/>
          </a:prstGeom>
        </p:spPr>
      </p:pic>
    </p:spTree>
    <p:extLst>
      <p:ext uri="{BB962C8B-B14F-4D97-AF65-F5344CB8AC3E}">
        <p14:creationId xmlns:p14="http://schemas.microsoft.com/office/powerpoint/2010/main" val="15163555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should we target in adolescence?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0448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DSM-5 Section </a:t>
            </a:r>
            <a:r>
              <a:rPr lang="en-US" dirty="0" smtClean="0"/>
              <a:t>II </a:t>
            </a:r>
            <a:r>
              <a:rPr lang="en-US" dirty="0" smtClean="0"/>
              <a:t>BPD</a:t>
            </a:r>
            <a:br>
              <a:rPr lang="en-US" dirty="0" smtClean="0"/>
            </a:br>
            <a:r>
              <a:rPr lang="en-US" dirty="0" smtClean="0"/>
              <a:t>(</a:t>
            </a:r>
            <a:r>
              <a:rPr lang="en-US" dirty="0" smtClean="0"/>
              <a:t>DSM-IV BPD)</a:t>
            </a:r>
            <a:endParaRPr lang="en-US" dirty="0"/>
          </a:p>
        </p:txBody>
      </p:sp>
      <p:sp>
        <p:nvSpPr>
          <p:cNvPr id="3" name="Content Placeholder 2"/>
          <p:cNvSpPr>
            <a:spLocks noGrp="1"/>
          </p:cNvSpPr>
          <p:nvPr>
            <p:ph idx="1"/>
          </p:nvPr>
        </p:nvSpPr>
        <p:spPr>
          <a:xfrm>
            <a:off x="533400" y="1200150"/>
            <a:ext cx="8305800" cy="4019550"/>
          </a:xfrm>
        </p:spPr>
        <p:txBody>
          <a:bodyPr>
            <a:normAutofit fontScale="47500" lnSpcReduction="20000"/>
          </a:bodyPr>
          <a:lstStyle/>
          <a:p>
            <a:pPr marL="0" indent="0" fontAlgn="t">
              <a:buNone/>
            </a:pPr>
            <a:r>
              <a:rPr lang="en-US" b="1" dirty="0"/>
              <a:t>A pervasive pattern of instability of </a:t>
            </a:r>
            <a:r>
              <a:rPr lang="en-US" b="1" dirty="0">
                <a:solidFill>
                  <a:srgbClr val="FF0000"/>
                </a:solidFill>
              </a:rPr>
              <a:t>interpersonal relationships</a:t>
            </a:r>
            <a:r>
              <a:rPr lang="en-US" b="1" dirty="0"/>
              <a:t>, </a:t>
            </a:r>
            <a:r>
              <a:rPr lang="en-US" b="1" dirty="0">
                <a:solidFill>
                  <a:srgbClr val="FF0000"/>
                </a:solidFill>
              </a:rPr>
              <a:t>self-image,</a:t>
            </a:r>
            <a:r>
              <a:rPr lang="en-US" b="1" dirty="0"/>
              <a:t> and affects and marked impulsivity beginning by early adulthood and present in a variety of contexts as indicated by five (or more) of the following</a:t>
            </a:r>
            <a:r>
              <a:rPr lang="en-US" b="1" dirty="0" smtClean="0"/>
              <a:t>:</a:t>
            </a:r>
          </a:p>
          <a:p>
            <a:pPr marL="0" indent="0" fontAlgn="t">
              <a:buNone/>
            </a:pPr>
            <a:endParaRPr lang="en-US" dirty="0"/>
          </a:p>
          <a:p>
            <a:pPr marL="0" indent="0" fontAlgn="t">
              <a:buNone/>
            </a:pPr>
            <a:r>
              <a:rPr lang="en-US" sz="3400" dirty="0"/>
              <a:t>1) Frantic efforts to avoid real or imagined </a:t>
            </a:r>
            <a:r>
              <a:rPr lang="en-US" sz="3400" dirty="0">
                <a:solidFill>
                  <a:srgbClr val="FF0000"/>
                </a:solidFill>
              </a:rPr>
              <a:t>abandonment</a:t>
            </a:r>
          </a:p>
          <a:p>
            <a:pPr marL="0" indent="0" fontAlgn="t">
              <a:buNone/>
            </a:pPr>
            <a:r>
              <a:rPr lang="en-US" sz="3400" dirty="0"/>
              <a:t>2) A pattern of </a:t>
            </a:r>
            <a:r>
              <a:rPr lang="en-US" sz="3400" dirty="0">
                <a:solidFill>
                  <a:srgbClr val="FF0000"/>
                </a:solidFill>
              </a:rPr>
              <a:t>unstable and intense interpersonal relationships </a:t>
            </a:r>
            <a:r>
              <a:rPr lang="en-US" sz="3400" dirty="0"/>
              <a:t>characterized by alternating between extremes of idealization and devaluation</a:t>
            </a:r>
          </a:p>
          <a:p>
            <a:pPr marL="0" indent="0" fontAlgn="t">
              <a:buNone/>
            </a:pPr>
            <a:r>
              <a:rPr lang="en-US" sz="3400" dirty="0"/>
              <a:t>3) </a:t>
            </a:r>
            <a:r>
              <a:rPr lang="en-US" sz="3400" dirty="0">
                <a:solidFill>
                  <a:srgbClr val="FF0000"/>
                </a:solidFill>
              </a:rPr>
              <a:t>Identity disturbance </a:t>
            </a:r>
            <a:r>
              <a:rPr lang="en-US" sz="3400" dirty="0"/>
              <a:t>markedly and persistently unstable self-image or sense of self</a:t>
            </a:r>
          </a:p>
          <a:p>
            <a:pPr marL="0" indent="0" fontAlgn="t">
              <a:buNone/>
            </a:pPr>
            <a:r>
              <a:rPr lang="en-US" sz="3400" dirty="0"/>
              <a:t>4) Impulsivity in at least two areas that are potentially self-damaging (e.g. spending, sex, substance abuse, reckless driving, binge eating)</a:t>
            </a:r>
          </a:p>
          <a:p>
            <a:pPr marL="0" indent="0" fontAlgn="t">
              <a:buNone/>
            </a:pPr>
            <a:r>
              <a:rPr lang="en-US" sz="3400" dirty="0"/>
              <a:t>5) Recurrent suicidal behavior, gestures, or threats, or self-mutilating behavior</a:t>
            </a:r>
          </a:p>
          <a:p>
            <a:pPr marL="0" indent="0" fontAlgn="t">
              <a:buNone/>
            </a:pPr>
            <a:r>
              <a:rPr lang="en-US" sz="3400" dirty="0"/>
              <a:t>6) Affective instability due to a marked reactivity of mood (e.g. intense episodic dysphoria, irritability, or anxiety usually lasting a few hours and only rarely more than a few days)</a:t>
            </a:r>
          </a:p>
          <a:p>
            <a:pPr marL="0" indent="0" fontAlgn="t">
              <a:buNone/>
            </a:pPr>
            <a:r>
              <a:rPr lang="en-US" sz="3400" dirty="0"/>
              <a:t>7) </a:t>
            </a:r>
            <a:r>
              <a:rPr lang="en-US" sz="3400" dirty="0">
                <a:solidFill>
                  <a:srgbClr val="FF0000"/>
                </a:solidFill>
              </a:rPr>
              <a:t>Chronic feelings of emptiness</a:t>
            </a:r>
          </a:p>
          <a:p>
            <a:pPr marL="0" indent="0" fontAlgn="t">
              <a:buNone/>
            </a:pPr>
            <a:r>
              <a:rPr lang="en-US" sz="3400" dirty="0"/>
              <a:t>8) Inappropriate, intense anger or difficulty controlling anger (e.g.) frequent displays of temper, constant anger, recurrent physical fights)</a:t>
            </a:r>
          </a:p>
          <a:p>
            <a:pPr marL="0" indent="0" fontAlgn="t">
              <a:buNone/>
            </a:pPr>
            <a:r>
              <a:rPr lang="en-US" sz="3400" dirty="0"/>
              <a:t>9) Transient, stress-related </a:t>
            </a:r>
            <a:r>
              <a:rPr lang="en-US" sz="3400" dirty="0">
                <a:solidFill>
                  <a:srgbClr val="FF0000"/>
                </a:solidFill>
              </a:rPr>
              <a:t>paranoid ideation </a:t>
            </a:r>
            <a:r>
              <a:rPr lang="en-US" sz="3400" dirty="0"/>
              <a:t>or severe dissociative symptoms</a:t>
            </a:r>
          </a:p>
          <a:p>
            <a:endParaRPr lang="en-US" dirty="0"/>
          </a:p>
        </p:txBody>
      </p:sp>
    </p:spTree>
    <p:extLst>
      <p:ext uri="{BB962C8B-B14F-4D97-AF65-F5344CB8AC3E}">
        <p14:creationId xmlns:p14="http://schemas.microsoft.com/office/powerpoint/2010/main" val="12945791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should we target in adolescence?</a:t>
            </a:r>
            <a:endParaRPr lang="en-US" dirty="0"/>
          </a:p>
        </p:txBody>
      </p:sp>
      <p:sp>
        <p:nvSpPr>
          <p:cNvPr id="3" name="Subtitle 2"/>
          <p:cNvSpPr>
            <a:spLocks noGrp="1"/>
          </p:cNvSpPr>
          <p:nvPr>
            <p:ph type="subTitle" idx="1"/>
          </p:nvPr>
        </p:nvSpPr>
        <p:spPr/>
        <p:txBody>
          <a:bodyPr/>
          <a:lstStyle/>
          <a:p>
            <a:r>
              <a:rPr lang="en-US" dirty="0" smtClean="0"/>
              <a:t>Criterion A</a:t>
            </a:r>
            <a:endParaRPr lang="en-US" dirty="0"/>
          </a:p>
        </p:txBody>
      </p:sp>
    </p:spTree>
    <p:extLst>
      <p:ext uri="{BB962C8B-B14F-4D97-AF65-F5344CB8AC3E}">
        <p14:creationId xmlns:p14="http://schemas.microsoft.com/office/powerpoint/2010/main" val="14041040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should we care?</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Intervention during this sensitive period can scaffold integrative meaning-making of traits</a:t>
            </a:r>
            <a:endParaRPr lang="en-US" dirty="0"/>
          </a:p>
        </p:txBody>
      </p:sp>
    </p:spTree>
    <p:extLst>
      <p:ext uri="{BB962C8B-B14F-4D97-AF65-F5344CB8AC3E}">
        <p14:creationId xmlns:p14="http://schemas.microsoft.com/office/powerpoint/2010/main" val="7853859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916" y="57150"/>
            <a:ext cx="7772400" cy="1102519"/>
          </a:xfrm>
        </p:spPr>
        <p:txBody>
          <a:bodyPr>
            <a:normAutofit/>
          </a:bodyPr>
          <a:lstStyle/>
          <a:p>
            <a:r>
              <a:rPr lang="en-US" sz="2800" dirty="0" smtClean="0"/>
              <a:t>Criterion A</a:t>
            </a:r>
            <a:endParaRPr lang="en-US" sz="2800" dirty="0"/>
          </a:p>
        </p:txBody>
      </p:sp>
      <p:sp>
        <p:nvSpPr>
          <p:cNvPr id="3" name="Down Arrow 2"/>
          <p:cNvSpPr/>
          <p:nvPr/>
        </p:nvSpPr>
        <p:spPr>
          <a:xfrm>
            <a:off x="4114800" y="971550"/>
            <a:ext cx="457200" cy="609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70782" y="1609468"/>
            <a:ext cx="6637523" cy="523220"/>
          </a:xfrm>
          <a:prstGeom prst="rect">
            <a:avLst/>
          </a:prstGeom>
          <a:noFill/>
        </p:spPr>
        <p:txBody>
          <a:bodyPr wrap="none" rtlCol="0">
            <a:spAutoFit/>
          </a:bodyPr>
          <a:lstStyle/>
          <a:p>
            <a:r>
              <a:rPr lang="en-US" sz="2800" dirty="0" smtClean="0"/>
              <a:t>Maladaptive self and interpersonal function </a:t>
            </a:r>
            <a:endParaRPr lang="en-US" sz="2800" dirty="0"/>
          </a:p>
        </p:txBody>
      </p:sp>
      <p:sp>
        <p:nvSpPr>
          <p:cNvPr id="5" name="Rectangle 4"/>
          <p:cNvSpPr/>
          <p:nvPr/>
        </p:nvSpPr>
        <p:spPr>
          <a:xfrm>
            <a:off x="2071116" y="2596388"/>
            <a:ext cx="4572000" cy="2246769"/>
          </a:xfrm>
          <a:prstGeom prst="rect">
            <a:avLst/>
          </a:prstGeom>
        </p:spPr>
        <p:txBody>
          <a:bodyPr>
            <a:spAutoFit/>
          </a:bodyPr>
          <a:lstStyle/>
          <a:p>
            <a:pPr algn="ctr"/>
            <a:r>
              <a:rPr lang="en-US" sz="2800" dirty="0"/>
              <a:t>Negative affectivity</a:t>
            </a:r>
          </a:p>
          <a:p>
            <a:pPr algn="ctr"/>
            <a:r>
              <a:rPr lang="en-US" sz="2800" dirty="0"/>
              <a:t>Detachment</a:t>
            </a:r>
          </a:p>
          <a:p>
            <a:pPr algn="ctr"/>
            <a:r>
              <a:rPr lang="en-US" sz="2800" dirty="0"/>
              <a:t>Antagonism</a:t>
            </a:r>
          </a:p>
          <a:p>
            <a:pPr algn="ctr"/>
            <a:r>
              <a:rPr lang="en-US" sz="2800" dirty="0"/>
              <a:t>Disinhibition</a:t>
            </a:r>
          </a:p>
          <a:p>
            <a:pPr algn="ctr"/>
            <a:r>
              <a:rPr lang="en-US" sz="2800" dirty="0"/>
              <a:t>Psychoticism</a:t>
            </a:r>
          </a:p>
        </p:txBody>
      </p:sp>
      <p:sp>
        <p:nvSpPr>
          <p:cNvPr id="6" name="Down Arrow 5"/>
          <p:cNvSpPr/>
          <p:nvPr/>
        </p:nvSpPr>
        <p:spPr>
          <a:xfrm>
            <a:off x="4128516" y="2074069"/>
            <a:ext cx="457200" cy="609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4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Many thanks!</a:t>
            </a:r>
            <a:endParaRPr lang="en-US" dirty="0"/>
          </a:p>
        </p:txBody>
      </p:sp>
      <p:sp>
        <p:nvSpPr>
          <p:cNvPr id="3" name="Subtitle 2"/>
          <p:cNvSpPr>
            <a:spLocks noGrp="1"/>
          </p:cNvSpPr>
          <p:nvPr>
            <p:ph type="subTitle" idx="1"/>
          </p:nvPr>
        </p:nvSpPr>
        <p:spPr/>
        <p:txBody>
          <a:bodyPr/>
          <a:lstStyle/>
          <a:p>
            <a:r>
              <a:rPr lang="en-US" dirty="0" smtClean="0"/>
              <a:t>csharp2@uh.edu</a:t>
            </a:r>
            <a:endParaRPr lang="en-US" dirty="0"/>
          </a:p>
        </p:txBody>
      </p:sp>
    </p:spTree>
    <p:extLst>
      <p:ext uri="{BB962C8B-B14F-4D97-AF65-F5344CB8AC3E}">
        <p14:creationId xmlns:p14="http://schemas.microsoft.com/office/powerpoint/2010/main" val="23717287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5029200" y="1110997"/>
            <a:ext cx="4191000" cy="3438619"/>
          </a:xfrm>
        </p:spPr>
        <p:txBody>
          <a:bodyPr>
            <a:normAutofit fontScale="32500" lnSpcReduction="20000"/>
          </a:bodyPr>
          <a:lstStyle/>
          <a:p>
            <a:r>
              <a:rPr lang="en-US" sz="3700" b="1" dirty="0" smtClean="0"/>
              <a:t>1R01HD081985</a:t>
            </a:r>
            <a:r>
              <a:rPr lang="en-US" sz="3700" dirty="0" smtClean="0"/>
              <a:t>, </a:t>
            </a:r>
            <a:r>
              <a:rPr lang="en-US" sz="3700" dirty="0"/>
              <a:t>National Institute of Child Health and </a:t>
            </a:r>
            <a:r>
              <a:rPr lang="en-US" sz="3700" dirty="0" smtClean="0"/>
              <a:t>Development</a:t>
            </a:r>
          </a:p>
          <a:p>
            <a:r>
              <a:rPr lang="en-US" sz="3700" b="1" dirty="0"/>
              <a:t>American Psychological </a:t>
            </a:r>
            <a:r>
              <a:rPr lang="en-US" sz="3700" b="1" dirty="0" smtClean="0"/>
              <a:t>Foundation</a:t>
            </a:r>
            <a:endParaRPr lang="en-US" sz="3700" dirty="0"/>
          </a:p>
          <a:p>
            <a:r>
              <a:rPr lang="en-US" sz="3700" b="1" dirty="0" smtClean="0"/>
              <a:t>Grand </a:t>
            </a:r>
            <a:r>
              <a:rPr lang="en-US" sz="3700" b="1" dirty="0"/>
              <a:t>Challenges Explorations </a:t>
            </a:r>
            <a:r>
              <a:rPr lang="en-US" sz="3700" b="1" dirty="0" smtClean="0"/>
              <a:t>Grant</a:t>
            </a:r>
            <a:r>
              <a:rPr lang="en-US" sz="3700" dirty="0" smtClean="0"/>
              <a:t>, </a:t>
            </a:r>
            <a:r>
              <a:rPr lang="en-US" sz="3700" dirty="0"/>
              <a:t>Bill &amp; Melinda Gates </a:t>
            </a:r>
            <a:r>
              <a:rPr lang="en-US" sz="3700" dirty="0" smtClean="0"/>
              <a:t>Foundation</a:t>
            </a:r>
          </a:p>
          <a:p>
            <a:r>
              <a:rPr lang="en-US" sz="3700" b="1" dirty="0" smtClean="0"/>
              <a:t>R </a:t>
            </a:r>
            <a:r>
              <a:rPr lang="en-US" sz="3700" b="1" dirty="0"/>
              <a:t>34 </a:t>
            </a:r>
            <a:r>
              <a:rPr lang="en-US" sz="3700" b="1" dirty="0" smtClean="0"/>
              <a:t>11644058, </a:t>
            </a:r>
            <a:r>
              <a:rPr lang="en-US" sz="3700" dirty="0" smtClean="0"/>
              <a:t>NIAAA</a:t>
            </a:r>
            <a:endParaRPr lang="en-US" sz="3700" i="1" dirty="0"/>
          </a:p>
          <a:p>
            <a:r>
              <a:rPr lang="en-US" sz="3700" b="1" dirty="0" smtClean="0"/>
              <a:t>R21MH099351</a:t>
            </a:r>
            <a:r>
              <a:rPr lang="en-US" sz="3700" dirty="0" smtClean="0"/>
              <a:t>, NIMH</a:t>
            </a:r>
          </a:p>
          <a:p>
            <a:r>
              <a:rPr lang="en-US" sz="3700" b="1" dirty="0" smtClean="0"/>
              <a:t>McNair Family Foundation</a:t>
            </a:r>
            <a:endParaRPr lang="en-US" sz="3700" dirty="0"/>
          </a:p>
          <a:p>
            <a:r>
              <a:rPr lang="en-GB" sz="3700" dirty="0"/>
              <a:t>American Psychoanalytic </a:t>
            </a:r>
            <a:r>
              <a:rPr lang="en-GB" sz="3700" dirty="0" smtClean="0"/>
              <a:t>Association</a:t>
            </a:r>
          </a:p>
          <a:p>
            <a:r>
              <a:rPr lang="en-GB" sz="3700" b="1" dirty="0"/>
              <a:t>R43 </a:t>
            </a:r>
            <a:r>
              <a:rPr lang="en-GB" sz="3700" b="1" dirty="0" smtClean="0"/>
              <a:t>HD077964-01</a:t>
            </a:r>
            <a:r>
              <a:rPr lang="en-GB" sz="3700" dirty="0" smtClean="0"/>
              <a:t>, NIMH</a:t>
            </a:r>
          </a:p>
          <a:p>
            <a:r>
              <a:rPr lang="en-US" sz="3700" b="1" dirty="0"/>
              <a:t>F31 </a:t>
            </a:r>
            <a:r>
              <a:rPr lang="en-US" sz="3700" b="1" dirty="0" smtClean="0"/>
              <a:t>MH100865-01</a:t>
            </a:r>
            <a:r>
              <a:rPr lang="en-US" sz="3700" dirty="0" smtClean="0"/>
              <a:t>, NIMH</a:t>
            </a:r>
          </a:p>
          <a:p>
            <a:r>
              <a:rPr lang="en-US" sz="3700" b="1" dirty="0"/>
              <a:t>F31 </a:t>
            </a:r>
            <a:r>
              <a:rPr lang="en-US" sz="3700" b="1" dirty="0" smtClean="0"/>
              <a:t>MH100827</a:t>
            </a:r>
            <a:r>
              <a:rPr lang="en-US" sz="3700" dirty="0" smtClean="0"/>
              <a:t>, NIMH</a:t>
            </a:r>
          </a:p>
          <a:p>
            <a:r>
              <a:rPr lang="en-US" sz="3700" b="1" dirty="0" smtClean="0"/>
              <a:t>University of Houston </a:t>
            </a:r>
            <a:r>
              <a:rPr lang="en-US" sz="3700" dirty="0" smtClean="0"/>
              <a:t>Grants </a:t>
            </a:r>
            <a:r>
              <a:rPr lang="en-US" sz="3700" dirty="0"/>
              <a:t>to Enhance and Advance Research (GEAR</a:t>
            </a:r>
            <a:r>
              <a:rPr lang="en-US" sz="3700" dirty="0" smtClean="0"/>
              <a:t>)</a:t>
            </a:r>
          </a:p>
          <a:p>
            <a:r>
              <a:rPr lang="en-US" sz="3700" b="1" dirty="0" smtClean="0"/>
              <a:t>University of Houston </a:t>
            </a:r>
            <a:r>
              <a:rPr lang="en-US" sz="3700" dirty="0" smtClean="0"/>
              <a:t>Small Grants Program</a:t>
            </a:r>
          </a:p>
          <a:p>
            <a:r>
              <a:rPr lang="en-US" sz="3700" b="1" dirty="0"/>
              <a:t>R01 </a:t>
            </a:r>
            <a:r>
              <a:rPr lang="en-US" sz="3700" b="1" dirty="0" smtClean="0"/>
              <a:t>MH078757</a:t>
            </a:r>
            <a:r>
              <a:rPr lang="en-US" sz="3700" dirty="0" smtClean="0"/>
              <a:t>, NIMH</a:t>
            </a:r>
          </a:p>
          <a:p>
            <a:r>
              <a:rPr lang="en-GB" sz="3700" b="1" dirty="0"/>
              <a:t>National Alliance for Research on Schizophrenia and Depression</a:t>
            </a:r>
            <a:r>
              <a:rPr lang="en-US" sz="3700" b="1" dirty="0"/>
              <a:t> (NARSAD) </a:t>
            </a:r>
            <a:endParaRPr lang="en-US" sz="3700" b="1" dirty="0" smtClean="0"/>
          </a:p>
          <a:p>
            <a:r>
              <a:rPr lang="en-GB" sz="3700" b="1" dirty="0" smtClean="0"/>
              <a:t>RFP-AHRQ-08-10015, </a:t>
            </a:r>
            <a:r>
              <a:rPr lang="en-GB" sz="3700" dirty="0" smtClean="0"/>
              <a:t>AHRQ</a:t>
            </a:r>
            <a:endParaRPr lang="en-US" sz="3700" dirty="0" smtClean="0"/>
          </a:p>
          <a:p>
            <a:endParaRPr lang="en-US" dirty="0"/>
          </a:p>
        </p:txBody>
      </p:sp>
      <p:sp>
        <p:nvSpPr>
          <p:cNvPr id="3" name="Title 2"/>
          <p:cNvSpPr>
            <a:spLocks noGrp="1"/>
          </p:cNvSpPr>
          <p:nvPr>
            <p:ph type="title"/>
          </p:nvPr>
        </p:nvSpPr>
        <p:spPr/>
        <p:txBody>
          <a:bodyPr/>
          <a:lstStyle/>
          <a:p>
            <a:r>
              <a:rPr lang="en-US" dirty="0" smtClean="0"/>
              <a:t>Acknowledgements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355882"/>
            <a:ext cx="4303943" cy="3193735"/>
          </a:xfrm>
          <a:prstGeom prst="rect">
            <a:avLst/>
          </a:prstGeom>
        </p:spPr>
      </p:pic>
    </p:spTree>
    <p:extLst>
      <p:ext uri="{BB962C8B-B14F-4D97-AF65-F5344CB8AC3E}">
        <p14:creationId xmlns:p14="http://schemas.microsoft.com/office/powerpoint/2010/main" val="3411796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ICD-11 severity criterion*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If general guidelines for a PD are met, a level of severity is provided and is based upon the following:</a:t>
            </a:r>
          </a:p>
          <a:p>
            <a:pPr marL="342900" lvl="1" indent="0">
              <a:buNone/>
            </a:pPr>
            <a:r>
              <a:rPr lang="en-US" dirty="0"/>
              <a:t>A) Degree and pervasiveness of </a:t>
            </a:r>
            <a:r>
              <a:rPr lang="en-US" dirty="0">
                <a:solidFill>
                  <a:srgbClr val="FF0000"/>
                </a:solidFill>
              </a:rPr>
              <a:t>self-dysfunction</a:t>
            </a:r>
            <a:r>
              <a:rPr lang="en-US" dirty="0"/>
              <a:t>, as in identity, self-worth, and self-regulation.</a:t>
            </a:r>
          </a:p>
          <a:p>
            <a:pPr marL="342900" lvl="1" indent="0">
              <a:buNone/>
            </a:pPr>
            <a:r>
              <a:rPr lang="en-US" dirty="0"/>
              <a:t>B) Degree and pervasiveness of </a:t>
            </a:r>
            <a:r>
              <a:rPr lang="en-US" dirty="0">
                <a:solidFill>
                  <a:srgbClr val="FF0000"/>
                </a:solidFill>
              </a:rPr>
              <a:t>interpersonal dysfunction </a:t>
            </a:r>
            <a:r>
              <a:rPr lang="en-US" dirty="0"/>
              <a:t>across various contexts (e.g. romantic relationships, school/work, parent-child, family, friendships, peer contexts).</a:t>
            </a:r>
          </a:p>
          <a:p>
            <a:pPr marL="342900" lvl="1" indent="0">
              <a:buNone/>
            </a:pPr>
            <a:r>
              <a:rPr lang="en-US" dirty="0"/>
              <a:t>C) Pervasiveness, severity, and chronicity of emotional, cognitive, and behavioral  manifestations of the personality dysfunction.  </a:t>
            </a:r>
          </a:p>
          <a:p>
            <a:pPr marL="342900" lvl="1" indent="0">
              <a:buNone/>
            </a:pPr>
            <a:r>
              <a:rPr lang="en-US" dirty="0"/>
              <a:t>D) Extent to which these dysfunctions cause personal suffering and psychosocial impairment.</a:t>
            </a:r>
          </a:p>
          <a:p>
            <a:endParaRPr lang="en-US" dirty="0"/>
          </a:p>
        </p:txBody>
      </p:sp>
    </p:spTree>
    <p:extLst>
      <p:ext uri="{BB962C8B-B14F-4D97-AF65-F5344CB8AC3E}">
        <p14:creationId xmlns:p14="http://schemas.microsoft.com/office/powerpoint/2010/main" val="1041275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2213</TotalTime>
  <Words>4102</Words>
  <Application>Microsoft Office PowerPoint</Application>
  <PresentationFormat>On-screen Show (16:9)</PresentationFormat>
  <Paragraphs>735</Paragraphs>
  <Slides>84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Calibri</vt:lpstr>
      <vt:lpstr>Cambria Math</vt:lpstr>
      <vt:lpstr>Times New Roman</vt:lpstr>
      <vt:lpstr>Wingdings</vt:lpstr>
      <vt:lpstr>Office Theme</vt:lpstr>
      <vt:lpstr>Borderline Personality Disorder in adolescents </vt:lpstr>
      <vt:lpstr>Why should we care?</vt:lpstr>
      <vt:lpstr>What should we target?</vt:lpstr>
      <vt:lpstr>Why should we care?</vt:lpstr>
      <vt:lpstr>What should we target?</vt:lpstr>
      <vt:lpstr>DSM-5 Section III Criterion A:  Level of Personality Functioning</vt:lpstr>
      <vt:lpstr>The core of personality pathology</vt:lpstr>
      <vt:lpstr>DSM-5 Section II BPD (DSM-IV BPD)</vt:lpstr>
      <vt:lpstr>ICD-11 severity criterion*</vt:lpstr>
      <vt:lpstr>ICD-11 Borderline specifier*</vt:lpstr>
      <vt:lpstr>DSM-5 Criterion B Maladaptive traits</vt:lpstr>
      <vt:lpstr>Criterion A</vt:lpstr>
      <vt:lpstr>Why should we care?</vt:lpstr>
      <vt:lpstr>Five key findings</vt:lpstr>
      <vt:lpstr>PowerPoint Presentation</vt:lpstr>
      <vt:lpstr>PowerPoint Presentation</vt:lpstr>
      <vt:lpstr>PowerPoint Presentation</vt:lpstr>
      <vt:lpstr>PowerPoint Presentation</vt:lpstr>
      <vt:lpstr>PowerPoint Presentation</vt:lpstr>
      <vt:lpstr>Summary of studies of course</vt:lpstr>
      <vt:lpstr>Five key findings</vt:lpstr>
      <vt:lpstr>PowerPoint Presentation</vt:lpstr>
      <vt:lpstr>PowerPoint Presentation</vt:lpstr>
      <vt:lpstr>Some of our assessment work</vt:lpstr>
      <vt:lpstr>Prevalence rates</vt:lpstr>
      <vt:lpstr>Meaning of criteria across developmental epochs</vt:lpstr>
      <vt:lpstr>PowerPoint Presentation</vt:lpstr>
      <vt:lpstr>DIF: three group comparison</vt:lpstr>
      <vt:lpstr>PowerPoint Presentation</vt:lpstr>
      <vt:lpstr>Verbatim responses</vt:lpstr>
      <vt:lpstr>Conclusions and implications</vt:lpstr>
      <vt:lpstr>PID-5-BF</vt:lpstr>
      <vt:lpstr>Methods</vt:lpstr>
      <vt:lpstr>PowerPoint Presentation</vt:lpstr>
      <vt:lpstr>PowerPoint Presentation</vt:lpstr>
      <vt:lpstr>Clinical utility: group discrimination</vt:lpstr>
      <vt:lpstr>PowerPoint Presentation</vt:lpstr>
      <vt:lpstr>PowerPoint Presentation</vt:lpstr>
      <vt:lpstr>PowerPoint Presentation</vt:lpstr>
      <vt:lpstr>Clinical utility: diagnostic accuracy</vt:lpstr>
      <vt:lpstr>Clinical utility: diagnostic accuracy</vt:lpstr>
      <vt:lpstr>Clinical utility: diagnostic accuracy</vt:lpstr>
      <vt:lpstr>Five key findings</vt:lpstr>
      <vt:lpstr>Five key findings</vt:lpstr>
      <vt:lpstr>PowerPoint Presentation</vt:lpstr>
      <vt:lpstr>PowerPoint Presentation</vt:lpstr>
      <vt:lpstr>PowerPoint Presentation</vt:lpstr>
      <vt:lpstr>More rank-order stability studies</vt:lpstr>
      <vt:lpstr>Moderate, but more problematic</vt:lpstr>
      <vt:lpstr>PowerPoint Presentation</vt:lpstr>
      <vt:lpstr>PowerPoint Presentation</vt:lpstr>
      <vt:lpstr>Incremental value of BPD</vt:lpstr>
      <vt:lpstr>Five key findings</vt:lpstr>
      <vt:lpstr>Five key findings</vt:lpstr>
      <vt:lpstr>PowerPoint Presentation</vt:lpstr>
      <vt:lpstr>Int/Ext *not* preceded by BPD</vt:lpstr>
      <vt:lpstr>Five key findings</vt:lpstr>
      <vt:lpstr>Five key findings</vt:lpstr>
      <vt:lpstr>James &amp; Taylor (2008)</vt:lpstr>
      <vt:lpstr>Eaton et al. (2011)</vt:lpstr>
      <vt:lpstr>Sharp et al. (in prep)</vt:lpstr>
      <vt:lpstr>Summary of 5 key findings</vt:lpstr>
      <vt:lpstr>PowerPoint Presentation</vt:lpstr>
      <vt:lpstr>PowerPoint Presentation</vt:lpstr>
      <vt:lpstr>PowerPoint Presentation</vt:lpstr>
      <vt:lpstr>“Adolescere”: "to ripen"  or "to grow up“ -- SELF</vt:lpstr>
      <vt:lpstr>“Adolescere”: "to ripen"  or "to grow up“ -- OTHER</vt:lpstr>
      <vt:lpstr>PowerPoint Presentation</vt:lpstr>
      <vt:lpstr>PowerPoint Presentation</vt:lpstr>
      <vt:lpstr>The developmental lens</vt:lpstr>
      <vt:lpstr>The developmental lens</vt:lpstr>
      <vt:lpstr>PowerPoint Presentation</vt:lpstr>
      <vt:lpstr>PowerPoint Presentation</vt:lpstr>
      <vt:lpstr>PowerPoint Presentation</vt:lpstr>
      <vt:lpstr>Therefore: 1)  Criterion A is necessary (and perhaps sufficient?) to diagnose BPD 2) Criterion B is descriptive, and perhaps not necessary?  </vt:lpstr>
      <vt:lpstr>AIDA group comparisons</vt:lpstr>
      <vt:lpstr>AIDA ROC curve</vt:lpstr>
      <vt:lpstr>Relative value of Criterion B and Criterion A </vt:lpstr>
      <vt:lpstr>What should we target in adolescence?</vt:lpstr>
      <vt:lpstr>What should we target in adolescence?</vt:lpstr>
      <vt:lpstr>Why should we care?</vt:lpstr>
      <vt:lpstr>Criterion A</vt:lpstr>
      <vt:lpstr>Many thanks!</vt:lpstr>
      <vt:lpstr>Acknowledgements</vt:lpstr>
    </vt:vector>
  </TitlesOfParts>
  <Company>University of Houston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Borderline Personality Disorder in Adolescents:  Assessment, Diagnosis and Treatment</dc:title>
  <dc:creator>Carla Sharp</dc:creator>
  <cp:lastModifiedBy>Carla Sharp</cp:lastModifiedBy>
  <cp:revision>206</cp:revision>
  <cp:lastPrinted>2017-06-20T17:01:47Z</cp:lastPrinted>
  <dcterms:created xsi:type="dcterms:W3CDTF">2017-06-05T19:52:23Z</dcterms:created>
  <dcterms:modified xsi:type="dcterms:W3CDTF">2018-11-19T20:55:06Z</dcterms:modified>
</cp:coreProperties>
</file>