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79.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27.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28.xml" ContentType="application/vnd.openxmlformats-officedocument.presentationml.slide+xml"/>
  <Override PartName="/ppt/slides/slide68.xml" ContentType="application/vnd.openxmlformats-officedocument.presentationml.slide+xml"/>
  <Override PartName="/ppt/slides/slide5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 id="2147485452" r:id="rId2"/>
  </p:sldMasterIdLst>
  <p:notesMasterIdLst>
    <p:notesMasterId r:id="rId82"/>
  </p:notesMasterIdLst>
  <p:handoutMasterIdLst>
    <p:handoutMasterId r:id="rId83"/>
  </p:handoutMasterIdLst>
  <p:sldIdLst>
    <p:sldId id="1136" r:id="rId3"/>
    <p:sldId id="1142" r:id="rId4"/>
    <p:sldId id="1120" r:id="rId5"/>
    <p:sldId id="1121" r:id="rId6"/>
    <p:sldId id="1123" r:id="rId7"/>
    <p:sldId id="1124" r:id="rId8"/>
    <p:sldId id="1125" r:id="rId9"/>
    <p:sldId id="1126" r:id="rId10"/>
    <p:sldId id="1127" r:id="rId11"/>
    <p:sldId id="1157" r:id="rId12"/>
    <p:sldId id="1162" r:id="rId13"/>
    <p:sldId id="1254" r:id="rId14"/>
    <p:sldId id="422" r:id="rId15"/>
    <p:sldId id="1164" r:id="rId16"/>
    <p:sldId id="1165" r:id="rId17"/>
    <p:sldId id="1166" r:id="rId18"/>
    <p:sldId id="1168" r:id="rId19"/>
    <p:sldId id="1169" r:id="rId20"/>
    <p:sldId id="492" r:id="rId21"/>
    <p:sldId id="1172" r:id="rId22"/>
    <p:sldId id="1189" r:id="rId23"/>
    <p:sldId id="1174" r:id="rId24"/>
    <p:sldId id="1175" r:id="rId25"/>
    <p:sldId id="1176" r:id="rId26"/>
    <p:sldId id="1177" r:id="rId27"/>
    <p:sldId id="1178" r:id="rId28"/>
    <p:sldId id="1179" r:id="rId29"/>
    <p:sldId id="1181" r:id="rId30"/>
    <p:sldId id="1180" r:id="rId31"/>
    <p:sldId id="1184" r:id="rId32"/>
    <p:sldId id="1186" r:id="rId33"/>
    <p:sldId id="1187" r:id="rId34"/>
    <p:sldId id="1183" r:id="rId35"/>
    <p:sldId id="1191" r:id="rId36"/>
    <p:sldId id="1195" r:id="rId37"/>
    <p:sldId id="1250" r:id="rId38"/>
    <p:sldId id="1251" r:id="rId39"/>
    <p:sldId id="1198" r:id="rId40"/>
    <p:sldId id="1196" r:id="rId41"/>
    <p:sldId id="1216" r:id="rId42"/>
    <p:sldId id="1217" r:id="rId43"/>
    <p:sldId id="1218" r:id="rId44"/>
    <p:sldId id="1219" r:id="rId45"/>
    <p:sldId id="1243" r:id="rId46"/>
    <p:sldId id="1244" r:id="rId47"/>
    <p:sldId id="1245" r:id="rId48"/>
    <p:sldId id="1246" r:id="rId49"/>
    <p:sldId id="1247" r:id="rId50"/>
    <p:sldId id="1137" r:id="rId51"/>
    <p:sldId id="1224" r:id="rId52"/>
    <p:sldId id="1249" r:id="rId53"/>
    <p:sldId id="1148" r:id="rId54"/>
    <p:sldId id="1149" r:id="rId55"/>
    <p:sldId id="1225" r:id="rId56"/>
    <p:sldId id="1150" r:id="rId57"/>
    <p:sldId id="1255" r:id="rId58"/>
    <p:sldId id="1256" r:id="rId59"/>
    <p:sldId id="1257" r:id="rId60"/>
    <p:sldId id="1240" r:id="rId61"/>
    <p:sldId id="1210" r:id="rId62"/>
    <p:sldId id="1226" r:id="rId63"/>
    <p:sldId id="1227" r:id="rId64"/>
    <p:sldId id="1228" r:id="rId65"/>
    <p:sldId id="1229" r:id="rId66"/>
    <p:sldId id="1230" r:id="rId67"/>
    <p:sldId id="1258" r:id="rId68"/>
    <p:sldId id="1231" r:id="rId69"/>
    <p:sldId id="1232" r:id="rId70"/>
    <p:sldId id="1233" r:id="rId71"/>
    <p:sldId id="1234" r:id="rId72"/>
    <p:sldId id="1235" r:id="rId73"/>
    <p:sldId id="1242" r:id="rId74"/>
    <p:sldId id="1259" r:id="rId75"/>
    <p:sldId id="1260" r:id="rId76"/>
    <p:sldId id="1212" r:id="rId77"/>
    <p:sldId id="1204" r:id="rId78"/>
    <p:sldId id="1200" r:id="rId79"/>
    <p:sldId id="1201" r:id="rId80"/>
    <p:sldId id="1202" r:id="rId81"/>
  </p:sldIdLst>
  <p:sldSz cx="9144000" cy="6858000" type="screen4x3"/>
  <p:notesSz cx="7010400" cy="9296400"/>
  <p:defaultTextStyle>
    <a:defPPr>
      <a:defRPr lang="en-US"/>
    </a:defPPr>
    <a:lvl1pPr algn="ctr" rtl="0" eaLnBrk="0" fontAlgn="base" hangingPunct="0">
      <a:spcBef>
        <a:spcPct val="0"/>
      </a:spcBef>
      <a:spcAft>
        <a:spcPct val="0"/>
      </a:spcAft>
      <a:buSzPct val="80000"/>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buSzPct val="80000"/>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buSzPct val="80000"/>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buSzPct val="80000"/>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buSzPct val="80000"/>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Karen" initials="JK"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66CCFF"/>
    <a:srgbClr val="66FFCC"/>
    <a:srgbClr val="33CCFF"/>
    <a:srgbClr val="339966"/>
    <a:srgbClr val="00CCFF"/>
    <a:srgbClr val="009900"/>
    <a:srgbClr val="FF9900"/>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980" autoAdjust="0"/>
    <p:restoredTop sz="92785" autoAdjust="0"/>
  </p:normalViewPr>
  <p:slideViewPr>
    <p:cSldViewPr>
      <p:cViewPr varScale="1">
        <p:scale>
          <a:sx n="129" d="100"/>
          <a:sy n="129"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02"/>
    </p:cViewPr>
  </p:sorterViewPr>
  <p:notesViewPr>
    <p:cSldViewPr>
      <p:cViewPr varScale="1">
        <p:scale>
          <a:sx n="100" d="100"/>
          <a:sy n="100" d="100"/>
        </p:scale>
        <p:origin x="-3594" y="-102"/>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89" Type="http://schemas.openxmlformats.org/officeDocument/2006/relationships/customXml" Target="../customXml/item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ustomXml" Target="../customXml/item2.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7" name="Rectangle 5"/>
          <p:cNvSpPr>
            <a:spLocks noGrp="1" noChangeArrowheads="1"/>
          </p:cNvSpPr>
          <p:nvPr>
            <p:ph type="sldNum" sz="quarter" idx="3"/>
          </p:nvPr>
        </p:nvSpPr>
        <p:spPr bwMode="auto">
          <a:xfrm>
            <a:off x="2036251" y="8465686"/>
            <a:ext cx="3037734" cy="46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b" anchorCtr="0" compatLnSpc="1">
            <a:prstTxWarp prst="textNoShape">
              <a:avLst/>
            </a:prstTxWarp>
          </a:bodyPr>
          <a:lstStyle>
            <a:lvl1pPr defTabSz="931549">
              <a:buSzTx/>
              <a:defRPr sz="900">
                <a:latin typeface="Verdana" pitchFamily="34" charset="0"/>
              </a:defRPr>
            </a:lvl1pPr>
          </a:lstStyle>
          <a:p>
            <a:pPr>
              <a:defRPr/>
            </a:pPr>
            <a:fld id="{CC9C07BB-135B-4F81-AE69-F9A9E04F0AAA}" type="slidenum">
              <a:rPr lang="en-US"/>
              <a:pPr>
                <a:defRPr/>
              </a:pPr>
              <a:t>‹nr.›</a:t>
            </a:fld>
            <a:endParaRPr lang="en-US" dirty="0"/>
          </a:p>
        </p:txBody>
      </p:sp>
      <p:sp>
        <p:nvSpPr>
          <p:cNvPr id="166919" name="Rectangle 7"/>
          <p:cNvSpPr>
            <a:spLocks noGrp="1" noChangeArrowheads="1"/>
          </p:cNvSpPr>
          <p:nvPr>
            <p:ph type="hdr" sz="quarter"/>
          </p:nvPr>
        </p:nvSpPr>
        <p:spPr bwMode="auto">
          <a:xfrm>
            <a:off x="568884" y="364627"/>
            <a:ext cx="2725562" cy="46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t" anchorCtr="0" compatLnSpc="1">
            <a:prstTxWarp prst="textNoShape">
              <a:avLst/>
            </a:prstTxWarp>
          </a:bodyPr>
          <a:lstStyle>
            <a:lvl1pPr algn="l" defTabSz="931549">
              <a:buSzTx/>
              <a:defRPr sz="900" dirty="0">
                <a:latin typeface="Verdana" pitchFamily="34" charset="0"/>
              </a:defRPr>
            </a:lvl1pPr>
          </a:lstStyle>
          <a:p>
            <a:pPr>
              <a:defRPr/>
            </a:pPr>
            <a:endParaRPr lang="en-US" dirty="0"/>
          </a:p>
        </p:txBody>
      </p:sp>
      <p:sp>
        <p:nvSpPr>
          <p:cNvPr id="166920" name="Rectangle 8"/>
          <p:cNvSpPr>
            <a:spLocks noGrp="1" noChangeArrowheads="1"/>
          </p:cNvSpPr>
          <p:nvPr>
            <p:ph type="dt" sz="quarter" idx="1"/>
          </p:nvPr>
        </p:nvSpPr>
        <p:spPr bwMode="auto">
          <a:xfrm>
            <a:off x="3994855" y="364627"/>
            <a:ext cx="2492621" cy="46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t" anchorCtr="0" compatLnSpc="1">
            <a:prstTxWarp prst="textNoShape">
              <a:avLst/>
            </a:prstTxWarp>
          </a:bodyPr>
          <a:lstStyle>
            <a:lvl1pPr algn="r" defTabSz="931549">
              <a:buSzTx/>
              <a:defRPr sz="900" dirty="0">
                <a:latin typeface="Verdana" pitchFamily="34" charset="0"/>
              </a:defRPr>
            </a:lvl1pPr>
          </a:lstStyle>
          <a:p>
            <a:pPr>
              <a:defRPr/>
            </a:pPr>
            <a:endParaRPr lang="en-US" dirty="0"/>
          </a:p>
        </p:txBody>
      </p:sp>
    </p:spTree>
    <p:extLst>
      <p:ext uri="{BB962C8B-B14F-4D97-AF65-F5344CB8AC3E}">
        <p14:creationId xmlns:p14="http://schemas.microsoft.com/office/powerpoint/2010/main" xmlns="" val="20746195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1" y="6"/>
            <a:ext cx="3036150" cy="46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t" anchorCtr="0" compatLnSpc="1">
            <a:prstTxWarp prst="textNoShape">
              <a:avLst/>
            </a:prstTxWarp>
          </a:bodyPr>
          <a:lstStyle>
            <a:lvl1pPr algn="l" defTabSz="931549">
              <a:buSzTx/>
              <a:defRPr sz="1200" dirty="0"/>
            </a:lvl1pPr>
          </a:lstStyle>
          <a:p>
            <a:pPr>
              <a:defRPr/>
            </a:pPr>
            <a:r>
              <a:rPr lang="en-US"/>
              <a:t>APA Meeting, May, 2018</a:t>
            </a:r>
          </a:p>
        </p:txBody>
      </p:sp>
      <p:sp>
        <p:nvSpPr>
          <p:cNvPr id="159747" name="Rectangle 3"/>
          <p:cNvSpPr>
            <a:spLocks noGrp="1" noChangeArrowheads="1"/>
          </p:cNvSpPr>
          <p:nvPr>
            <p:ph type="dt" idx="1"/>
          </p:nvPr>
        </p:nvSpPr>
        <p:spPr bwMode="auto">
          <a:xfrm>
            <a:off x="3974250" y="6"/>
            <a:ext cx="3036150" cy="46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t" anchorCtr="0" compatLnSpc="1">
            <a:prstTxWarp prst="textNoShape">
              <a:avLst/>
            </a:prstTxWarp>
          </a:bodyPr>
          <a:lstStyle>
            <a:lvl1pPr algn="r" defTabSz="931549">
              <a:buSzTx/>
              <a:defRPr sz="1200"/>
            </a:lvl1pPr>
          </a:lstStyle>
          <a:p>
            <a:pPr>
              <a:defRPr/>
            </a:pPr>
            <a:endParaRPr lang="en-US" dirty="0"/>
          </a:p>
        </p:txBody>
      </p:sp>
      <p:sp>
        <p:nvSpPr>
          <p:cNvPr id="99332" name="Rectangle 4"/>
          <p:cNvSpPr>
            <a:spLocks noGrp="1" noRot="1" noChangeAspect="1" noChangeArrowheads="1" noTextEdit="1"/>
          </p:cNvSpPr>
          <p:nvPr>
            <p:ph type="sldImg" idx="2"/>
          </p:nvPr>
        </p:nvSpPr>
        <p:spPr bwMode="auto">
          <a:xfrm>
            <a:off x="1182688" y="700088"/>
            <a:ext cx="4646612" cy="3484562"/>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59749" name="Rectangle 5"/>
          <p:cNvSpPr>
            <a:spLocks noGrp="1" noChangeArrowheads="1"/>
          </p:cNvSpPr>
          <p:nvPr>
            <p:ph type="body" sz="quarter" idx="3"/>
          </p:nvPr>
        </p:nvSpPr>
        <p:spPr bwMode="auto">
          <a:xfrm>
            <a:off x="934933" y="4416747"/>
            <a:ext cx="5140537" cy="4180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9750" name="Rectangle 6"/>
          <p:cNvSpPr>
            <a:spLocks noGrp="1" noChangeArrowheads="1"/>
          </p:cNvSpPr>
          <p:nvPr>
            <p:ph type="ftr" sz="quarter" idx="4"/>
          </p:nvPr>
        </p:nvSpPr>
        <p:spPr bwMode="auto">
          <a:xfrm>
            <a:off x="1" y="8831899"/>
            <a:ext cx="3036150" cy="464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b" anchorCtr="0" compatLnSpc="1">
            <a:prstTxWarp prst="textNoShape">
              <a:avLst/>
            </a:prstTxWarp>
          </a:bodyPr>
          <a:lstStyle>
            <a:lvl1pPr algn="l" defTabSz="931549">
              <a:buSzTx/>
              <a:defRPr sz="1200" dirty="0"/>
            </a:lvl1pPr>
          </a:lstStyle>
          <a:p>
            <a:pPr>
              <a:defRPr/>
            </a:pPr>
            <a:r>
              <a:rPr lang="en-US"/>
              <a:t>© The Menninger Clinic</a:t>
            </a:r>
          </a:p>
        </p:txBody>
      </p:sp>
      <p:sp>
        <p:nvSpPr>
          <p:cNvPr id="159751" name="Rectangle 7"/>
          <p:cNvSpPr>
            <a:spLocks noGrp="1" noChangeArrowheads="1"/>
          </p:cNvSpPr>
          <p:nvPr>
            <p:ph type="sldNum" sz="quarter" idx="5"/>
          </p:nvPr>
        </p:nvSpPr>
        <p:spPr bwMode="auto">
          <a:xfrm>
            <a:off x="3974250" y="8831899"/>
            <a:ext cx="3036150" cy="464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35" tIns="46570" rIns="93135" bIns="46570" numCol="1" anchor="b" anchorCtr="0" compatLnSpc="1">
            <a:prstTxWarp prst="textNoShape">
              <a:avLst/>
            </a:prstTxWarp>
          </a:bodyPr>
          <a:lstStyle>
            <a:lvl1pPr algn="r" defTabSz="931549">
              <a:buSzTx/>
              <a:defRPr sz="1200"/>
            </a:lvl1pPr>
          </a:lstStyle>
          <a:p>
            <a:pPr>
              <a:defRPr/>
            </a:pPr>
            <a:fld id="{D55F6FB0-E352-40EF-A341-8615D9D0C0BE}" type="slidenum">
              <a:rPr lang="en-US"/>
              <a:pPr>
                <a:defRPr/>
              </a:pPr>
              <a:t>‹nr.›</a:t>
            </a:fld>
            <a:endParaRPr lang="en-US" dirty="0"/>
          </a:p>
        </p:txBody>
      </p:sp>
    </p:spTree>
    <p:extLst>
      <p:ext uri="{BB962C8B-B14F-4D97-AF65-F5344CB8AC3E}">
        <p14:creationId xmlns:p14="http://schemas.microsoft.com/office/powerpoint/2010/main" xmlns="" val="58967200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dt" sz="quarter" idx="1"/>
          </p:nvPr>
        </p:nvSpPr>
        <p:spPr>
          <a:noFill/>
        </p:spPr>
        <p:txBody>
          <a:bodyPr/>
          <a:lstStyle>
            <a:lvl1pPr defTabSz="930154">
              <a:defRPr sz="2400">
                <a:solidFill>
                  <a:schemeClr val="tx1"/>
                </a:solidFill>
                <a:latin typeface="Times" pitchFamily="18" charset="0"/>
              </a:defRPr>
            </a:lvl1pPr>
            <a:lvl2pPr marL="741586" indent="-285225" defTabSz="930154">
              <a:defRPr sz="2400">
                <a:solidFill>
                  <a:schemeClr val="tx1"/>
                </a:solidFill>
                <a:latin typeface="Times" pitchFamily="18" charset="0"/>
              </a:defRPr>
            </a:lvl2pPr>
            <a:lvl3pPr marL="1140903" indent="-228180" defTabSz="930154">
              <a:defRPr sz="2400">
                <a:solidFill>
                  <a:schemeClr val="tx1"/>
                </a:solidFill>
                <a:latin typeface="Times" pitchFamily="18" charset="0"/>
              </a:defRPr>
            </a:lvl3pPr>
            <a:lvl4pPr marL="1597263" indent="-228180" defTabSz="930154">
              <a:defRPr sz="2400">
                <a:solidFill>
                  <a:schemeClr val="tx1"/>
                </a:solidFill>
                <a:latin typeface="Times" pitchFamily="18" charset="0"/>
              </a:defRPr>
            </a:lvl4pPr>
            <a:lvl5pPr marL="2053624" indent="-228180" defTabSz="930154">
              <a:defRPr sz="2400">
                <a:solidFill>
                  <a:schemeClr val="tx1"/>
                </a:solidFill>
                <a:latin typeface="Times" pitchFamily="18" charset="0"/>
              </a:defRPr>
            </a:lvl5pPr>
            <a:lvl6pPr marL="2509985" indent="-228180" algn="ctr" defTabSz="930154" eaLnBrk="0" fontAlgn="base" hangingPunct="0">
              <a:spcBef>
                <a:spcPct val="0"/>
              </a:spcBef>
              <a:spcAft>
                <a:spcPct val="0"/>
              </a:spcAft>
              <a:buSzPct val="80000"/>
              <a:defRPr sz="2400">
                <a:solidFill>
                  <a:schemeClr val="tx1"/>
                </a:solidFill>
                <a:latin typeface="Times" pitchFamily="18" charset="0"/>
              </a:defRPr>
            </a:lvl6pPr>
            <a:lvl7pPr marL="2966346" indent="-228180" algn="ctr" defTabSz="930154" eaLnBrk="0" fontAlgn="base" hangingPunct="0">
              <a:spcBef>
                <a:spcPct val="0"/>
              </a:spcBef>
              <a:spcAft>
                <a:spcPct val="0"/>
              </a:spcAft>
              <a:buSzPct val="80000"/>
              <a:defRPr sz="2400">
                <a:solidFill>
                  <a:schemeClr val="tx1"/>
                </a:solidFill>
                <a:latin typeface="Times" pitchFamily="18" charset="0"/>
              </a:defRPr>
            </a:lvl7pPr>
            <a:lvl8pPr marL="3422708" indent="-228180" algn="ctr" defTabSz="930154" eaLnBrk="0" fontAlgn="base" hangingPunct="0">
              <a:spcBef>
                <a:spcPct val="0"/>
              </a:spcBef>
              <a:spcAft>
                <a:spcPct val="0"/>
              </a:spcAft>
              <a:buSzPct val="80000"/>
              <a:defRPr sz="2400">
                <a:solidFill>
                  <a:schemeClr val="tx1"/>
                </a:solidFill>
                <a:latin typeface="Times" pitchFamily="18" charset="0"/>
              </a:defRPr>
            </a:lvl8pPr>
            <a:lvl9pPr marL="3879068" indent="-228180" algn="ctr" defTabSz="930154" eaLnBrk="0" fontAlgn="base" hangingPunct="0">
              <a:spcBef>
                <a:spcPct val="0"/>
              </a:spcBef>
              <a:spcAft>
                <a:spcPct val="0"/>
              </a:spcAft>
              <a:buSzPct val="80000"/>
              <a:defRPr sz="2400">
                <a:solidFill>
                  <a:schemeClr val="tx1"/>
                </a:solidFill>
                <a:latin typeface="Times" pitchFamily="18" charset="0"/>
              </a:defRPr>
            </a:lvl9pPr>
          </a:lstStyle>
          <a:p>
            <a:endParaRPr lang="en-US" sz="1200"/>
          </a:p>
        </p:txBody>
      </p:sp>
      <p:sp>
        <p:nvSpPr>
          <p:cNvPr id="114693" name="Rectangle 7"/>
          <p:cNvSpPr>
            <a:spLocks noGrp="1" noChangeArrowheads="1"/>
          </p:cNvSpPr>
          <p:nvPr>
            <p:ph type="sldNum" sz="quarter" idx="5"/>
          </p:nvPr>
        </p:nvSpPr>
        <p:spPr>
          <a:noFill/>
        </p:spPr>
        <p:txBody>
          <a:bodyPr/>
          <a:lstStyle>
            <a:lvl1pPr defTabSz="930154">
              <a:defRPr sz="2400">
                <a:solidFill>
                  <a:schemeClr val="tx1"/>
                </a:solidFill>
                <a:latin typeface="Times" pitchFamily="18" charset="0"/>
              </a:defRPr>
            </a:lvl1pPr>
            <a:lvl2pPr marL="741586" indent="-285225" defTabSz="930154">
              <a:defRPr sz="2400">
                <a:solidFill>
                  <a:schemeClr val="tx1"/>
                </a:solidFill>
                <a:latin typeface="Times" pitchFamily="18" charset="0"/>
              </a:defRPr>
            </a:lvl2pPr>
            <a:lvl3pPr marL="1140903" indent="-228180" defTabSz="930154">
              <a:defRPr sz="2400">
                <a:solidFill>
                  <a:schemeClr val="tx1"/>
                </a:solidFill>
                <a:latin typeface="Times" pitchFamily="18" charset="0"/>
              </a:defRPr>
            </a:lvl3pPr>
            <a:lvl4pPr marL="1597263" indent="-228180" defTabSz="930154">
              <a:defRPr sz="2400">
                <a:solidFill>
                  <a:schemeClr val="tx1"/>
                </a:solidFill>
                <a:latin typeface="Times" pitchFamily="18" charset="0"/>
              </a:defRPr>
            </a:lvl4pPr>
            <a:lvl5pPr marL="2053624" indent="-228180" defTabSz="930154">
              <a:defRPr sz="2400">
                <a:solidFill>
                  <a:schemeClr val="tx1"/>
                </a:solidFill>
                <a:latin typeface="Times" pitchFamily="18" charset="0"/>
              </a:defRPr>
            </a:lvl5pPr>
            <a:lvl6pPr marL="2509985" indent="-228180" algn="ctr" defTabSz="930154" eaLnBrk="0" fontAlgn="base" hangingPunct="0">
              <a:spcBef>
                <a:spcPct val="0"/>
              </a:spcBef>
              <a:spcAft>
                <a:spcPct val="0"/>
              </a:spcAft>
              <a:buSzPct val="80000"/>
              <a:defRPr sz="2400">
                <a:solidFill>
                  <a:schemeClr val="tx1"/>
                </a:solidFill>
                <a:latin typeface="Times" pitchFamily="18" charset="0"/>
              </a:defRPr>
            </a:lvl6pPr>
            <a:lvl7pPr marL="2966346" indent="-228180" algn="ctr" defTabSz="930154" eaLnBrk="0" fontAlgn="base" hangingPunct="0">
              <a:spcBef>
                <a:spcPct val="0"/>
              </a:spcBef>
              <a:spcAft>
                <a:spcPct val="0"/>
              </a:spcAft>
              <a:buSzPct val="80000"/>
              <a:defRPr sz="2400">
                <a:solidFill>
                  <a:schemeClr val="tx1"/>
                </a:solidFill>
                <a:latin typeface="Times" pitchFamily="18" charset="0"/>
              </a:defRPr>
            </a:lvl7pPr>
            <a:lvl8pPr marL="3422708" indent="-228180" algn="ctr" defTabSz="930154" eaLnBrk="0" fontAlgn="base" hangingPunct="0">
              <a:spcBef>
                <a:spcPct val="0"/>
              </a:spcBef>
              <a:spcAft>
                <a:spcPct val="0"/>
              </a:spcAft>
              <a:buSzPct val="80000"/>
              <a:defRPr sz="2400">
                <a:solidFill>
                  <a:schemeClr val="tx1"/>
                </a:solidFill>
                <a:latin typeface="Times" pitchFamily="18" charset="0"/>
              </a:defRPr>
            </a:lvl8pPr>
            <a:lvl9pPr marL="3879068" indent="-228180" algn="ctr" defTabSz="930154" eaLnBrk="0" fontAlgn="base" hangingPunct="0">
              <a:spcBef>
                <a:spcPct val="0"/>
              </a:spcBef>
              <a:spcAft>
                <a:spcPct val="0"/>
              </a:spcAft>
              <a:buSzPct val="80000"/>
              <a:defRPr sz="2400">
                <a:solidFill>
                  <a:schemeClr val="tx1"/>
                </a:solidFill>
                <a:latin typeface="Times" pitchFamily="18" charset="0"/>
              </a:defRPr>
            </a:lvl9pPr>
          </a:lstStyle>
          <a:p>
            <a:fld id="{21C8AB5B-D2F7-43DD-9807-40D40BBD4069}" type="slidenum">
              <a:rPr lang="en-US" sz="1200"/>
              <a:pPr/>
              <a:t>28</a:t>
            </a:fld>
            <a:endParaRPr lang="en-US" sz="1200"/>
          </a:p>
        </p:txBody>
      </p:sp>
      <p:sp>
        <p:nvSpPr>
          <p:cNvPr id="114694" name="Rectangle 2"/>
          <p:cNvSpPr>
            <a:spLocks noGrp="1" noRot="1" noChangeAspect="1" noChangeArrowheads="1" noTextEdit="1"/>
          </p:cNvSpPr>
          <p:nvPr>
            <p:ph type="sldImg"/>
          </p:nvPr>
        </p:nvSpPr>
        <p:spPr>
          <a:xfrm>
            <a:off x="1181100" y="698500"/>
            <a:ext cx="4648200" cy="3486150"/>
          </a:xfrm>
          <a:ln/>
        </p:spPr>
      </p:sp>
      <p:sp>
        <p:nvSpPr>
          <p:cNvPr id="114695" name="Rectangle 3"/>
          <p:cNvSpPr>
            <a:spLocks noGrp="1" noChangeArrowheads="1"/>
          </p:cNvSpPr>
          <p:nvPr>
            <p:ph type="body" idx="1"/>
          </p:nvPr>
        </p:nvSpPr>
        <p:spPr>
          <a:xfrm>
            <a:off x="934933" y="4402479"/>
            <a:ext cx="5140537" cy="4158331"/>
          </a:xfrm>
          <a:noFill/>
        </p:spPr>
        <p:txBody>
          <a:bodyPr/>
          <a:lstStyle/>
          <a:p>
            <a:pPr eaLnBrk="1" hangingPunct="1"/>
            <a:endParaRPr lang="en-US"/>
          </a:p>
        </p:txBody>
      </p:sp>
      <p:sp>
        <p:nvSpPr>
          <p:cNvPr id="2" name="Header Placeholder 1">
            <a:extLst>
              <a:ext uri="{FF2B5EF4-FFF2-40B4-BE49-F238E27FC236}">
                <a16:creationId xmlns="" xmlns:a16="http://schemas.microsoft.com/office/drawing/2014/main" id="{D96C99E3-14E1-484C-8540-AFA7B4A158B5}"/>
              </a:ext>
            </a:extLst>
          </p:cNvPr>
          <p:cNvSpPr>
            <a:spLocks noGrp="1"/>
          </p:cNvSpPr>
          <p:nvPr>
            <p:ph type="hdr" sz="quarter" idx="10"/>
          </p:nvPr>
        </p:nvSpPr>
        <p:spPr/>
        <p:txBody>
          <a:bodyPr/>
          <a:lstStyle/>
          <a:p>
            <a:pPr>
              <a:defRPr/>
            </a:pPr>
            <a:r>
              <a:rPr lang="en-US"/>
              <a:t>APA Meeting, May, 2018</a:t>
            </a:r>
          </a:p>
        </p:txBody>
      </p:sp>
    </p:spTree>
    <p:extLst>
      <p:ext uri="{BB962C8B-B14F-4D97-AF65-F5344CB8AC3E}">
        <p14:creationId xmlns:p14="http://schemas.microsoft.com/office/powerpoint/2010/main" xmlns="" val="189854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dirty="0"/>
          </a:p>
        </p:txBody>
      </p:sp>
      <p:sp>
        <p:nvSpPr>
          <p:cNvPr id="2" name="Header Placeholder 1">
            <a:extLst>
              <a:ext uri="{FF2B5EF4-FFF2-40B4-BE49-F238E27FC236}">
                <a16:creationId xmlns="" xmlns:a16="http://schemas.microsoft.com/office/drawing/2014/main" id="{9F916A6C-23F1-48DA-9D25-C229BD358156}"/>
              </a:ext>
            </a:extLst>
          </p:cNvPr>
          <p:cNvSpPr>
            <a:spLocks noGrp="1"/>
          </p:cNvSpPr>
          <p:nvPr>
            <p:ph type="hdr" sz="quarter" idx="10"/>
          </p:nvPr>
        </p:nvSpPr>
        <p:spPr/>
        <p:txBody>
          <a:bodyPr/>
          <a:lstStyle/>
          <a:p>
            <a:pPr>
              <a:defRPr/>
            </a:pPr>
            <a:r>
              <a:rPr lang="en-US"/>
              <a:t>APA Meeting, May, 2018</a:t>
            </a:r>
          </a:p>
        </p:txBody>
      </p:sp>
    </p:spTree>
    <p:extLst>
      <p:ext uri="{BB962C8B-B14F-4D97-AF65-F5344CB8AC3E}">
        <p14:creationId xmlns:p14="http://schemas.microsoft.com/office/powerpoint/2010/main" xmlns="" val="132818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444503" y="2614758"/>
            <a:ext cx="8272463" cy="674544"/>
          </a:xfrm>
        </p:spPr>
        <p:txBody>
          <a:bodyPr lIns="90488" tIns="44450" rIns="90488" bIns="44450"/>
          <a:lstStyle>
            <a:lvl1pPr algn="ctr">
              <a:defRPr sz="4000"/>
            </a:lvl1pPr>
          </a:lstStyle>
          <a:p>
            <a:r>
              <a:rPr lang="en-US"/>
              <a:t>Click to edit Master title style</a:t>
            </a:r>
          </a:p>
        </p:txBody>
      </p:sp>
      <p:sp>
        <p:nvSpPr>
          <p:cNvPr id="167939" name="Rectangle 3"/>
          <p:cNvSpPr>
            <a:spLocks noGrp="1" noChangeArrowheads="1"/>
          </p:cNvSpPr>
          <p:nvPr>
            <p:ph type="subTitle" idx="1"/>
          </p:nvPr>
        </p:nvSpPr>
        <p:spPr>
          <a:xfrm>
            <a:off x="1354140" y="3552827"/>
            <a:ext cx="6435725" cy="582211"/>
          </a:xfrm>
        </p:spPr>
        <p:txBody>
          <a:bodyPr lIns="90488" tIns="44450" rIns="90488" bIns="44450"/>
          <a:lstStyle>
            <a:lvl1pPr marL="0" indent="0" algn="ctr">
              <a:buFontTx/>
              <a:buNone/>
              <a:defRPr sz="3200"/>
            </a:lvl1pPr>
          </a:lstStyle>
          <a:p>
            <a:r>
              <a:rPr lang="en-US"/>
              <a:t>Click to edit Master subtitle style</a:t>
            </a:r>
          </a:p>
        </p:txBody>
      </p:sp>
    </p:spTree>
    <p:extLst>
      <p:ext uri="{BB962C8B-B14F-4D97-AF65-F5344CB8AC3E}">
        <p14:creationId xmlns:p14="http://schemas.microsoft.com/office/powerpoint/2010/main" xmlns="" val="102789984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443557" y="1914527"/>
            <a:ext cx="18912870" cy="1232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0413213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6" y="939802"/>
            <a:ext cx="1675843" cy="260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703" y="939802"/>
            <a:ext cx="5493812" cy="260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78881932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4539" y="934608"/>
            <a:ext cx="7721600" cy="589392"/>
          </a:xfrm>
        </p:spPr>
        <p:txBody>
          <a:bodyPr/>
          <a:lstStyle/>
          <a:p>
            <a:r>
              <a:rPr lang="en-US"/>
              <a:t>Click to edit Master title style</a:t>
            </a:r>
          </a:p>
        </p:txBody>
      </p:sp>
      <p:sp>
        <p:nvSpPr>
          <p:cNvPr id="3" name="Chart Placeholder 2"/>
          <p:cNvSpPr>
            <a:spLocks noGrp="1"/>
          </p:cNvSpPr>
          <p:nvPr>
            <p:ph type="chart" idx="1"/>
          </p:nvPr>
        </p:nvSpPr>
        <p:spPr>
          <a:xfrm>
            <a:off x="747713" y="1914525"/>
            <a:ext cx="7721600" cy="523220"/>
          </a:xfrm>
        </p:spPr>
        <p:txBody>
          <a:bodyPr/>
          <a:lstStyle/>
          <a:p>
            <a:pPr lvl="0"/>
            <a:endParaRPr lang="en-US" noProof="0" dirty="0"/>
          </a:p>
        </p:txBody>
      </p:sp>
    </p:spTree>
    <p:extLst>
      <p:ext uri="{BB962C8B-B14F-4D97-AF65-F5344CB8AC3E}">
        <p14:creationId xmlns:p14="http://schemas.microsoft.com/office/powerpoint/2010/main" xmlns="" val="380286848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_section_intro_largetyp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2023" y="313803"/>
            <a:ext cx="1287711" cy="1287711"/>
          </a:xfrm>
          <a:prstGeom prst="rect">
            <a:avLst/>
          </a:prstGeom>
        </p:spPr>
      </p:pic>
      <p:sp>
        <p:nvSpPr>
          <p:cNvPr id="6" name="Rectangle 5"/>
          <p:cNvSpPr/>
          <p:nvPr userDrawn="1"/>
        </p:nvSpPr>
        <p:spPr>
          <a:xfrm>
            <a:off x="0" y="6557375"/>
            <a:ext cx="9143999" cy="300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0" y="6557375"/>
            <a:ext cx="3086100" cy="300624"/>
          </a:xfrm>
          <a:prstGeom prst="rect">
            <a:avLst/>
          </a:prstGeom>
        </p:spPr>
        <p:txBody>
          <a:bodyPr/>
          <a:lstStyle>
            <a:lvl1pPr algn="l">
              <a:defRPr>
                <a:solidFill>
                  <a:schemeClr val="tx1"/>
                </a:solidFill>
              </a:defRPr>
            </a:lvl1pPr>
          </a:lstStyle>
          <a:p>
            <a:r>
              <a:rPr lang="en-US" dirty="0"/>
              <a:t>Footer</a:t>
            </a:r>
          </a:p>
        </p:txBody>
      </p:sp>
      <p:sp>
        <p:nvSpPr>
          <p:cNvPr id="5" name="Slide Number Placeholder 4"/>
          <p:cNvSpPr>
            <a:spLocks noGrp="1"/>
          </p:cNvSpPr>
          <p:nvPr>
            <p:ph type="sldNum" sz="quarter" idx="12"/>
          </p:nvPr>
        </p:nvSpPr>
        <p:spPr>
          <a:xfrm>
            <a:off x="7086599" y="6557375"/>
            <a:ext cx="2057400" cy="300625"/>
          </a:xfrm>
          <a:prstGeom prst="rect">
            <a:avLst/>
          </a:prstGeom>
        </p:spPr>
        <p:txBody>
          <a:bodyPr/>
          <a:lstStyle/>
          <a:p>
            <a:fld id="{B99D1559-7006-4200-AC79-016E45FDA498}" type="slidenum">
              <a:rPr lang="en-US" smtClean="0"/>
              <a:pPr/>
              <a:t>‹nr.›</a:t>
            </a:fld>
            <a:endParaRPr lang="en-US"/>
          </a:p>
        </p:txBody>
      </p:sp>
      <p:sp>
        <p:nvSpPr>
          <p:cNvPr id="16" name="Text Placeholder 2"/>
          <p:cNvSpPr>
            <a:spLocks noGrp="1"/>
          </p:cNvSpPr>
          <p:nvPr>
            <p:ph type="body" sz="quarter" idx="13"/>
          </p:nvPr>
        </p:nvSpPr>
        <p:spPr>
          <a:xfrm>
            <a:off x="2029512" y="313802"/>
            <a:ext cx="5876925" cy="1287712"/>
          </a:xfrm>
        </p:spPr>
        <p:txBody>
          <a:bodyPr anchor="ctr">
            <a:normAutofit/>
          </a:bodyPr>
          <a:lstStyle>
            <a:lvl1pPr marL="0" indent="0">
              <a:buNone/>
              <a:defRPr sz="4000">
                <a:solidFill>
                  <a:schemeClr val="tx2"/>
                </a:solidFill>
                <a:latin typeface="+mj-lt"/>
              </a:defRPr>
            </a:lvl1pPr>
          </a:lstStyle>
          <a:p>
            <a:pPr lvl="0"/>
            <a:r>
              <a:rPr lang="en-US"/>
              <a:t>Click to edit Master text styles</a:t>
            </a:r>
          </a:p>
        </p:txBody>
      </p:sp>
      <p:sp>
        <p:nvSpPr>
          <p:cNvPr id="17" name="Text Placeholder 3"/>
          <p:cNvSpPr>
            <a:spLocks noGrp="1"/>
          </p:cNvSpPr>
          <p:nvPr>
            <p:ph type="body" sz="quarter" idx="14"/>
          </p:nvPr>
        </p:nvSpPr>
        <p:spPr>
          <a:xfrm>
            <a:off x="2029512" y="1617924"/>
            <a:ext cx="5876925" cy="2264528"/>
          </a:xfrm>
        </p:spPr>
        <p:txBody>
          <a:bodyPr>
            <a:noAutofit/>
          </a:bodyPr>
          <a:lstStyle>
            <a:lvl1pPr marL="0" indent="0">
              <a:buNone/>
              <a:defRPr>
                <a:solidFill>
                  <a:schemeClr val="tx1">
                    <a:lumMod val="65000"/>
                    <a:lumOff val="35000"/>
                  </a:schemeClr>
                </a:solidFill>
                <a:latin typeface="+mj-lt"/>
              </a:defRPr>
            </a:lvl1pPr>
          </a:lstStyle>
          <a:p>
            <a:pPr lvl="0"/>
            <a:r>
              <a:rPr lang="en-US" sz="2800"/>
              <a:t>Click to edit Master text styles</a:t>
            </a:r>
          </a:p>
          <a:p>
            <a:pPr lvl="1"/>
            <a:r>
              <a:rPr lang="en-US" sz="2800"/>
              <a:t>Second level</a:t>
            </a:r>
          </a:p>
        </p:txBody>
      </p:sp>
    </p:spTree>
    <p:extLst>
      <p:ext uri="{BB962C8B-B14F-4D97-AF65-F5344CB8AC3E}">
        <p14:creationId xmlns:p14="http://schemas.microsoft.com/office/powerpoint/2010/main" xmlns="" val="201983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ADE_section_intro_largetyp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a:gsLst>
              <a:gs pos="81000">
                <a:schemeClr val="bg1"/>
              </a:gs>
              <a:gs pos="100000">
                <a:schemeClr val="bg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2023" y="313803"/>
            <a:ext cx="1287711" cy="1287711"/>
          </a:xfrm>
          <a:prstGeom prst="rect">
            <a:avLst/>
          </a:prstGeom>
        </p:spPr>
      </p:pic>
      <p:sp>
        <p:nvSpPr>
          <p:cNvPr id="6" name="Rectangle 5"/>
          <p:cNvSpPr/>
          <p:nvPr userDrawn="1"/>
        </p:nvSpPr>
        <p:spPr>
          <a:xfrm>
            <a:off x="0" y="6557375"/>
            <a:ext cx="9143999" cy="300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0" y="6557375"/>
            <a:ext cx="3086100" cy="300624"/>
          </a:xfrm>
          <a:prstGeom prst="rect">
            <a:avLst/>
          </a:prstGeom>
        </p:spPr>
        <p:txBody>
          <a:bodyPr/>
          <a:lstStyle>
            <a:lvl1pPr algn="l">
              <a:defRPr>
                <a:solidFill>
                  <a:schemeClr val="tx1"/>
                </a:solidFill>
              </a:defRPr>
            </a:lvl1pPr>
          </a:lstStyle>
          <a:p>
            <a:r>
              <a:rPr lang="en-US" dirty="0"/>
              <a:t>Footer</a:t>
            </a:r>
          </a:p>
        </p:txBody>
      </p:sp>
      <p:sp>
        <p:nvSpPr>
          <p:cNvPr id="5" name="Slide Number Placeholder 4"/>
          <p:cNvSpPr>
            <a:spLocks noGrp="1"/>
          </p:cNvSpPr>
          <p:nvPr>
            <p:ph type="sldNum" sz="quarter" idx="12"/>
          </p:nvPr>
        </p:nvSpPr>
        <p:spPr>
          <a:xfrm>
            <a:off x="7086599" y="6557375"/>
            <a:ext cx="2057400" cy="300625"/>
          </a:xfrm>
          <a:prstGeom prst="rect">
            <a:avLst/>
          </a:prstGeom>
        </p:spPr>
        <p:txBody>
          <a:bodyPr/>
          <a:lstStyle/>
          <a:p>
            <a:fld id="{B99D1559-7006-4200-AC79-016E45FDA498}" type="slidenum">
              <a:rPr lang="en-US" smtClean="0"/>
              <a:pPr/>
              <a:t>‹nr.›</a:t>
            </a:fld>
            <a:endParaRPr lang="en-US"/>
          </a:p>
        </p:txBody>
      </p:sp>
      <p:sp>
        <p:nvSpPr>
          <p:cNvPr id="16" name="Text Placeholder 2"/>
          <p:cNvSpPr>
            <a:spLocks noGrp="1"/>
          </p:cNvSpPr>
          <p:nvPr>
            <p:ph type="body" sz="quarter" idx="13"/>
          </p:nvPr>
        </p:nvSpPr>
        <p:spPr>
          <a:xfrm>
            <a:off x="2029512" y="313802"/>
            <a:ext cx="5876925" cy="1287712"/>
          </a:xfrm>
        </p:spPr>
        <p:txBody>
          <a:bodyPr anchor="ctr">
            <a:normAutofit/>
          </a:bodyPr>
          <a:lstStyle>
            <a:lvl1pPr marL="0" indent="0">
              <a:buNone/>
              <a:defRPr sz="4000">
                <a:solidFill>
                  <a:schemeClr val="tx2"/>
                </a:solidFill>
                <a:latin typeface="+mj-lt"/>
              </a:defRPr>
            </a:lvl1pPr>
          </a:lstStyle>
          <a:p>
            <a:pPr lvl="0"/>
            <a:r>
              <a:rPr lang="en-US"/>
              <a:t>Click to edit Master text styles</a:t>
            </a:r>
          </a:p>
        </p:txBody>
      </p:sp>
      <p:sp>
        <p:nvSpPr>
          <p:cNvPr id="17" name="Text Placeholder 3"/>
          <p:cNvSpPr>
            <a:spLocks noGrp="1"/>
          </p:cNvSpPr>
          <p:nvPr>
            <p:ph type="body" sz="quarter" idx="14"/>
          </p:nvPr>
        </p:nvSpPr>
        <p:spPr>
          <a:xfrm>
            <a:off x="2029512" y="1617924"/>
            <a:ext cx="5876925" cy="2264528"/>
          </a:xfrm>
        </p:spPr>
        <p:txBody>
          <a:bodyPr>
            <a:noAutofit/>
          </a:bodyPr>
          <a:lstStyle>
            <a:lvl1pPr marL="0" indent="0">
              <a:buNone/>
              <a:defRPr>
                <a:solidFill>
                  <a:schemeClr val="tx1">
                    <a:lumMod val="65000"/>
                    <a:lumOff val="35000"/>
                  </a:schemeClr>
                </a:solidFill>
                <a:latin typeface="+mj-lt"/>
              </a:defRPr>
            </a:lvl1pPr>
          </a:lstStyle>
          <a:p>
            <a:pPr lvl="0"/>
            <a:r>
              <a:rPr lang="en-US" sz="2800"/>
              <a:t>Click to edit Master text styles</a:t>
            </a:r>
          </a:p>
          <a:p>
            <a:pPr lvl="1"/>
            <a:r>
              <a:rPr lang="en-US" sz="2800"/>
              <a:t>Second level</a:t>
            </a:r>
          </a:p>
        </p:txBody>
      </p:sp>
    </p:spTree>
    <p:extLst>
      <p:ext uri="{BB962C8B-B14F-4D97-AF65-F5344CB8AC3E}">
        <p14:creationId xmlns:p14="http://schemas.microsoft.com/office/powerpoint/2010/main" xmlns="" val="398538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Foliennummernplatzhalter 3"/>
          <p:cNvSpPr>
            <a:spLocks noGrp="1"/>
          </p:cNvSpPr>
          <p:nvPr>
            <p:ph type="sldNum" sz="quarter" idx="10"/>
          </p:nvPr>
        </p:nvSpPr>
        <p:spPr/>
        <p:txBody>
          <a:bodyPr/>
          <a:lstStyle>
            <a:lvl1pPr eaLnBrk="0" hangingPunct="0">
              <a:buSzPct val="80000"/>
              <a:defRPr/>
            </a:lvl1pPr>
          </a:lstStyle>
          <a:p>
            <a:pPr>
              <a:defRPr/>
            </a:pPr>
            <a:fld id="{3C52754E-9977-41B7-ACE0-05D8DE8C3210}" type="slidenum">
              <a:rPr lang="de-DE"/>
              <a:pPr>
                <a:defRPr/>
              </a:pPr>
              <a:t>‹nr.›</a:t>
            </a:fld>
            <a:endParaRPr lang="de-DE"/>
          </a:p>
        </p:txBody>
      </p:sp>
    </p:spTree>
    <p:extLst>
      <p:ext uri="{BB962C8B-B14F-4D97-AF65-F5344CB8AC3E}">
        <p14:creationId xmlns:p14="http://schemas.microsoft.com/office/powerpoint/2010/main" xmlns="" val="161104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eaLnBrk="0" hangingPunct="0">
              <a:buSzPct val="80000"/>
              <a:defRPr/>
            </a:lvl1pPr>
          </a:lstStyle>
          <a:p>
            <a:pPr>
              <a:defRPr/>
            </a:pPr>
            <a:fld id="{53F852C0-C2B5-4E45-BBB0-5926056C633E}" type="slidenum">
              <a:rPr lang="de-DE"/>
              <a:pPr>
                <a:defRPr/>
              </a:pPr>
              <a:t>‹nr.›</a:t>
            </a:fld>
            <a:endParaRPr lang="de-DE"/>
          </a:p>
        </p:txBody>
      </p:sp>
    </p:spTree>
    <p:extLst>
      <p:ext uri="{BB962C8B-B14F-4D97-AF65-F5344CB8AC3E}">
        <p14:creationId xmlns:p14="http://schemas.microsoft.com/office/powerpoint/2010/main" xmlns="" val="2506551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oliennummernplatzhalter 3"/>
          <p:cNvSpPr>
            <a:spLocks noGrp="1"/>
          </p:cNvSpPr>
          <p:nvPr>
            <p:ph type="sldNum" sz="quarter" idx="10"/>
          </p:nvPr>
        </p:nvSpPr>
        <p:spPr/>
        <p:txBody>
          <a:bodyPr/>
          <a:lstStyle>
            <a:lvl1pPr eaLnBrk="0" hangingPunct="0">
              <a:buSzPct val="80000"/>
              <a:defRPr/>
            </a:lvl1pPr>
          </a:lstStyle>
          <a:p>
            <a:pPr>
              <a:defRPr/>
            </a:pPr>
            <a:fld id="{CC20FEE7-B465-41FA-8D4E-C5BF414FFC81}" type="slidenum">
              <a:rPr lang="de-DE"/>
              <a:pPr>
                <a:defRPr/>
              </a:pPr>
              <a:t>‹nr.›</a:t>
            </a:fld>
            <a:endParaRPr lang="de-DE"/>
          </a:p>
        </p:txBody>
      </p:sp>
    </p:spTree>
    <p:extLst>
      <p:ext uri="{BB962C8B-B14F-4D97-AF65-F5344CB8AC3E}">
        <p14:creationId xmlns:p14="http://schemas.microsoft.com/office/powerpoint/2010/main" xmlns="" val="2884818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876425"/>
            <a:ext cx="41529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62500" y="1876425"/>
            <a:ext cx="41529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3"/>
          <p:cNvSpPr>
            <a:spLocks noGrp="1"/>
          </p:cNvSpPr>
          <p:nvPr>
            <p:ph type="sldNum" sz="quarter" idx="10"/>
          </p:nvPr>
        </p:nvSpPr>
        <p:spPr/>
        <p:txBody>
          <a:bodyPr/>
          <a:lstStyle>
            <a:lvl1pPr eaLnBrk="0" hangingPunct="0">
              <a:buSzPct val="80000"/>
              <a:defRPr/>
            </a:lvl1pPr>
          </a:lstStyle>
          <a:p>
            <a:pPr>
              <a:defRPr/>
            </a:pPr>
            <a:fld id="{3126AB85-293B-4631-AA0A-13EF584A14D6}" type="slidenum">
              <a:rPr lang="de-DE"/>
              <a:pPr>
                <a:defRPr/>
              </a:pPr>
              <a:t>‹nr.›</a:t>
            </a:fld>
            <a:endParaRPr lang="de-DE"/>
          </a:p>
        </p:txBody>
      </p:sp>
    </p:spTree>
    <p:extLst>
      <p:ext uri="{BB962C8B-B14F-4D97-AF65-F5344CB8AC3E}">
        <p14:creationId xmlns:p14="http://schemas.microsoft.com/office/powerpoint/2010/main" xmlns="" val="1577501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3"/>
          <p:cNvSpPr>
            <a:spLocks noGrp="1"/>
          </p:cNvSpPr>
          <p:nvPr>
            <p:ph type="sldNum" sz="quarter" idx="10"/>
          </p:nvPr>
        </p:nvSpPr>
        <p:spPr/>
        <p:txBody>
          <a:bodyPr/>
          <a:lstStyle>
            <a:lvl1pPr eaLnBrk="0" hangingPunct="0">
              <a:buSzPct val="80000"/>
              <a:defRPr/>
            </a:lvl1pPr>
          </a:lstStyle>
          <a:p>
            <a:pPr>
              <a:defRPr/>
            </a:pPr>
            <a:fld id="{9521D43F-53A9-43BE-AC12-F4CA916BB09C}" type="slidenum">
              <a:rPr lang="de-DE"/>
              <a:pPr>
                <a:defRPr/>
              </a:pPr>
              <a:t>‹nr.›</a:t>
            </a:fld>
            <a:endParaRPr lang="de-DE"/>
          </a:p>
        </p:txBody>
      </p:sp>
    </p:spTree>
    <p:extLst>
      <p:ext uri="{BB962C8B-B14F-4D97-AF65-F5344CB8AC3E}">
        <p14:creationId xmlns:p14="http://schemas.microsoft.com/office/powerpoint/2010/main" xmlns="" val="97827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7713" y="1914525"/>
            <a:ext cx="7721600" cy="2446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6460584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3"/>
          <p:cNvSpPr>
            <a:spLocks noGrp="1"/>
          </p:cNvSpPr>
          <p:nvPr>
            <p:ph type="sldNum" sz="quarter" idx="10"/>
          </p:nvPr>
        </p:nvSpPr>
        <p:spPr/>
        <p:txBody>
          <a:bodyPr/>
          <a:lstStyle>
            <a:lvl1pPr eaLnBrk="0" hangingPunct="0">
              <a:buSzPct val="80000"/>
              <a:defRPr/>
            </a:lvl1pPr>
          </a:lstStyle>
          <a:p>
            <a:pPr>
              <a:defRPr/>
            </a:pPr>
            <a:fld id="{58EC7CC4-0F5B-4387-BEE8-DEB28C303814}" type="slidenum">
              <a:rPr lang="de-DE"/>
              <a:pPr>
                <a:defRPr/>
              </a:pPr>
              <a:t>‹nr.›</a:t>
            </a:fld>
            <a:endParaRPr lang="de-DE"/>
          </a:p>
        </p:txBody>
      </p:sp>
    </p:spTree>
    <p:extLst>
      <p:ext uri="{BB962C8B-B14F-4D97-AF65-F5344CB8AC3E}">
        <p14:creationId xmlns:p14="http://schemas.microsoft.com/office/powerpoint/2010/main" xmlns="" val="315670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3"/>
          <p:cNvSpPr>
            <a:spLocks noGrp="1"/>
          </p:cNvSpPr>
          <p:nvPr>
            <p:ph type="sldNum" sz="quarter" idx="10"/>
          </p:nvPr>
        </p:nvSpPr>
        <p:spPr/>
        <p:txBody>
          <a:bodyPr/>
          <a:lstStyle>
            <a:lvl1pPr eaLnBrk="0" hangingPunct="0">
              <a:buSzPct val="80000"/>
              <a:defRPr/>
            </a:lvl1pPr>
          </a:lstStyle>
          <a:p>
            <a:pPr>
              <a:defRPr/>
            </a:pPr>
            <a:fld id="{B7F3175C-1B63-44B5-9272-0D1C691824D3}" type="slidenum">
              <a:rPr lang="de-DE"/>
              <a:pPr>
                <a:defRPr/>
              </a:pPr>
              <a:t>‹nr.›</a:t>
            </a:fld>
            <a:endParaRPr lang="de-DE"/>
          </a:p>
        </p:txBody>
      </p:sp>
    </p:spTree>
    <p:extLst>
      <p:ext uri="{BB962C8B-B14F-4D97-AF65-F5344CB8AC3E}">
        <p14:creationId xmlns:p14="http://schemas.microsoft.com/office/powerpoint/2010/main" xmlns="" val="2935549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3"/>
          <p:cNvSpPr>
            <a:spLocks noGrp="1"/>
          </p:cNvSpPr>
          <p:nvPr>
            <p:ph type="sldNum" sz="quarter" idx="10"/>
          </p:nvPr>
        </p:nvSpPr>
        <p:spPr/>
        <p:txBody>
          <a:bodyPr/>
          <a:lstStyle>
            <a:lvl1pPr eaLnBrk="0" hangingPunct="0">
              <a:buSzPct val="80000"/>
              <a:defRPr/>
            </a:lvl1pPr>
          </a:lstStyle>
          <a:p>
            <a:pPr>
              <a:defRPr/>
            </a:pPr>
            <a:fld id="{28115957-FE91-410B-88BC-20BAE51D162F}" type="slidenum">
              <a:rPr lang="de-DE"/>
              <a:pPr>
                <a:defRPr/>
              </a:pPr>
              <a:t>‹nr.›</a:t>
            </a:fld>
            <a:endParaRPr lang="de-DE"/>
          </a:p>
        </p:txBody>
      </p:sp>
    </p:spTree>
    <p:extLst>
      <p:ext uri="{BB962C8B-B14F-4D97-AF65-F5344CB8AC3E}">
        <p14:creationId xmlns:p14="http://schemas.microsoft.com/office/powerpoint/2010/main" xmlns="" val="1546605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3"/>
          <p:cNvSpPr>
            <a:spLocks noGrp="1"/>
          </p:cNvSpPr>
          <p:nvPr>
            <p:ph type="sldNum" sz="quarter" idx="10"/>
          </p:nvPr>
        </p:nvSpPr>
        <p:spPr/>
        <p:txBody>
          <a:bodyPr/>
          <a:lstStyle>
            <a:lvl1pPr eaLnBrk="0" hangingPunct="0">
              <a:buSzPct val="80000"/>
              <a:defRPr/>
            </a:lvl1pPr>
          </a:lstStyle>
          <a:p>
            <a:pPr>
              <a:defRPr/>
            </a:pPr>
            <a:fld id="{FDACAA61-00EF-4CF0-A363-3164EF7AED45}" type="slidenum">
              <a:rPr lang="de-DE"/>
              <a:pPr>
                <a:defRPr/>
              </a:pPr>
              <a:t>‹nr.›</a:t>
            </a:fld>
            <a:endParaRPr lang="de-DE"/>
          </a:p>
        </p:txBody>
      </p:sp>
    </p:spTree>
    <p:extLst>
      <p:ext uri="{BB962C8B-B14F-4D97-AF65-F5344CB8AC3E}">
        <p14:creationId xmlns:p14="http://schemas.microsoft.com/office/powerpoint/2010/main" xmlns="" val="1253487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eaLnBrk="0" hangingPunct="0">
              <a:buSzPct val="80000"/>
              <a:defRPr/>
            </a:lvl1pPr>
          </a:lstStyle>
          <a:p>
            <a:pPr>
              <a:defRPr/>
            </a:pPr>
            <a:fld id="{8808FE32-CB65-4F6A-8839-926ACA9F05F8}" type="slidenum">
              <a:rPr lang="de-DE"/>
              <a:pPr>
                <a:defRPr/>
              </a:pPr>
              <a:t>‹nr.›</a:t>
            </a:fld>
            <a:endParaRPr lang="de-DE"/>
          </a:p>
        </p:txBody>
      </p:sp>
    </p:spTree>
    <p:extLst>
      <p:ext uri="{BB962C8B-B14F-4D97-AF65-F5344CB8AC3E}">
        <p14:creationId xmlns:p14="http://schemas.microsoft.com/office/powerpoint/2010/main" xmlns="" val="2860956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00850" y="942975"/>
            <a:ext cx="2114550" cy="5365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942975"/>
            <a:ext cx="6191250" cy="5365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eaLnBrk="0" hangingPunct="0">
              <a:buSzPct val="80000"/>
              <a:defRPr/>
            </a:lvl1pPr>
          </a:lstStyle>
          <a:p>
            <a:pPr>
              <a:defRPr/>
            </a:pPr>
            <a:fld id="{1C5DF7E7-0885-43B1-9F44-0A5A3D501874}" type="slidenum">
              <a:rPr lang="de-DE"/>
              <a:pPr>
                <a:defRPr/>
              </a:pPr>
              <a:t>‹nr.›</a:t>
            </a:fld>
            <a:endParaRPr lang="de-DE"/>
          </a:p>
        </p:txBody>
      </p:sp>
    </p:spTree>
    <p:extLst>
      <p:ext uri="{BB962C8B-B14F-4D97-AF65-F5344CB8AC3E}">
        <p14:creationId xmlns:p14="http://schemas.microsoft.com/office/powerpoint/2010/main" xmlns="" val="223346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6188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06791"/>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3200717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7713" y="1914525"/>
            <a:ext cx="3784600" cy="26614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914525"/>
            <a:ext cx="3784600" cy="26614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82486313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46"/>
            <a:ext cx="8229600" cy="58939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343879"/>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6"/>
            <a:ext cx="4040188" cy="22375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343879"/>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22375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3365760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05443287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46157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57992"/>
            <a:ext cx="3008313" cy="67710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2930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2594462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19"/>
            <a:ext cx="5486400" cy="384721"/>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0"/>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4263738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44538" y="935038"/>
            <a:ext cx="77216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1" name="Rectangle 3"/>
          <p:cNvSpPr>
            <a:spLocks noGrp="1" noChangeArrowheads="1"/>
          </p:cNvSpPr>
          <p:nvPr>
            <p:ph type="body" idx="1"/>
          </p:nvPr>
        </p:nvSpPr>
        <p:spPr bwMode="auto">
          <a:xfrm>
            <a:off x="747713" y="1914525"/>
            <a:ext cx="77216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a:t>
            </a:r>
          </a:p>
          <a:p>
            <a:pPr lvl="1"/>
            <a:r>
              <a:rPr lang="en-US"/>
              <a:t>Second bullet</a:t>
            </a:r>
          </a:p>
          <a:p>
            <a:pPr lvl="2"/>
            <a:r>
              <a:rPr lang="en-US"/>
              <a:t>Third bullet</a:t>
            </a:r>
          </a:p>
        </p:txBody>
      </p:sp>
    </p:spTree>
  </p:cSld>
  <p:clrMap bg1="dk2" tx1="lt1" bg2="dk1" tx2="lt2" accent1="accent1" accent2="accent2" accent3="accent3" accent4="accent4" accent5="accent5" accent6="accent6" hlink="hlink" folHlink="folHlink"/>
  <p:sldLayoutIdLst>
    <p:sldLayoutId id="2147486153" r:id="rId1"/>
    <p:sldLayoutId id="2147486154" r:id="rId2"/>
    <p:sldLayoutId id="2147486155" r:id="rId3"/>
    <p:sldLayoutId id="2147486156" r:id="rId4"/>
    <p:sldLayoutId id="2147486157" r:id="rId5"/>
    <p:sldLayoutId id="2147486158" r:id="rId6"/>
    <p:sldLayoutId id="2147486159" r:id="rId7"/>
    <p:sldLayoutId id="2147486160" r:id="rId8"/>
    <p:sldLayoutId id="2147486161" r:id="rId9"/>
    <p:sldLayoutId id="2147486162" r:id="rId10"/>
    <p:sldLayoutId id="2147486163" r:id="rId11"/>
    <p:sldLayoutId id="2147486164" r:id="rId12"/>
    <p:sldLayoutId id="2147486214" r:id="rId13"/>
    <p:sldLayoutId id="2147486215" r:id="rId14"/>
  </p:sldLayoutIdLst>
  <p:transition>
    <p:wipe dir="r"/>
  </p:transition>
  <p:hf sldNum="0" hdr="0" ftr="0"/>
  <p:txStyles>
    <p:titleStyle>
      <a:lvl1pPr algn="l" rtl="0" eaLnBrk="0" fontAlgn="base" hangingPunct="0">
        <a:lnSpc>
          <a:spcPct val="95000"/>
        </a:lnSpc>
        <a:spcBef>
          <a:spcPct val="0"/>
        </a:spcBef>
        <a:spcAft>
          <a:spcPct val="0"/>
        </a:spcAft>
        <a:defRPr sz="3400" b="1">
          <a:solidFill>
            <a:srgbClr val="FAFD00"/>
          </a:solidFill>
          <a:latin typeface="+mj-lt"/>
          <a:ea typeface="+mj-ea"/>
          <a:cs typeface="+mj-cs"/>
        </a:defRPr>
      </a:lvl1pPr>
      <a:lvl2pPr algn="l" rtl="0" eaLnBrk="0" fontAlgn="base" hangingPunct="0">
        <a:lnSpc>
          <a:spcPct val="95000"/>
        </a:lnSpc>
        <a:spcBef>
          <a:spcPct val="0"/>
        </a:spcBef>
        <a:spcAft>
          <a:spcPct val="0"/>
        </a:spcAft>
        <a:defRPr sz="3400" b="1">
          <a:solidFill>
            <a:srgbClr val="FAFD00"/>
          </a:solidFill>
          <a:latin typeface="Arial" charset="0"/>
        </a:defRPr>
      </a:lvl2pPr>
      <a:lvl3pPr algn="l" rtl="0" eaLnBrk="0" fontAlgn="base" hangingPunct="0">
        <a:lnSpc>
          <a:spcPct val="95000"/>
        </a:lnSpc>
        <a:spcBef>
          <a:spcPct val="0"/>
        </a:spcBef>
        <a:spcAft>
          <a:spcPct val="0"/>
        </a:spcAft>
        <a:defRPr sz="3400" b="1">
          <a:solidFill>
            <a:srgbClr val="FAFD00"/>
          </a:solidFill>
          <a:latin typeface="Arial" charset="0"/>
        </a:defRPr>
      </a:lvl3pPr>
      <a:lvl4pPr algn="l" rtl="0" eaLnBrk="0" fontAlgn="base" hangingPunct="0">
        <a:lnSpc>
          <a:spcPct val="95000"/>
        </a:lnSpc>
        <a:spcBef>
          <a:spcPct val="0"/>
        </a:spcBef>
        <a:spcAft>
          <a:spcPct val="0"/>
        </a:spcAft>
        <a:defRPr sz="3400" b="1">
          <a:solidFill>
            <a:srgbClr val="FAFD00"/>
          </a:solidFill>
          <a:latin typeface="Arial" charset="0"/>
        </a:defRPr>
      </a:lvl4pPr>
      <a:lvl5pPr algn="l" rtl="0" eaLnBrk="0" fontAlgn="base" hangingPunct="0">
        <a:lnSpc>
          <a:spcPct val="95000"/>
        </a:lnSpc>
        <a:spcBef>
          <a:spcPct val="0"/>
        </a:spcBef>
        <a:spcAft>
          <a:spcPct val="0"/>
        </a:spcAft>
        <a:defRPr sz="3400" b="1">
          <a:solidFill>
            <a:srgbClr val="FAFD00"/>
          </a:solidFill>
          <a:latin typeface="Arial" charset="0"/>
        </a:defRPr>
      </a:lvl5pPr>
      <a:lvl6pPr marL="457200" algn="l" rtl="0" eaLnBrk="0" fontAlgn="base" hangingPunct="0">
        <a:lnSpc>
          <a:spcPct val="95000"/>
        </a:lnSpc>
        <a:spcBef>
          <a:spcPct val="0"/>
        </a:spcBef>
        <a:spcAft>
          <a:spcPct val="0"/>
        </a:spcAft>
        <a:defRPr sz="3400" b="1">
          <a:solidFill>
            <a:srgbClr val="FAFD00"/>
          </a:solidFill>
          <a:latin typeface="Arial" charset="0"/>
        </a:defRPr>
      </a:lvl6pPr>
      <a:lvl7pPr marL="914400" algn="l" rtl="0" eaLnBrk="0" fontAlgn="base" hangingPunct="0">
        <a:lnSpc>
          <a:spcPct val="95000"/>
        </a:lnSpc>
        <a:spcBef>
          <a:spcPct val="0"/>
        </a:spcBef>
        <a:spcAft>
          <a:spcPct val="0"/>
        </a:spcAft>
        <a:defRPr sz="3400" b="1">
          <a:solidFill>
            <a:srgbClr val="FAFD00"/>
          </a:solidFill>
          <a:latin typeface="Arial" charset="0"/>
        </a:defRPr>
      </a:lvl7pPr>
      <a:lvl8pPr marL="1371600" algn="l" rtl="0" eaLnBrk="0" fontAlgn="base" hangingPunct="0">
        <a:lnSpc>
          <a:spcPct val="95000"/>
        </a:lnSpc>
        <a:spcBef>
          <a:spcPct val="0"/>
        </a:spcBef>
        <a:spcAft>
          <a:spcPct val="0"/>
        </a:spcAft>
        <a:defRPr sz="3400" b="1">
          <a:solidFill>
            <a:srgbClr val="FAFD00"/>
          </a:solidFill>
          <a:latin typeface="Arial" charset="0"/>
        </a:defRPr>
      </a:lvl8pPr>
      <a:lvl9pPr marL="1828800" algn="l" rtl="0" eaLnBrk="0" fontAlgn="base" hangingPunct="0">
        <a:lnSpc>
          <a:spcPct val="95000"/>
        </a:lnSpc>
        <a:spcBef>
          <a:spcPct val="0"/>
        </a:spcBef>
        <a:spcAft>
          <a:spcPct val="0"/>
        </a:spcAft>
        <a:defRPr sz="3400" b="1">
          <a:solidFill>
            <a:srgbClr val="FAFD00"/>
          </a:solidFill>
          <a:latin typeface="Arial" charset="0"/>
        </a:defRPr>
      </a:lvl9pPr>
    </p:titleStyle>
    <p:bodyStyle>
      <a:lvl1pPr marL="285750" indent="-285750" algn="l" rtl="0" eaLnBrk="0" fontAlgn="base" hangingPunct="0">
        <a:spcBef>
          <a:spcPct val="15000"/>
        </a:spcBef>
        <a:spcAft>
          <a:spcPct val="15000"/>
        </a:spcAft>
        <a:buClr>
          <a:srgbClr val="FFFF00"/>
        </a:buClr>
        <a:buSzPct val="100000"/>
        <a:buChar char="•"/>
        <a:defRPr sz="2800">
          <a:solidFill>
            <a:schemeClr val="tx1"/>
          </a:solidFill>
          <a:latin typeface="+mn-lt"/>
          <a:ea typeface="+mn-ea"/>
          <a:cs typeface="+mn-cs"/>
        </a:defRPr>
      </a:lvl1pPr>
      <a:lvl2pPr marL="738188" indent="-338138" algn="l" rtl="0" eaLnBrk="0" fontAlgn="base" hangingPunct="0">
        <a:spcBef>
          <a:spcPct val="15000"/>
        </a:spcBef>
        <a:spcAft>
          <a:spcPct val="15000"/>
        </a:spcAft>
        <a:buClr>
          <a:srgbClr val="FFFFFF"/>
        </a:buClr>
        <a:buSzPct val="100000"/>
        <a:buChar char="–"/>
        <a:defRPr sz="2800">
          <a:solidFill>
            <a:schemeClr val="tx1"/>
          </a:solidFill>
          <a:latin typeface="+mn-lt"/>
        </a:defRPr>
      </a:lvl2pPr>
      <a:lvl3pPr marL="1196975" indent="-344488" algn="l" rtl="0" eaLnBrk="0" fontAlgn="base" hangingPunct="0">
        <a:spcBef>
          <a:spcPct val="15000"/>
        </a:spcBef>
        <a:spcAft>
          <a:spcPct val="15000"/>
        </a:spcAft>
        <a:buClr>
          <a:srgbClr val="FFFFFF"/>
        </a:buClr>
        <a:buSzPct val="85000"/>
        <a:buFont typeface="Monotype Sorts"/>
        <a:buChar char="F"/>
        <a:defRPr sz="28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p:cNvPicPr>
            <a:picLocks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668338"/>
            <a:ext cx="9140825" cy="1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6" descr="JGU_Uni_medizin_Logo_4c"/>
          <p:cNvPicPr>
            <a:picLocks noChangeAspect="1" noChangeArrowheads="1"/>
          </p:cNvPicPr>
          <p:nvPr userDrawn="1"/>
        </p:nvPicPr>
        <p:blipFill>
          <a:blip r:embed="rId14" cstate="print">
            <a:lum bright="6000"/>
            <a:extLst>
              <a:ext uri="{28A0092B-C50C-407E-A947-70E740481C1C}">
                <a14:useLocalDpi xmlns:a14="http://schemas.microsoft.com/office/drawing/2010/main" xmlns="" val="0"/>
              </a:ext>
            </a:extLst>
          </a:blip>
          <a:srcRect/>
          <a:stretch>
            <a:fillRect/>
          </a:stretch>
        </p:blipFill>
        <p:spPr bwMode="auto">
          <a:xfrm>
            <a:off x="6372225" y="44450"/>
            <a:ext cx="2663825"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Text Box 7"/>
          <p:cNvSpPr txBox="1">
            <a:spLocks noChangeArrowheads="1"/>
          </p:cNvSpPr>
          <p:nvPr userDrawn="1"/>
        </p:nvSpPr>
        <p:spPr bwMode="auto">
          <a:xfrm>
            <a:off x="6731000" y="315913"/>
            <a:ext cx="18732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50000"/>
              </a:spcBef>
              <a:buSzTx/>
              <a:defRPr/>
            </a:pPr>
            <a:r>
              <a:rPr lang="de-DE" sz="800">
                <a:solidFill>
                  <a:srgbClr val="003C76"/>
                </a:solidFill>
              </a:rPr>
              <a:t>Department of Psychiatry and Psychotherapy</a:t>
            </a:r>
          </a:p>
        </p:txBody>
      </p:sp>
      <p:pic>
        <p:nvPicPr>
          <p:cNvPr id="4101" name="Picture 2"/>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79388" y="44450"/>
            <a:ext cx="2232025"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02" name="Rectangle 2"/>
          <p:cNvSpPr>
            <a:spLocks noGrp="1" noChangeArrowheads="1"/>
          </p:cNvSpPr>
          <p:nvPr>
            <p:ph type="title"/>
          </p:nvPr>
        </p:nvSpPr>
        <p:spPr bwMode="auto">
          <a:xfrm>
            <a:off x="457200" y="942975"/>
            <a:ext cx="8458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4103" name="Rectangle 3"/>
          <p:cNvSpPr>
            <a:spLocks noGrp="1" noChangeArrowheads="1"/>
          </p:cNvSpPr>
          <p:nvPr>
            <p:ph type="body" idx="1"/>
          </p:nvPr>
        </p:nvSpPr>
        <p:spPr bwMode="auto">
          <a:xfrm>
            <a:off x="457200" y="1876425"/>
            <a:ext cx="8458200" cy="443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9" name="Foliennummernplatzhalter 3"/>
          <p:cNvSpPr>
            <a:spLocks noGrp="1"/>
          </p:cNvSpPr>
          <p:nvPr>
            <p:ph type="sldNum" sz="quarter" idx="4"/>
          </p:nvPr>
        </p:nvSpPr>
        <p:spPr bwMode="auto">
          <a:xfrm>
            <a:off x="8675688" y="6492875"/>
            <a:ext cx="298450" cy="249238"/>
          </a:xfrm>
          <a:prstGeom prst="rect">
            <a:avLst/>
          </a:prstGeom>
          <a:solidFill>
            <a:srgbClr val="C1002B"/>
          </a:solid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SzTx/>
              <a:defRPr sz="800">
                <a:solidFill>
                  <a:srgbClr val="FFFFFF"/>
                </a:solidFill>
                <a:latin typeface="Arial" charset="0"/>
              </a:defRPr>
            </a:lvl1pPr>
          </a:lstStyle>
          <a:p>
            <a:pPr>
              <a:defRPr/>
            </a:pPr>
            <a:fld id="{006658B7-28DC-4015-A256-CD97E884179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6203" r:id="rId1"/>
    <p:sldLayoutId id="2147486204" r:id="rId2"/>
    <p:sldLayoutId id="2147486205" r:id="rId3"/>
    <p:sldLayoutId id="2147486206" r:id="rId4"/>
    <p:sldLayoutId id="2147486207" r:id="rId5"/>
    <p:sldLayoutId id="2147486208" r:id="rId6"/>
    <p:sldLayoutId id="2147486209" r:id="rId7"/>
    <p:sldLayoutId id="2147486210" r:id="rId8"/>
    <p:sldLayoutId id="2147486211" r:id="rId9"/>
    <p:sldLayoutId id="2147486212" r:id="rId10"/>
    <p:sldLayoutId id="2147486213" r:id="rId11"/>
  </p:sldLayoutIdLst>
  <p:hf sldNum="0" hdr="0" ftr="0"/>
  <p:txStyles>
    <p:titleStyle>
      <a:lvl1pPr algn="l" rtl="0" eaLnBrk="0" fontAlgn="base" hangingPunct="0">
        <a:spcBef>
          <a:spcPct val="0"/>
        </a:spcBef>
        <a:spcAft>
          <a:spcPct val="0"/>
        </a:spcAft>
        <a:defRPr sz="2800" b="1">
          <a:solidFill>
            <a:srgbClr val="00019C"/>
          </a:solidFill>
          <a:latin typeface="+mj-lt"/>
          <a:ea typeface="+mj-ea"/>
          <a:cs typeface="+mj-cs"/>
        </a:defRPr>
      </a:lvl1pPr>
      <a:lvl2pPr algn="l" rtl="0" eaLnBrk="0" fontAlgn="base" hangingPunct="0">
        <a:spcBef>
          <a:spcPct val="0"/>
        </a:spcBef>
        <a:spcAft>
          <a:spcPct val="0"/>
        </a:spcAft>
        <a:defRPr sz="2800" b="1">
          <a:solidFill>
            <a:srgbClr val="00019C"/>
          </a:solidFill>
          <a:latin typeface="Arial" charset="0"/>
        </a:defRPr>
      </a:lvl2pPr>
      <a:lvl3pPr algn="l" rtl="0" eaLnBrk="0" fontAlgn="base" hangingPunct="0">
        <a:spcBef>
          <a:spcPct val="0"/>
        </a:spcBef>
        <a:spcAft>
          <a:spcPct val="0"/>
        </a:spcAft>
        <a:defRPr sz="2800" b="1">
          <a:solidFill>
            <a:srgbClr val="00019C"/>
          </a:solidFill>
          <a:latin typeface="Arial" charset="0"/>
        </a:defRPr>
      </a:lvl3pPr>
      <a:lvl4pPr algn="l" rtl="0" eaLnBrk="0" fontAlgn="base" hangingPunct="0">
        <a:spcBef>
          <a:spcPct val="0"/>
        </a:spcBef>
        <a:spcAft>
          <a:spcPct val="0"/>
        </a:spcAft>
        <a:defRPr sz="2800" b="1">
          <a:solidFill>
            <a:srgbClr val="00019C"/>
          </a:solidFill>
          <a:latin typeface="Arial" charset="0"/>
        </a:defRPr>
      </a:lvl4pPr>
      <a:lvl5pPr algn="l" rtl="0" eaLnBrk="0" fontAlgn="base" hangingPunct="0">
        <a:spcBef>
          <a:spcPct val="0"/>
        </a:spcBef>
        <a:spcAft>
          <a:spcPct val="0"/>
        </a:spcAft>
        <a:defRPr sz="2800" b="1">
          <a:solidFill>
            <a:srgbClr val="00019C"/>
          </a:solidFill>
          <a:latin typeface="Arial" charset="0"/>
        </a:defRPr>
      </a:lvl5pPr>
      <a:lvl6pPr marL="457200" algn="l" rtl="0" fontAlgn="base">
        <a:spcBef>
          <a:spcPct val="0"/>
        </a:spcBef>
        <a:spcAft>
          <a:spcPct val="0"/>
        </a:spcAft>
        <a:defRPr sz="2800" b="1">
          <a:solidFill>
            <a:srgbClr val="00019C"/>
          </a:solidFill>
          <a:latin typeface="Arial" charset="0"/>
        </a:defRPr>
      </a:lvl6pPr>
      <a:lvl7pPr marL="914400" algn="l" rtl="0" fontAlgn="base">
        <a:spcBef>
          <a:spcPct val="0"/>
        </a:spcBef>
        <a:spcAft>
          <a:spcPct val="0"/>
        </a:spcAft>
        <a:defRPr sz="2800" b="1">
          <a:solidFill>
            <a:srgbClr val="00019C"/>
          </a:solidFill>
          <a:latin typeface="Arial" charset="0"/>
        </a:defRPr>
      </a:lvl7pPr>
      <a:lvl8pPr marL="1371600" algn="l" rtl="0" fontAlgn="base">
        <a:spcBef>
          <a:spcPct val="0"/>
        </a:spcBef>
        <a:spcAft>
          <a:spcPct val="0"/>
        </a:spcAft>
        <a:defRPr sz="2800" b="1">
          <a:solidFill>
            <a:srgbClr val="00019C"/>
          </a:solidFill>
          <a:latin typeface="Arial" charset="0"/>
        </a:defRPr>
      </a:lvl8pPr>
      <a:lvl9pPr marL="1828800" algn="l" rtl="0" fontAlgn="base">
        <a:spcBef>
          <a:spcPct val="0"/>
        </a:spcBef>
        <a:spcAft>
          <a:spcPct val="0"/>
        </a:spcAft>
        <a:defRPr sz="2800" b="1">
          <a:solidFill>
            <a:srgbClr val="00019C"/>
          </a:solidFill>
          <a:latin typeface="Arial" charset="0"/>
        </a:defRPr>
      </a:lvl9pPr>
    </p:titleStyle>
    <p:bodyStyle>
      <a:lvl1pPr marL="342900" indent="-342900" algn="l" rtl="0" eaLnBrk="0" fontAlgn="base" hangingPunct="0">
        <a:spcBef>
          <a:spcPct val="20000"/>
        </a:spcBef>
        <a:spcAft>
          <a:spcPct val="0"/>
        </a:spcAft>
        <a:buClr>
          <a:srgbClr val="990033"/>
        </a:buClr>
        <a:buFont typeface="Wingdings" pitchFamily="2" charset="2"/>
        <a:buChar char="§"/>
        <a:defRPr sz="2200">
          <a:solidFill>
            <a:srgbClr val="003C76"/>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
        <a:defRPr>
          <a:solidFill>
            <a:srgbClr val="003C76"/>
          </a:solidFill>
          <a:latin typeface="+mn-lt"/>
        </a:defRPr>
      </a:lvl2pPr>
      <a:lvl3pPr marL="1143000" indent="-228600" algn="l" rtl="0" eaLnBrk="0" fontAlgn="base" hangingPunct="0">
        <a:spcBef>
          <a:spcPct val="20000"/>
        </a:spcBef>
        <a:spcAft>
          <a:spcPct val="0"/>
        </a:spcAft>
        <a:buClr>
          <a:srgbClr val="990033"/>
        </a:buClr>
        <a:buFont typeface="Wingdings" pitchFamily="2" charset="2"/>
        <a:buChar char="§"/>
        <a:defRPr sz="1200">
          <a:solidFill>
            <a:srgbClr val="003C76"/>
          </a:solidFill>
          <a:latin typeface="+mn-lt"/>
        </a:defRPr>
      </a:lvl3pPr>
      <a:lvl4pPr marL="1600200" indent="-228600" algn="l" rtl="0" eaLnBrk="0" fontAlgn="base" hangingPunct="0">
        <a:spcBef>
          <a:spcPct val="20000"/>
        </a:spcBef>
        <a:spcAft>
          <a:spcPct val="0"/>
        </a:spcAft>
        <a:buClr>
          <a:srgbClr val="C1002B"/>
        </a:buClr>
        <a:buFont typeface="Wingdings" pitchFamily="2" charset="2"/>
        <a:buChar char="§"/>
        <a:defRPr sz="800">
          <a:solidFill>
            <a:srgbClr val="003C76"/>
          </a:solidFill>
          <a:latin typeface="+mn-lt"/>
        </a:defRPr>
      </a:lvl4pPr>
      <a:lvl5pPr marL="2057400" indent="-228600" algn="l" rtl="0" eaLnBrk="0" fontAlgn="base" hangingPunct="0">
        <a:spcBef>
          <a:spcPct val="20000"/>
        </a:spcBef>
        <a:spcAft>
          <a:spcPct val="0"/>
        </a:spcAft>
        <a:buSzPct val="90000"/>
        <a:buChar char="»"/>
        <a:defRPr>
          <a:solidFill>
            <a:schemeClr val="tx1"/>
          </a:solidFill>
          <a:latin typeface="Tahoma" pitchFamily="34" charset="0"/>
        </a:defRPr>
      </a:lvl5pPr>
      <a:lvl6pPr marL="2514600" indent="-228600" algn="l" rtl="0" fontAlgn="base">
        <a:spcBef>
          <a:spcPct val="20000"/>
        </a:spcBef>
        <a:spcAft>
          <a:spcPct val="0"/>
        </a:spcAft>
        <a:buSzPct val="90000"/>
        <a:buChar char="»"/>
        <a:defRPr>
          <a:solidFill>
            <a:schemeClr val="tx1"/>
          </a:solidFill>
          <a:latin typeface="Tahoma" pitchFamily="34" charset="0"/>
        </a:defRPr>
      </a:lvl6pPr>
      <a:lvl7pPr marL="2971800" indent="-228600" algn="l" rtl="0" fontAlgn="base">
        <a:spcBef>
          <a:spcPct val="20000"/>
        </a:spcBef>
        <a:spcAft>
          <a:spcPct val="0"/>
        </a:spcAft>
        <a:buSzPct val="90000"/>
        <a:buChar char="»"/>
        <a:defRPr>
          <a:solidFill>
            <a:schemeClr val="tx1"/>
          </a:solidFill>
          <a:latin typeface="Tahoma" pitchFamily="34" charset="0"/>
        </a:defRPr>
      </a:lvl7pPr>
      <a:lvl8pPr marL="3429000" indent="-228600" algn="l" rtl="0" fontAlgn="base">
        <a:spcBef>
          <a:spcPct val="20000"/>
        </a:spcBef>
        <a:spcAft>
          <a:spcPct val="0"/>
        </a:spcAft>
        <a:buSzPct val="90000"/>
        <a:buChar char="»"/>
        <a:defRPr>
          <a:solidFill>
            <a:schemeClr val="tx1"/>
          </a:solidFill>
          <a:latin typeface="Tahoma" pitchFamily="34" charset="0"/>
        </a:defRPr>
      </a:lvl8pPr>
      <a:lvl9pPr marL="3886200" indent="-228600" algn="l" rtl="0" fontAlgn="base">
        <a:spcBef>
          <a:spcPct val="20000"/>
        </a:spcBef>
        <a:spcAft>
          <a:spcPct val="0"/>
        </a:spcAft>
        <a:buSzPct val="90000"/>
        <a:buChar char="»"/>
        <a:defRPr>
          <a:solidFill>
            <a:schemeClr val="tx1"/>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47800" y="609600"/>
            <a:ext cx="7315200" cy="1371600"/>
          </a:xfrm>
        </p:spPr>
        <p:txBody>
          <a:bodyPr>
            <a:normAutofit/>
          </a:bodyPr>
          <a:lstStyle/>
          <a:p>
            <a:pPr algn="ctr"/>
            <a:r>
              <a:rPr lang="en-US" sz="3200" b="1" dirty="0">
                <a:solidFill>
                  <a:srgbClr val="FFC000"/>
                </a:solidFill>
              </a:rPr>
              <a:t>The Alternative Model for DSM-5 Personality Disorders</a:t>
            </a:r>
          </a:p>
        </p:txBody>
      </p:sp>
      <p:sp>
        <p:nvSpPr>
          <p:cNvPr id="4" name="Text Placeholder 3"/>
          <p:cNvSpPr>
            <a:spLocks noGrp="1"/>
          </p:cNvSpPr>
          <p:nvPr>
            <p:ph type="body" sz="quarter" idx="14"/>
          </p:nvPr>
        </p:nvSpPr>
        <p:spPr>
          <a:xfrm>
            <a:off x="609600" y="1905000"/>
            <a:ext cx="8381999" cy="3429000"/>
          </a:xfrm>
        </p:spPr>
        <p:txBody>
          <a:bodyPr/>
          <a:lstStyle/>
          <a:p>
            <a:pPr>
              <a:spcBef>
                <a:spcPts val="0"/>
              </a:spcBef>
              <a:spcAft>
                <a:spcPts val="0"/>
              </a:spcAft>
            </a:pPr>
            <a:r>
              <a:rPr lang="en-US" sz="2500" dirty="0"/>
              <a:t>Congress </a:t>
            </a:r>
            <a:r>
              <a:rPr lang="en-US" sz="2500" dirty="0" err="1"/>
              <a:t>Zorgstandaard</a:t>
            </a:r>
            <a:r>
              <a:rPr lang="en-US" sz="2500" dirty="0"/>
              <a:t> Personality Disorders</a:t>
            </a:r>
          </a:p>
          <a:p>
            <a:pPr>
              <a:spcBef>
                <a:spcPts val="0"/>
              </a:spcBef>
              <a:spcAft>
                <a:spcPts val="0"/>
              </a:spcAft>
            </a:pPr>
            <a:r>
              <a:rPr lang="en-US" sz="2500" dirty="0"/>
              <a:t>Workshop</a:t>
            </a:r>
          </a:p>
          <a:p>
            <a:pPr>
              <a:spcBef>
                <a:spcPts val="0"/>
              </a:spcBef>
              <a:spcAft>
                <a:spcPts val="0"/>
              </a:spcAft>
            </a:pPr>
            <a:r>
              <a:rPr lang="en-US" sz="2500" dirty="0" err="1"/>
              <a:t>Harlaam</a:t>
            </a:r>
            <a:r>
              <a:rPr lang="en-US" sz="2500" dirty="0"/>
              <a:t>, The Netherlands</a:t>
            </a:r>
          </a:p>
          <a:p>
            <a:pPr>
              <a:spcBef>
                <a:spcPts val="0"/>
              </a:spcBef>
              <a:spcAft>
                <a:spcPts val="0"/>
              </a:spcAft>
            </a:pPr>
            <a:r>
              <a:rPr lang="en-US" sz="2500" dirty="0"/>
              <a:t>November 26, 2018</a:t>
            </a:r>
          </a:p>
          <a:p>
            <a:pPr>
              <a:spcBef>
                <a:spcPts val="0"/>
              </a:spcBef>
              <a:spcAft>
                <a:spcPts val="0"/>
              </a:spcAft>
            </a:pPr>
            <a:endParaRPr lang="en-US" sz="2500" dirty="0"/>
          </a:p>
          <a:p>
            <a:pPr>
              <a:spcBef>
                <a:spcPts val="0"/>
              </a:spcBef>
              <a:spcAft>
                <a:spcPts val="0"/>
              </a:spcAft>
            </a:pPr>
            <a:r>
              <a:rPr lang="en-US" sz="2500" dirty="0"/>
              <a:t>John M. Oldham, </a:t>
            </a:r>
            <a:r>
              <a:rPr lang="en-US" sz="2500" dirty="0" smtClean="0"/>
              <a:t>MD</a:t>
            </a:r>
          </a:p>
          <a:p>
            <a:pPr>
              <a:spcBef>
                <a:spcPts val="0"/>
              </a:spcBef>
              <a:spcAft>
                <a:spcPts val="0"/>
              </a:spcAft>
            </a:pPr>
            <a:r>
              <a:rPr lang="en-US" sz="2500" dirty="0" smtClean="0"/>
              <a:t>Interim Chief of Staff, The Menninger Clinic</a:t>
            </a:r>
            <a:endParaRPr lang="en-US" sz="2500" dirty="0"/>
          </a:p>
          <a:p>
            <a:pPr>
              <a:spcBef>
                <a:spcPts val="0"/>
              </a:spcBef>
              <a:spcAft>
                <a:spcPts val="0"/>
              </a:spcAft>
            </a:pPr>
            <a:r>
              <a:rPr lang="en-US" sz="2500" dirty="0"/>
              <a:t>Distinguished Emeritus Professor of Psychiatry </a:t>
            </a:r>
          </a:p>
          <a:p>
            <a:pPr>
              <a:spcBef>
                <a:spcPts val="0"/>
              </a:spcBef>
              <a:spcAft>
                <a:spcPts val="0"/>
              </a:spcAft>
            </a:pPr>
            <a:r>
              <a:rPr lang="en-US" sz="2500" dirty="0"/>
              <a:t>Baylor College of </a:t>
            </a:r>
            <a:r>
              <a:rPr lang="en-US" sz="2500" dirty="0" smtClean="0"/>
              <a:t>Medicine, </a:t>
            </a:r>
            <a:endParaRPr lang="en-US" sz="2500" dirty="0"/>
          </a:p>
          <a:p>
            <a:pPr>
              <a:spcBef>
                <a:spcPts val="0"/>
              </a:spcBef>
              <a:spcAft>
                <a:spcPts val="0"/>
              </a:spcAft>
            </a:pPr>
            <a:r>
              <a:rPr lang="en-US" sz="2500" dirty="0"/>
              <a:t>Past President, American Psychiatric Association</a:t>
            </a:r>
          </a:p>
          <a:p>
            <a:pPr>
              <a:spcBef>
                <a:spcPts val="0"/>
              </a:spcBef>
              <a:spcAft>
                <a:spcPts val="0"/>
              </a:spcAft>
            </a:pPr>
            <a:r>
              <a:rPr lang="en-US" sz="2500" dirty="0"/>
              <a:t>Editor, </a:t>
            </a:r>
            <a:r>
              <a:rPr lang="en-US" sz="2500" i="1" dirty="0"/>
              <a:t>Journal of Personality Disorders</a:t>
            </a:r>
            <a:r>
              <a:rPr lang="en-US" sz="2500" dirty="0"/>
              <a:t>, and </a:t>
            </a:r>
            <a:r>
              <a:rPr lang="en-US" sz="2500" i="1" dirty="0"/>
              <a:t>Borderline Personality Disorder and Emotion Dysregulation</a:t>
            </a:r>
          </a:p>
        </p:txBody>
      </p:sp>
    </p:spTree>
    <p:extLst>
      <p:ext uri="{BB962C8B-B14F-4D97-AF65-F5344CB8AC3E}">
        <p14:creationId xmlns:p14="http://schemas.microsoft.com/office/powerpoint/2010/main" xmlns="" val="2556035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228600"/>
            <a:ext cx="8458200" cy="1287712"/>
          </a:xfrm>
        </p:spPr>
        <p:txBody>
          <a:bodyPr>
            <a:noAutofit/>
          </a:bodyPr>
          <a:lstStyle/>
          <a:p>
            <a:r>
              <a:rPr lang="en-US" sz="2800" b="1" dirty="0">
                <a:solidFill>
                  <a:srgbClr val="FFC000"/>
                </a:solidFill>
              </a:rPr>
              <a:t>DSM-IV-TR Personality Disorders</a:t>
            </a:r>
            <a:br>
              <a:rPr lang="en-US" sz="2800" b="1" dirty="0">
                <a:solidFill>
                  <a:srgbClr val="FFC000"/>
                </a:solidFill>
              </a:rPr>
            </a:br>
            <a:r>
              <a:rPr lang="en-US" sz="2800" b="1" dirty="0">
                <a:solidFill>
                  <a:srgbClr val="FFC000"/>
                </a:solidFill>
              </a:rPr>
              <a:t>(A “dimensionally-flavored” categorical system)</a:t>
            </a:r>
          </a:p>
        </p:txBody>
      </p:sp>
      <p:sp>
        <p:nvSpPr>
          <p:cNvPr id="3" name="Text Placeholder 2"/>
          <p:cNvSpPr>
            <a:spLocks noGrp="1"/>
          </p:cNvSpPr>
          <p:nvPr>
            <p:ph type="body" sz="quarter" idx="14"/>
          </p:nvPr>
        </p:nvSpPr>
        <p:spPr>
          <a:xfrm>
            <a:off x="533400" y="1617924"/>
            <a:ext cx="8458200" cy="4859076"/>
          </a:xfrm>
        </p:spPr>
        <p:txBody>
          <a:bodyPr/>
          <a:lstStyle/>
          <a:p>
            <a:r>
              <a:rPr lang="en-US" sz="2400" b="1" dirty="0">
                <a:solidFill>
                  <a:schemeClr val="tx1"/>
                </a:solidFill>
              </a:rPr>
              <a:t>A.  Cluster A (odd/eccentric)</a:t>
            </a:r>
          </a:p>
          <a:p>
            <a:pPr marL="579437" lvl="1" indent="0" defTabSz="465138" eaLnBrk="1" hangingPunct="1">
              <a:spcBef>
                <a:spcPts val="0"/>
              </a:spcBef>
              <a:spcAft>
                <a:spcPct val="0"/>
              </a:spcAft>
              <a:buClrTx/>
              <a:buSzTx/>
              <a:buNone/>
            </a:pPr>
            <a:r>
              <a:rPr lang="en-US" sz="2000" dirty="0">
                <a:latin typeface="+mj-lt"/>
              </a:rPr>
              <a:t>     1. Paranoid</a:t>
            </a:r>
          </a:p>
          <a:p>
            <a:pPr marL="579437" lvl="1" indent="0" defTabSz="465138" eaLnBrk="1" hangingPunct="1">
              <a:spcBef>
                <a:spcPts val="0"/>
              </a:spcBef>
              <a:spcAft>
                <a:spcPct val="0"/>
              </a:spcAft>
              <a:buClrTx/>
              <a:buSzTx/>
              <a:buNone/>
            </a:pPr>
            <a:r>
              <a:rPr lang="en-US" sz="2000" dirty="0">
                <a:latin typeface="+mj-lt"/>
              </a:rPr>
              <a:t>     2. Schizoid</a:t>
            </a:r>
          </a:p>
          <a:p>
            <a:pPr marL="579437" lvl="1" indent="0" defTabSz="465138" eaLnBrk="1" hangingPunct="1">
              <a:spcBef>
                <a:spcPts val="0"/>
              </a:spcBef>
              <a:spcAft>
                <a:spcPct val="0"/>
              </a:spcAft>
              <a:buClrTx/>
              <a:buSzTx/>
              <a:buNone/>
            </a:pPr>
            <a:r>
              <a:rPr lang="en-US" sz="2000" dirty="0">
                <a:latin typeface="+mj-lt"/>
              </a:rPr>
              <a:t>     3. Schizotypal                                                                   </a:t>
            </a:r>
          </a:p>
          <a:p>
            <a:pPr marL="577850" lvl="1" indent="-577850" defTabSz="465138" eaLnBrk="1" hangingPunct="1">
              <a:spcBef>
                <a:spcPts val="0"/>
              </a:spcBef>
              <a:spcAft>
                <a:spcPct val="0"/>
              </a:spcAft>
              <a:buClrTx/>
              <a:buSzTx/>
              <a:buNone/>
            </a:pPr>
            <a:r>
              <a:rPr lang="en-US" sz="2400" b="1" dirty="0">
                <a:latin typeface="+mj-lt"/>
              </a:rPr>
              <a:t>B.  Cluster B (dramatic/emotional/impulsive)</a:t>
            </a:r>
          </a:p>
          <a:p>
            <a:pPr marL="114300" lvl="1" indent="800100" eaLnBrk="1" hangingPunct="1">
              <a:spcBef>
                <a:spcPts val="0"/>
              </a:spcBef>
              <a:spcAft>
                <a:spcPct val="0"/>
              </a:spcAft>
              <a:buClrTx/>
              <a:buSzTx/>
              <a:buNone/>
              <a:tabLst>
                <a:tab pos="566738" algn="l"/>
              </a:tabLst>
            </a:pPr>
            <a:r>
              <a:rPr lang="en-US" sz="2400" dirty="0">
                <a:latin typeface="+mj-lt"/>
              </a:rPr>
              <a:t> </a:t>
            </a:r>
            <a:r>
              <a:rPr lang="en-US" sz="2000" dirty="0">
                <a:latin typeface="+mj-lt"/>
              </a:rPr>
              <a:t>1. Antisocial</a:t>
            </a:r>
          </a:p>
          <a:p>
            <a:pPr marL="114300" lvl="1" indent="0" eaLnBrk="1" hangingPunct="1">
              <a:spcBef>
                <a:spcPts val="0"/>
              </a:spcBef>
              <a:spcAft>
                <a:spcPct val="0"/>
              </a:spcAft>
              <a:buClrTx/>
              <a:buSzTx/>
              <a:buNone/>
              <a:tabLst>
                <a:tab pos="566738" algn="l"/>
              </a:tabLst>
            </a:pPr>
            <a:r>
              <a:rPr lang="en-US" sz="2000" dirty="0">
                <a:latin typeface="+mj-lt"/>
              </a:rPr>
              <a:t>	      2. Borderline</a:t>
            </a:r>
          </a:p>
          <a:p>
            <a:pPr marL="114300" lvl="1" indent="0" eaLnBrk="1" hangingPunct="1">
              <a:spcBef>
                <a:spcPts val="0"/>
              </a:spcBef>
              <a:spcAft>
                <a:spcPct val="0"/>
              </a:spcAft>
              <a:buClrTx/>
              <a:buSzTx/>
              <a:buNone/>
              <a:tabLst>
                <a:tab pos="566738" algn="l"/>
              </a:tabLst>
            </a:pPr>
            <a:r>
              <a:rPr lang="en-US" sz="2000" dirty="0">
                <a:latin typeface="+mj-lt"/>
              </a:rPr>
              <a:t>	      3. Histrionic</a:t>
            </a:r>
          </a:p>
          <a:p>
            <a:pPr marL="114300" lvl="1" indent="0" eaLnBrk="1" hangingPunct="1">
              <a:spcBef>
                <a:spcPts val="0"/>
              </a:spcBef>
              <a:spcAft>
                <a:spcPct val="0"/>
              </a:spcAft>
              <a:buClrTx/>
              <a:buSzTx/>
              <a:buNone/>
              <a:tabLst>
                <a:tab pos="566738" algn="l"/>
              </a:tabLst>
            </a:pPr>
            <a:r>
              <a:rPr lang="en-US" sz="2000" dirty="0">
                <a:latin typeface="+mj-lt"/>
              </a:rPr>
              <a:t>	      4. Narcissistic</a:t>
            </a:r>
          </a:p>
          <a:p>
            <a:pPr marL="114300" lvl="1" indent="0" eaLnBrk="1" hangingPunct="1">
              <a:spcBef>
                <a:spcPts val="0"/>
              </a:spcBef>
              <a:spcAft>
                <a:spcPct val="0"/>
              </a:spcAft>
              <a:buClrTx/>
              <a:buSzTx/>
              <a:buNone/>
              <a:tabLst>
                <a:tab pos="566738" algn="l"/>
              </a:tabLst>
            </a:pPr>
            <a:r>
              <a:rPr lang="en-US" sz="2400" b="1" dirty="0">
                <a:latin typeface="+mj-lt"/>
              </a:rPr>
              <a:t>C.  Cluster C (anxious/fearful)</a:t>
            </a:r>
          </a:p>
          <a:p>
            <a:pPr marL="114300" lvl="1" indent="0" eaLnBrk="1" hangingPunct="1">
              <a:spcBef>
                <a:spcPts val="0"/>
              </a:spcBef>
              <a:spcAft>
                <a:spcPct val="0"/>
              </a:spcAft>
              <a:buClrTx/>
              <a:buSzTx/>
              <a:buNone/>
              <a:tabLst>
                <a:tab pos="566738" algn="l"/>
              </a:tabLst>
            </a:pPr>
            <a:r>
              <a:rPr lang="en-US" sz="2400" dirty="0">
                <a:latin typeface="+mj-lt"/>
              </a:rPr>
              <a:t>	</a:t>
            </a:r>
            <a:r>
              <a:rPr lang="en-US" sz="2000" dirty="0">
                <a:latin typeface="+mj-lt"/>
              </a:rPr>
              <a:t>      1. Avoidant</a:t>
            </a:r>
          </a:p>
          <a:p>
            <a:pPr marL="114300" lvl="1" indent="0" eaLnBrk="1" hangingPunct="1">
              <a:spcBef>
                <a:spcPts val="0"/>
              </a:spcBef>
              <a:spcAft>
                <a:spcPct val="0"/>
              </a:spcAft>
              <a:buClrTx/>
              <a:buSzTx/>
              <a:buNone/>
              <a:tabLst>
                <a:tab pos="566738" algn="l"/>
              </a:tabLst>
            </a:pPr>
            <a:r>
              <a:rPr lang="en-US" sz="2000" dirty="0">
                <a:latin typeface="+mj-lt"/>
              </a:rPr>
              <a:t>	      2. Dependent</a:t>
            </a:r>
          </a:p>
          <a:p>
            <a:pPr marL="114300" lvl="1" indent="0" eaLnBrk="1" hangingPunct="1">
              <a:spcBef>
                <a:spcPts val="0"/>
              </a:spcBef>
              <a:spcAft>
                <a:spcPct val="0"/>
              </a:spcAft>
              <a:buClrTx/>
              <a:buSzTx/>
              <a:buNone/>
              <a:tabLst>
                <a:tab pos="566738" algn="l"/>
              </a:tabLst>
            </a:pPr>
            <a:r>
              <a:rPr lang="en-US" sz="2000" dirty="0">
                <a:latin typeface="+mj-lt"/>
              </a:rPr>
              <a:t>	      3. Obsessive-Compulsive</a:t>
            </a:r>
          </a:p>
          <a:p>
            <a:r>
              <a:rPr lang="en-US" sz="2400" b="1" dirty="0">
                <a:solidFill>
                  <a:schemeClr val="tx1"/>
                </a:solidFill>
              </a:rPr>
              <a:t>D.  Personality Disorder Not Otherwise Specified</a:t>
            </a:r>
          </a:p>
          <a:p>
            <a:endParaRPr lang="en-US" sz="2000" dirty="0"/>
          </a:p>
        </p:txBody>
      </p:sp>
    </p:spTree>
    <p:extLst>
      <p:ext uri="{BB962C8B-B14F-4D97-AF65-F5344CB8AC3E}">
        <p14:creationId xmlns:p14="http://schemas.microsoft.com/office/powerpoint/2010/main" xmlns="" val="188941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81000" y="1524000"/>
            <a:ext cx="8458200" cy="3352800"/>
          </a:xfrm>
        </p:spPr>
        <p:txBody>
          <a:bodyPr/>
          <a:lstStyle/>
          <a:p>
            <a:r>
              <a:rPr lang="en-US" b="1" dirty="0">
                <a:solidFill>
                  <a:srgbClr val="FFC000"/>
                </a:solidFill>
                <a:ea typeface="ＭＳ Ｐゴシック" pitchFamily="34" charset="-128"/>
              </a:rPr>
              <a:t>Current Alternative Model for DSM-5 </a:t>
            </a:r>
            <a:r>
              <a:rPr lang="en-US" dirty="0"/>
              <a:t> </a:t>
            </a:r>
            <a:r>
              <a:rPr lang="en-US" b="1" dirty="0">
                <a:solidFill>
                  <a:srgbClr val="FFC000"/>
                </a:solidFill>
                <a:ea typeface="ＭＳ Ｐゴシック" pitchFamily="34" charset="-128"/>
              </a:rPr>
              <a:t>Personality Disorders (AMPD)    </a:t>
            </a:r>
          </a:p>
          <a:p>
            <a:r>
              <a:rPr lang="en-US" b="1" dirty="0">
                <a:solidFill>
                  <a:srgbClr val="FFC000"/>
                </a:solidFill>
                <a:ea typeface="ＭＳ Ｐゴシック" pitchFamily="34" charset="-128"/>
              </a:rPr>
              <a:t>(Section III)</a:t>
            </a:r>
          </a:p>
          <a:p>
            <a:endParaRPr lang="en-US" b="1" dirty="0">
              <a:solidFill>
                <a:srgbClr val="FFC000"/>
              </a:solidFill>
              <a:ea typeface="ＭＳ Ｐゴシック" pitchFamily="34" charset="-128"/>
            </a:endParaRPr>
          </a:p>
          <a:p>
            <a:endParaRPr lang="en-US" b="1" dirty="0">
              <a:solidFill>
                <a:srgbClr val="FFC000"/>
              </a:solidFill>
              <a:ea typeface="ＭＳ Ｐゴシック" pitchFamily="34" charset="-128"/>
            </a:endParaRPr>
          </a:p>
        </p:txBody>
      </p:sp>
    </p:spTree>
    <p:extLst>
      <p:ext uri="{BB962C8B-B14F-4D97-AF65-F5344CB8AC3E}">
        <p14:creationId xmlns:p14="http://schemas.microsoft.com/office/powerpoint/2010/main" xmlns="" val="362504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968" y="609600"/>
            <a:ext cx="8882063"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AC21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020142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533400" y="990600"/>
            <a:ext cx="7891463" cy="4800600"/>
          </a:xfrm>
        </p:spPr>
        <p:txBody>
          <a:bodyPr>
            <a:normAutofit fontScale="92500" lnSpcReduction="20000"/>
          </a:bodyPr>
          <a:lstStyle/>
          <a:p>
            <a:pPr marL="0" indent="0">
              <a:lnSpc>
                <a:spcPct val="120000"/>
              </a:lnSpc>
              <a:spcBef>
                <a:spcPts val="0"/>
              </a:spcBef>
              <a:buClr>
                <a:srgbClr val="79496A"/>
              </a:buClr>
              <a:buNone/>
              <a:defRPr/>
            </a:pPr>
            <a:r>
              <a:rPr lang="en-US" sz="2800" b="1" dirty="0">
                <a:solidFill>
                  <a:schemeClr val="tx2"/>
                </a:solidFill>
                <a:latin typeface="Verdana" pitchFamily="34" charset="0"/>
                <a:ea typeface="Verdana" pitchFamily="34" charset="0"/>
                <a:cs typeface="Verdana" pitchFamily="34" charset="0"/>
              </a:rPr>
              <a:t>Draft 1 PD Model Posted February 2010</a:t>
            </a:r>
          </a:p>
          <a:p>
            <a:pPr>
              <a:lnSpc>
                <a:spcPct val="120000"/>
              </a:lnSpc>
              <a:spcBef>
                <a:spcPts val="0"/>
              </a:spcBef>
              <a:buClr>
                <a:srgbClr val="79496A"/>
              </a:buClr>
              <a:defRPr/>
            </a:pPr>
            <a:r>
              <a:rPr lang="en-US" sz="2800" dirty="0">
                <a:latin typeface="Verdana" pitchFamily="34" charset="0"/>
                <a:ea typeface="Verdana" pitchFamily="34" charset="0"/>
                <a:cs typeface="Verdana" pitchFamily="34" charset="0"/>
              </a:rPr>
              <a:t>Prototype and trait model</a:t>
            </a:r>
          </a:p>
          <a:p>
            <a:pPr marL="0" indent="0">
              <a:lnSpc>
                <a:spcPct val="120000"/>
              </a:lnSpc>
              <a:spcBef>
                <a:spcPts val="0"/>
              </a:spcBef>
              <a:buClr>
                <a:srgbClr val="79496A"/>
              </a:buClr>
              <a:buNone/>
              <a:defRPr/>
            </a:pPr>
            <a:endParaRPr lang="en-US" sz="2800" dirty="0">
              <a:latin typeface="Verdana" pitchFamily="34" charset="0"/>
              <a:ea typeface="Verdana" pitchFamily="34" charset="0"/>
              <a:cs typeface="Verdana" pitchFamily="34" charset="0"/>
            </a:endParaRPr>
          </a:p>
          <a:p>
            <a:pPr marL="0" indent="0">
              <a:lnSpc>
                <a:spcPct val="120000"/>
              </a:lnSpc>
              <a:spcBef>
                <a:spcPts val="0"/>
              </a:spcBef>
              <a:buClr>
                <a:srgbClr val="79496A"/>
              </a:buClr>
              <a:buNone/>
              <a:defRPr/>
            </a:pPr>
            <a:r>
              <a:rPr lang="en-US" sz="2800" b="1" dirty="0">
                <a:solidFill>
                  <a:schemeClr val="tx2"/>
                </a:solidFill>
                <a:latin typeface="Verdana" pitchFamily="34" charset="0"/>
                <a:ea typeface="Verdana" pitchFamily="34" charset="0"/>
                <a:cs typeface="Verdana" pitchFamily="34" charset="0"/>
              </a:rPr>
              <a:t>Draft 2 PD Model Posted May 2011</a:t>
            </a:r>
          </a:p>
          <a:p>
            <a:pPr>
              <a:lnSpc>
                <a:spcPct val="120000"/>
              </a:lnSpc>
              <a:spcBef>
                <a:spcPts val="0"/>
              </a:spcBef>
              <a:buClr>
                <a:srgbClr val="79496A"/>
              </a:buClr>
              <a:defRPr/>
            </a:pPr>
            <a:r>
              <a:rPr lang="en-US" sz="2800" dirty="0">
                <a:latin typeface="Verdana" pitchFamily="34" charset="0"/>
                <a:ea typeface="Verdana" pitchFamily="34" charset="0"/>
                <a:cs typeface="Verdana" pitchFamily="34" charset="0"/>
              </a:rPr>
              <a:t>Prototype model not accepted by Task Force</a:t>
            </a:r>
          </a:p>
          <a:p>
            <a:pPr>
              <a:lnSpc>
                <a:spcPct val="120000"/>
              </a:lnSpc>
              <a:spcBef>
                <a:spcPts val="0"/>
              </a:spcBef>
              <a:buClr>
                <a:srgbClr val="79496A"/>
              </a:buClr>
              <a:defRPr/>
            </a:pPr>
            <a:r>
              <a:rPr lang="en-US" sz="2800" dirty="0">
                <a:latin typeface="Verdana" pitchFamily="34" charset="0"/>
                <a:ea typeface="Verdana" pitchFamily="34" charset="0"/>
                <a:cs typeface="Verdana" pitchFamily="34" charset="0"/>
              </a:rPr>
              <a:t>Changed from prototype to hybrid type/trait model</a:t>
            </a:r>
          </a:p>
          <a:p>
            <a:pPr marL="0" indent="0">
              <a:lnSpc>
                <a:spcPct val="120000"/>
              </a:lnSpc>
              <a:spcBef>
                <a:spcPts val="0"/>
              </a:spcBef>
              <a:buClr>
                <a:srgbClr val="79496A"/>
              </a:buClr>
              <a:buNone/>
              <a:defRPr/>
            </a:pPr>
            <a:endParaRPr lang="en-US" sz="2800" dirty="0">
              <a:latin typeface="Verdana" pitchFamily="34" charset="0"/>
              <a:ea typeface="Verdana" pitchFamily="34" charset="0"/>
              <a:cs typeface="Verdana" pitchFamily="34" charset="0"/>
            </a:endParaRPr>
          </a:p>
          <a:p>
            <a:pPr marL="0" indent="0">
              <a:lnSpc>
                <a:spcPct val="120000"/>
              </a:lnSpc>
              <a:spcBef>
                <a:spcPts val="0"/>
              </a:spcBef>
              <a:buClr>
                <a:srgbClr val="79496A"/>
              </a:buClr>
              <a:buNone/>
              <a:defRPr/>
            </a:pPr>
            <a:r>
              <a:rPr lang="en-US" sz="2800" b="1" dirty="0">
                <a:solidFill>
                  <a:schemeClr val="tx2"/>
                </a:solidFill>
                <a:latin typeface="Verdana" pitchFamily="34" charset="0"/>
                <a:ea typeface="Verdana" pitchFamily="34" charset="0"/>
                <a:cs typeface="Verdana" pitchFamily="34" charset="0"/>
              </a:rPr>
              <a:t>Draft 3 PD Model Posted May 2012</a:t>
            </a:r>
          </a:p>
          <a:p>
            <a:pPr>
              <a:lnSpc>
                <a:spcPct val="120000"/>
              </a:lnSpc>
              <a:spcBef>
                <a:spcPts val="0"/>
              </a:spcBef>
              <a:buClr>
                <a:srgbClr val="79496A"/>
              </a:buClr>
              <a:defRPr/>
            </a:pPr>
            <a:r>
              <a:rPr lang="en-US" sz="2800" dirty="0">
                <a:latin typeface="Verdana" pitchFamily="34" charset="0"/>
                <a:ea typeface="Verdana" pitchFamily="34" charset="0"/>
                <a:cs typeface="Verdana" pitchFamily="34" charset="0"/>
              </a:rPr>
              <a:t>Minor modifications </a:t>
            </a:r>
          </a:p>
          <a:p>
            <a:pPr marL="0" indent="0">
              <a:spcAft>
                <a:spcPts val="600"/>
              </a:spcAft>
              <a:buClr>
                <a:srgbClr val="79496A"/>
              </a:buClr>
              <a:buNone/>
              <a:defRPr/>
            </a:pPr>
            <a:endParaRPr lang="en-US" sz="2800" dirty="0">
              <a:ea typeface="ＭＳ Ｐゴシック" pitchFamily="34" charset="-128"/>
            </a:endParaRPr>
          </a:p>
          <a:p>
            <a:pPr marL="0" indent="0">
              <a:spcAft>
                <a:spcPts val="600"/>
              </a:spcAft>
              <a:buClr>
                <a:srgbClr val="79496A"/>
              </a:buClr>
              <a:buNone/>
              <a:defRPr/>
            </a:pPr>
            <a:endParaRPr lang="en-US" sz="2800" dirty="0">
              <a:ea typeface="ＭＳ Ｐゴシック" pitchFamily="34" charset="-128"/>
            </a:endParaRPr>
          </a:p>
          <a:p>
            <a:pPr marL="0" indent="0">
              <a:buClr>
                <a:srgbClr val="79496A"/>
              </a:buClr>
              <a:buNone/>
              <a:defRPr/>
            </a:pPr>
            <a:endParaRPr lang="en-US" sz="2000" i="1" dirty="0">
              <a:ea typeface="ＭＳ Ｐゴシック" pitchFamily="34" charset="-128"/>
            </a:endParaRPr>
          </a:p>
        </p:txBody>
      </p:sp>
    </p:spTree>
    <p:extLst>
      <p:ext uri="{BB962C8B-B14F-4D97-AF65-F5344CB8AC3E}">
        <p14:creationId xmlns:p14="http://schemas.microsoft.com/office/powerpoint/2010/main" xmlns="" val="30157622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04800" y="838200"/>
            <a:ext cx="8458200" cy="4419600"/>
          </a:xfrm>
        </p:spPr>
        <p:txBody>
          <a:bodyPr/>
          <a:lstStyle/>
          <a:p>
            <a:pPr eaLnBrk="1" hangingPunct="1">
              <a:buClr>
                <a:srgbClr val="FAC219"/>
              </a:buClr>
              <a:defRPr/>
            </a:pPr>
            <a:r>
              <a:rPr lang="en-US" b="1" dirty="0">
                <a:solidFill>
                  <a:srgbClr val="FFC000"/>
                </a:solidFill>
              </a:rPr>
              <a:t>Elements of Personality Functioning</a:t>
            </a:r>
          </a:p>
          <a:p>
            <a:pPr eaLnBrk="1" hangingPunct="1">
              <a:buClr>
                <a:srgbClr val="FAC219"/>
              </a:buClr>
              <a:defRPr/>
            </a:pPr>
            <a:endParaRPr lang="en-US" sz="2400" b="1" dirty="0">
              <a:solidFill>
                <a:srgbClr val="FFC000"/>
              </a:solidFill>
            </a:endParaRPr>
          </a:p>
          <a:p>
            <a:pPr eaLnBrk="1" hangingPunct="1">
              <a:buClr>
                <a:schemeClr val="bg1"/>
              </a:buClr>
              <a:defRPr/>
            </a:pPr>
            <a:r>
              <a:rPr lang="en-US" sz="2400" dirty="0"/>
              <a:t>1.  Self</a:t>
            </a:r>
          </a:p>
          <a:p>
            <a:pPr marL="400050" lvl="1" indent="0" eaLnBrk="1" hangingPunct="1">
              <a:buClr>
                <a:schemeClr val="bg1"/>
              </a:buClr>
              <a:buNone/>
              <a:defRPr/>
            </a:pPr>
            <a:r>
              <a:rPr lang="en-US" sz="2400" dirty="0"/>
              <a:t>a. Identity</a:t>
            </a:r>
          </a:p>
          <a:p>
            <a:pPr marL="400050" lvl="1" indent="0" eaLnBrk="1" hangingPunct="1">
              <a:buClr>
                <a:schemeClr val="bg1"/>
              </a:buClr>
              <a:buNone/>
              <a:defRPr/>
            </a:pPr>
            <a:r>
              <a:rPr lang="en-US" sz="2400" dirty="0"/>
              <a:t>b. Self-direction</a:t>
            </a:r>
          </a:p>
          <a:p>
            <a:pPr marL="512763" lvl="1" indent="0" eaLnBrk="1" hangingPunct="1">
              <a:buClr>
                <a:srgbClr val="FAC219"/>
              </a:buClr>
              <a:buFont typeface="Wingdings" pitchFamily="2" charset="2"/>
              <a:buNone/>
              <a:defRPr/>
            </a:pPr>
            <a:endParaRPr lang="en-US" sz="2400" dirty="0"/>
          </a:p>
          <a:p>
            <a:pPr eaLnBrk="1" hangingPunct="1">
              <a:buClr>
                <a:schemeClr val="bg1"/>
              </a:buClr>
              <a:defRPr/>
            </a:pPr>
            <a:r>
              <a:rPr lang="en-US" sz="2400" dirty="0"/>
              <a:t>2.  Interpersonal</a:t>
            </a:r>
          </a:p>
          <a:p>
            <a:pPr marL="400050" lvl="1" indent="0" eaLnBrk="1" hangingPunct="1">
              <a:buClr>
                <a:schemeClr val="bg1"/>
              </a:buClr>
              <a:buNone/>
              <a:defRPr/>
            </a:pPr>
            <a:r>
              <a:rPr lang="en-US" sz="2400" dirty="0"/>
              <a:t>a. Empathy</a:t>
            </a:r>
          </a:p>
          <a:p>
            <a:pPr marL="400050" lvl="1" indent="0" eaLnBrk="1" hangingPunct="1">
              <a:buClr>
                <a:schemeClr val="bg1"/>
              </a:buClr>
              <a:buNone/>
              <a:defRPr/>
            </a:pPr>
            <a:r>
              <a:rPr lang="en-US" sz="2400" dirty="0"/>
              <a:t>b. Intimacy</a:t>
            </a:r>
          </a:p>
          <a:p>
            <a:endParaRPr lang="en-US" b="1" dirty="0">
              <a:solidFill>
                <a:srgbClr val="FFC000"/>
              </a:solidFill>
              <a:ea typeface="ＭＳ Ｐゴシック" pitchFamily="34" charset="-128"/>
            </a:endParaRPr>
          </a:p>
          <a:p>
            <a:endParaRPr lang="en-US" b="1" dirty="0">
              <a:solidFill>
                <a:srgbClr val="FFC000"/>
              </a:solidFill>
              <a:ea typeface="ＭＳ Ｐゴシック" pitchFamily="34" charset="-128"/>
            </a:endParaRPr>
          </a:p>
          <a:p>
            <a:endParaRPr lang="en-US" b="1" dirty="0">
              <a:solidFill>
                <a:srgbClr val="FFC000"/>
              </a:solidFill>
              <a:ea typeface="ＭＳ Ｐゴシック" pitchFamily="34" charset="-128"/>
            </a:endParaRPr>
          </a:p>
        </p:txBody>
      </p:sp>
    </p:spTree>
    <p:extLst>
      <p:ext uri="{BB962C8B-B14F-4D97-AF65-F5344CB8AC3E}">
        <p14:creationId xmlns:p14="http://schemas.microsoft.com/office/powerpoint/2010/main" xmlns="" val="255880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81000" y="533400"/>
            <a:ext cx="8458200" cy="5715000"/>
          </a:xfrm>
        </p:spPr>
        <p:txBody>
          <a:bodyPr/>
          <a:lstStyle/>
          <a:p>
            <a:pPr eaLnBrk="1" hangingPunct="1">
              <a:buClr>
                <a:srgbClr val="FAC219"/>
              </a:buClr>
              <a:defRPr/>
            </a:pPr>
            <a:r>
              <a:rPr lang="en-US" altLang="ja-JP" b="1" dirty="0">
                <a:solidFill>
                  <a:srgbClr val="FAC219"/>
                </a:solidFill>
                <a:ea typeface="MS PGothic" pitchFamily="34" charset="-128"/>
              </a:rPr>
              <a:t>Elements of Optimal Personality Functioning </a:t>
            </a:r>
          </a:p>
          <a:p>
            <a:pPr eaLnBrk="1" hangingPunct="1">
              <a:buClr>
                <a:srgbClr val="FAC219"/>
              </a:buClr>
              <a:defRPr/>
            </a:pPr>
            <a:r>
              <a:rPr lang="en-US" sz="2000" b="1" u="sng" dirty="0">
                <a:solidFill>
                  <a:srgbClr val="FAC219"/>
                </a:solidFill>
                <a:ea typeface="MS PGothic" pitchFamily="34" charset="-128"/>
              </a:rPr>
              <a:t>Self</a:t>
            </a:r>
            <a:r>
              <a:rPr lang="en-US" sz="2000" dirty="0">
                <a:solidFill>
                  <a:srgbClr val="FAC219"/>
                </a:solidFill>
                <a:ea typeface="MS PGothic" pitchFamily="34" charset="-128"/>
              </a:rPr>
              <a:t>:</a:t>
            </a:r>
          </a:p>
          <a:p>
            <a:pPr>
              <a:defRPr/>
            </a:pPr>
            <a:r>
              <a:rPr lang="en-US" sz="2000" u="sng" dirty="0">
                <a:ea typeface="MS PGothic" pitchFamily="34" charset="-128"/>
              </a:rPr>
              <a:t>Identity</a:t>
            </a:r>
            <a:r>
              <a:rPr lang="en-US" sz="2000" dirty="0">
                <a:ea typeface="MS PGothic" pitchFamily="34" charset="-128"/>
              </a:rPr>
              <a:t>: Experience of oneself as unique, with clear boundaries between self and others; stability of self-esteem and accuracy of self-appraisal; capacity for, and ability to regulate, a range of emotional experience. </a:t>
            </a:r>
          </a:p>
          <a:p>
            <a:r>
              <a:rPr lang="en-US" sz="2000" u="sng" dirty="0">
                <a:ea typeface="MS PGothic" pitchFamily="34" charset="-128"/>
              </a:rPr>
              <a:t>Self-direction</a:t>
            </a:r>
            <a:r>
              <a:rPr lang="en-US" sz="2000" dirty="0">
                <a:ea typeface="MS PGothic" pitchFamily="34" charset="-128"/>
              </a:rPr>
              <a:t>: Pursuit of coherent and meaningful short-term and life goals; utilization of constructive and prosocial internal standards of behavior; ability to self-reflect productively.</a:t>
            </a:r>
          </a:p>
          <a:p>
            <a:r>
              <a:rPr lang="en-US" sz="2000" b="1" u="sng" dirty="0">
                <a:solidFill>
                  <a:srgbClr val="FAC219"/>
                </a:solidFill>
                <a:ea typeface="MS PGothic" pitchFamily="34" charset="-128"/>
              </a:rPr>
              <a:t>Interpersonal</a:t>
            </a:r>
            <a:r>
              <a:rPr lang="en-US" sz="2000" dirty="0">
                <a:solidFill>
                  <a:srgbClr val="FAC219"/>
                </a:solidFill>
                <a:ea typeface="MS PGothic" pitchFamily="34" charset="-128"/>
              </a:rPr>
              <a:t>:</a:t>
            </a:r>
          </a:p>
          <a:p>
            <a:r>
              <a:rPr lang="en-US" sz="2000" u="sng" dirty="0">
                <a:ea typeface="MS PGothic" pitchFamily="34" charset="-128"/>
              </a:rPr>
              <a:t>Empathy</a:t>
            </a:r>
            <a:r>
              <a:rPr lang="en-US" sz="2000" dirty="0">
                <a:ea typeface="MS PGothic" pitchFamily="34" charset="-128"/>
              </a:rPr>
              <a:t>: Comprehension and appreciation of others’ experiences and motivations; tolerance of differing perspectives; understanding the effects of own behavior on others.</a:t>
            </a:r>
          </a:p>
          <a:p>
            <a:r>
              <a:rPr lang="en-US" sz="2000" u="sng" dirty="0">
                <a:ea typeface="MS PGothic" pitchFamily="34" charset="-128"/>
              </a:rPr>
              <a:t>Intimacy</a:t>
            </a:r>
            <a:r>
              <a:rPr lang="en-US" sz="2000" dirty="0">
                <a:ea typeface="MS PGothic" pitchFamily="34" charset="-128"/>
              </a:rPr>
              <a:t>: Depth and duration of connection with others; desire and capacity for closeness; mutuality of regard reflected in interpersonal behavior.</a:t>
            </a:r>
          </a:p>
          <a:p>
            <a:pPr algn="r">
              <a:defRPr/>
            </a:pPr>
            <a:r>
              <a:rPr lang="en-US" sz="1100" i="1" dirty="0">
                <a:ea typeface="Calibri"/>
                <a:cs typeface="Arial"/>
              </a:rPr>
              <a:t>Reprinted with permission from the Diagnostic and Statistical Manual of Mental Disorders, Fifth Edition, (Copyright © 2013).</a:t>
            </a:r>
            <a:r>
              <a:rPr lang="en-US" i="1" dirty="0">
                <a:ea typeface="Calibri"/>
                <a:cs typeface="Arial"/>
              </a:rPr>
              <a:t> </a:t>
            </a:r>
          </a:p>
          <a:p>
            <a:pPr algn="r">
              <a:defRPr/>
            </a:pPr>
            <a:r>
              <a:rPr lang="en-US" sz="1100" i="1" dirty="0">
                <a:ea typeface="Calibri"/>
                <a:cs typeface="Arial"/>
              </a:rPr>
              <a:t>American Psychiatric Association. All rights reserved.</a:t>
            </a:r>
            <a:endParaRPr lang="en-US" sz="1100" b="1" dirty="0">
              <a:solidFill>
                <a:srgbClr val="FFC000"/>
              </a:solidFill>
              <a:ea typeface="ＭＳ Ｐゴシック" pitchFamily="34" charset="-128"/>
            </a:endParaRPr>
          </a:p>
          <a:p>
            <a:endParaRPr lang="en-US" b="1" dirty="0">
              <a:solidFill>
                <a:srgbClr val="FFC000"/>
              </a:solidFill>
              <a:ea typeface="ＭＳ Ｐゴシック" pitchFamily="34" charset="-128"/>
            </a:endParaRPr>
          </a:p>
          <a:p>
            <a:endParaRPr lang="en-US" b="1" dirty="0">
              <a:solidFill>
                <a:srgbClr val="FFC000"/>
              </a:solidFill>
              <a:ea typeface="ＭＳ Ｐゴシック" pitchFamily="34" charset="-128"/>
            </a:endParaRPr>
          </a:p>
        </p:txBody>
      </p:sp>
    </p:spTree>
    <p:extLst>
      <p:ext uri="{BB962C8B-B14F-4D97-AF65-F5344CB8AC3E}">
        <p14:creationId xmlns:p14="http://schemas.microsoft.com/office/powerpoint/2010/main" xmlns="" val="404632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8600" y="304800"/>
            <a:ext cx="8763000" cy="4648200"/>
          </a:xfrm>
        </p:spPr>
        <p:txBody>
          <a:bodyPr/>
          <a:lstStyle/>
          <a:p>
            <a:pPr eaLnBrk="1" hangingPunct="1">
              <a:buClr>
                <a:srgbClr val="FAC219"/>
              </a:buClr>
              <a:defRPr/>
            </a:pPr>
            <a:r>
              <a:rPr lang="en-US" altLang="ja-JP" b="1" dirty="0">
                <a:solidFill>
                  <a:srgbClr val="FFC000"/>
                </a:solidFill>
                <a:ea typeface="MS PGothic" pitchFamily="34" charset="-128"/>
              </a:rPr>
              <a:t>DSM-5 General Criteria for Personality Disorder (GCPD)</a:t>
            </a:r>
            <a:endParaRPr lang="en-US" dirty="0">
              <a:ea typeface="MS PGothic" pitchFamily="34" charset="-128"/>
            </a:endParaRPr>
          </a:p>
          <a:p>
            <a:pPr eaLnBrk="1" hangingPunct="1">
              <a:buClr>
                <a:srgbClr val="FAC219"/>
              </a:buClr>
              <a:defRPr/>
            </a:pPr>
            <a:endParaRPr lang="en-US" sz="2500" dirty="0">
              <a:ea typeface="MS PGothic" pitchFamily="34" charset="-128"/>
            </a:endParaRPr>
          </a:p>
          <a:p>
            <a:pPr eaLnBrk="1" hangingPunct="1">
              <a:buClr>
                <a:srgbClr val="FAC219"/>
              </a:buClr>
              <a:defRPr/>
            </a:pPr>
            <a:r>
              <a:rPr lang="en-US" sz="2500" dirty="0">
                <a:ea typeface="MS PGothic" pitchFamily="34" charset="-128"/>
              </a:rPr>
              <a:t>The essential features of Personality Disorder are:</a:t>
            </a:r>
            <a:endParaRPr lang="en-US" altLang="ja-JP" sz="2500" dirty="0">
              <a:ea typeface="MS PGothic" pitchFamily="34" charset="-128"/>
            </a:endParaRPr>
          </a:p>
          <a:p>
            <a:pPr marL="514350" indent="-514350" eaLnBrk="1" hangingPunct="1">
              <a:spcAft>
                <a:spcPts val="1800"/>
              </a:spcAft>
              <a:buClr>
                <a:srgbClr val="FAC219"/>
              </a:buClr>
              <a:buFont typeface="+mj-lt"/>
              <a:buAutoNum type="alphaUcPeriod"/>
              <a:defRPr/>
            </a:pPr>
            <a:r>
              <a:rPr lang="en-US" altLang="ja-JP" sz="2500" dirty="0">
                <a:ea typeface="MS PGothic" pitchFamily="34" charset="-128"/>
              </a:rPr>
              <a:t>Moderate or greater impairment in personality            (self / interpersonal) functioning AND</a:t>
            </a:r>
          </a:p>
          <a:p>
            <a:pPr marL="514350" indent="-514350" eaLnBrk="1" hangingPunct="1">
              <a:buClr>
                <a:srgbClr val="FAC219"/>
              </a:buClr>
              <a:buFont typeface="+mj-lt"/>
              <a:buAutoNum type="alphaUcPeriod"/>
              <a:defRPr/>
            </a:pPr>
            <a:r>
              <a:rPr lang="en-US" altLang="ja-JP" sz="2500" dirty="0">
                <a:ea typeface="MS PGothic" pitchFamily="34" charset="-128"/>
              </a:rPr>
              <a:t>One or more pathological personality traits</a:t>
            </a:r>
          </a:p>
          <a:p>
            <a:endParaRPr lang="en-US" b="1" dirty="0">
              <a:solidFill>
                <a:srgbClr val="FFC000"/>
              </a:solidFill>
              <a:ea typeface="ＭＳ Ｐゴシック" pitchFamily="34" charset="-128"/>
            </a:endParaRPr>
          </a:p>
          <a:p>
            <a:endParaRPr lang="en-US" b="1" dirty="0">
              <a:solidFill>
                <a:srgbClr val="FFC000"/>
              </a:solidFill>
              <a:ea typeface="ＭＳ Ｐゴシック" pitchFamily="34" charset="-128"/>
            </a:endParaRPr>
          </a:p>
        </p:txBody>
      </p:sp>
    </p:spTree>
    <p:extLst>
      <p:ext uri="{BB962C8B-B14F-4D97-AF65-F5344CB8AC3E}">
        <p14:creationId xmlns:p14="http://schemas.microsoft.com/office/powerpoint/2010/main" xmlns="" val="154662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381000"/>
            <a:ext cx="8534400" cy="1287712"/>
          </a:xfrm>
        </p:spPr>
        <p:txBody>
          <a:bodyPr>
            <a:noAutofit/>
          </a:bodyPr>
          <a:lstStyle/>
          <a:p>
            <a:r>
              <a:rPr lang="en-US" sz="2800" b="1" dirty="0">
                <a:solidFill>
                  <a:srgbClr val="FFC000"/>
                </a:solidFill>
                <a:ea typeface="MS PGothic" pitchFamily="34" charset="-128"/>
              </a:rPr>
              <a:t>Criterion A:</a:t>
            </a:r>
            <a:r>
              <a:rPr lang="en-US" sz="2800" b="1" dirty="0">
                <a:ea typeface="MS PGothic" pitchFamily="34" charset="-128"/>
              </a:rPr>
              <a:t/>
            </a:r>
            <a:br>
              <a:rPr lang="en-US" sz="2800" b="1" dirty="0">
                <a:ea typeface="MS PGothic" pitchFamily="34" charset="-128"/>
              </a:rPr>
            </a:br>
            <a:r>
              <a:rPr lang="en-US" sz="2800" b="1" dirty="0">
                <a:ea typeface="MS PGothic" pitchFamily="34" charset="-128"/>
              </a:rPr>
              <a:t/>
            </a:r>
            <a:br>
              <a:rPr lang="en-US" sz="2800" b="1" dirty="0">
                <a:ea typeface="MS PGothic" pitchFamily="34" charset="-128"/>
              </a:rPr>
            </a:br>
            <a:r>
              <a:rPr lang="en-US" sz="2800" b="1" i="1" dirty="0">
                <a:solidFill>
                  <a:srgbClr val="FFC000"/>
                </a:solidFill>
                <a:ea typeface="MS PGothic" pitchFamily="34" charset="-128"/>
              </a:rPr>
              <a:t>(Level of Impairment in Personality Functioning)</a:t>
            </a:r>
            <a:endParaRPr lang="en-US" sz="2800" b="1" dirty="0"/>
          </a:p>
        </p:txBody>
      </p:sp>
      <p:sp>
        <p:nvSpPr>
          <p:cNvPr id="3" name="Text Placeholder 2"/>
          <p:cNvSpPr>
            <a:spLocks noGrp="1"/>
          </p:cNvSpPr>
          <p:nvPr>
            <p:ph type="body" sz="quarter" idx="14"/>
          </p:nvPr>
        </p:nvSpPr>
        <p:spPr>
          <a:xfrm>
            <a:off x="381000" y="1981200"/>
            <a:ext cx="8534400" cy="4343400"/>
          </a:xfrm>
        </p:spPr>
        <p:txBody>
          <a:bodyPr/>
          <a:lstStyle/>
          <a:p>
            <a:pPr eaLnBrk="1" hangingPunct="1">
              <a:spcBef>
                <a:spcPct val="0"/>
              </a:spcBef>
              <a:defRPr/>
            </a:pPr>
            <a:r>
              <a:rPr lang="en-US" sz="2400" dirty="0"/>
              <a:t>Moderate or greater impairment in personality (self/interpersonal) functioning, manifest by characteristic difficulties in the following four areas: </a:t>
            </a:r>
          </a:p>
          <a:p>
            <a:pPr eaLnBrk="1" hangingPunct="1">
              <a:spcBef>
                <a:spcPct val="0"/>
              </a:spcBef>
              <a:buFont typeface="+mj-lt"/>
              <a:buAutoNum type="arabicPeriod"/>
              <a:defRPr/>
            </a:pPr>
            <a:r>
              <a:rPr lang="en-US" sz="2400" dirty="0"/>
              <a:t>	Identity			</a:t>
            </a:r>
          </a:p>
          <a:p>
            <a:pPr eaLnBrk="1" hangingPunct="1">
              <a:spcBef>
                <a:spcPct val="0"/>
              </a:spcBef>
              <a:buFont typeface="+mj-lt"/>
              <a:buAutoNum type="arabicPeriod"/>
              <a:defRPr/>
            </a:pPr>
            <a:r>
              <a:rPr lang="en-US" sz="2400" dirty="0"/>
              <a:t>	Self-direction		</a:t>
            </a:r>
          </a:p>
          <a:p>
            <a:pPr eaLnBrk="1" hangingPunct="1">
              <a:spcBef>
                <a:spcPct val="0"/>
              </a:spcBef>
              <a:buFont typeface="+mj-lt"/>
              <a:buAutoNum type="arabicPeriod"/>
              <a:defRPr/>
            </a:pPr>
            <a:r>
              <a:rPr lang="en-US" sz="2400" dirty="0"/>
              <a:t>	Empathy</a:t>
            </a:r>
          </a:p>
          <a:p>
            <a:pPr eaLnBrk="1" hangingPunct="1">
              <a:spcBef>
                <a:spcPct val="0"/>
              </a:spcBef>
              <a:buFont typeface="+mj-lt"/>
              <a:buAutoNum type="arabicPeriod"/>
              <a:defRPr/>
            </a:pPr>
            <a:r>
              <a:rPr lang="en-US" sz="2400" dirty="0"/>
              <a:t>	Intimacy</a:t>
            </a:r>
          </a:p>
          <a:p>
            <a:pPr eaLnBrk="1" hangingPunct="1">
              <a:spcBef>
                <a:spcPct val="0"/>
              </a:spcBef>
              <a:defRPr/>
            </a:pPr>
            <a:endParaRPr lang="en-US" sz="2300" dirty="0"/>
          </a:p>
          <a:p>
            <a:pPr algn="r">
              <a:defRPr/>
            </a:pPr>
            <a:r>
              <a:rPr lang="en-US" sz="1000" i="1" dirty="0">
                <a:ea typeface="Calibri"/>
                <a:cs typeface="Arial"/>
              </a:rPr>
              <a:t>    </a:t>
            </a:r>
          </a:p>
          <a:p>
            <a:pPr algn="r">
              <a:defRPr/>
            </a:pPr>
            <a:r>
              <a:rPr lang="en-US" sz="1000" i="1" dirty="0">
                <a:ea typeface="Calibri"/>
                <a:cs typeface="Arial"/>
              </a:rPr>
              <a:t>Reprinted with permission from the Diagnostic and Statistical Manual of Mental Disorders, Fifth Edition, (Copyright © 2013). </a:t>
            </a:r>
          </a:p>
          <a:p>
            <a:pPr algn="r">
              <a:defRPr/>
            </a:pPr>
            <a:r>
              <a:rPr lang="en-US" sz="1000" i="1" dirty="0">
                <a:ea typeface="Calibri"/>
                <a:cs typeface="Arial"/>
              </a:rPr>
              <a:t> American Psychiatric Association. All rights reserved.  </a:t>
            </a:r>
          </a:p>
        </p:txBody>
      </p:sp>
    </p:spTree>
    <p:extLst>
      <p:ext uri="{BB962C8B-B14F-4D97-AF65-F5344CB8AC3E}">
        <p14:creationId xmlns:p14="http://schemas.microsoft.com/office/powerpoint/2010/main" xmlns="" val="279422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33400" y="533400"/>
            <a:ext cx="8382000" cy="5562600"/>
          </a:xfrm>
        </p:spPr>
        <p:txBody>
          <a:bodyPr/>
          <a:lstStyle/>
          <a:p>
            <a:pPr eaLnBrk="1" hangingPunct="1">
              <a:buClr>
                <a:srgbClr val="FAC219"/>
              </a:buClr>
              <a:defRPr/>
            </a:pPr>
            <a:r>
              <a:rPr lang="en-US" sz="3000" b="1" dirty="0">
                <a:solidFill>
                  <a:srgbClr val="FFC000"/>
                </a:solidFill>
                <a:ea typeface="MS PGothic" pitchFamily="34" charset="-128"/>
              </a:rPr>
              <a:t>Guidance in estimating “moderate or greater impairment”:</a:t>
            </a:r>
            <a:endParaRPr lang="en-US" sz="2000" b="1" dirty="0">
              <a:ea typeface="MS PGothic" pitchFamily="34" charset="-128"/>
            </a:endParaRPr>
          </a:p>
          <a:p>
            <a:pPr eaLnBrk="1" hangingPunct="1">
              <a:buClr>
                <a:srgbClr val="FAC219"/>
              </a:buClr>
              <a:defRPr/>
            </a:pPr>
            <a:endParaRPr lang="en-US" sz="2900" b="1" dirty="0">
              <a:ea typeface="MS PGothic" pitchFamily="34" charset="-128"/>
            </a:endParaRPr>
          </a:p>
          <a:p>
            <a:pPr eaLnBrk="1" hangingPunct="1">
              <a:buClr>
                <a:srgbClr val="FAC219"/>
              </a:buClr>
              <a:defRPr/>
            </a:pPr>
            <a:r>
              <a:rPr lang="en-US" sz="2900" b="1" dirty="0">
                <a:ea typeface="MS PGothic" pitchFamily="34" charset="-128"/>
              </a:rPr>
              <a:t>Level of Personality Functioning Scale</a:t>
            </a:r>
            <a:endParaRPr lang="en-US" sz="2000" dirty="0">
              <a:ea typeface="MS PGothic" pitchFamily="34" charset="-128"/>
            </a:endParaRPr>
          </a:p>
          <a:p>
            <a:pPr>
              <a:defRPr/>
            </a:pPr>
            <a:r>
              <a:rPr lang="en-US" sz="2300" dirty="0">
                <a:ea typeface="MS PGothic" pitchFamily="34" charset="-128"/>
              </a:rPr>
              <a:t>0 - Little or No Impairment</a:t>
            </a:r>
          </a:p>
          <a:p>
            <a:pPr>
              <a:defRPr/>
            </a:pPr>
            <a:r>
              <a:rPr lang="en-US" sz="2300" dirty="0">
                <a:ea typeface="MS PGothic" pitchFamily="34" charset="-128"/>
              </a:rPr>
              <a:t>1 - Some Impairment</a:t>
            </a:r>
          </a:p>
          <a:p>
            <a:pPr>
              <a:defRPr/>
            </a:pPr>
            <a:r>
              <a:rPr lang="en-US" sz="2300" dirty="0">
                <a:ea typeface="MS PGothic" pitchFamily="34" charset="-128"/>
              </a:rPr>
              <a:t>2 - Moderate Impairment</a:t>
            </a:r>
          </a:p>
          <a:p>
            <a:pPr>
              <a:defRPr/>
            </a:pPr>
            <a:r>
              <a:rPr lang="en-US" sz="2300" dirty="0">
                <a:ea typeface="MS PGothic" pitchFamily="34" charset="-128"/>
              </a:rPr>
              <a:t>3 - Severe Impairment</a:t>
            </a:r>
          </a:p>
          <a:p>
            <a:pPr>
              <a:defRPr/>
            </a:pPr>
            <a:r>
              <a:rPr lang="en-US" sz="2300" dirty="0">
                <a:ea typeface="MS PGothic" pitchFamily="34" charset="-128"/>
              </a:rPr>
              <a:t>4 - Extreme Impairment</a:t>
            </a:r>
          </a:p>
          <a:p>
            <a:endParaRPr lang="en-US" b="1" dirty="0">
              <a:solidFill>
                <a:srgbClr val="FFC000"/>
              </a:solidFill>
              <a:ea typeface="ＭＳ Ｐゴシック" pitchFamily="34" charset="-128"/>
            </a:endParaRPr>
          </a:p>
        </p:txBody>
      </p:sp>
    </p:spTree>
    <p:extLst>
      <p:ext uri="{BB962C8B-B14F-4D97-AF65-F5344CB8AC3E}">
        <p14:creationId xmlns:p14="http://schemas.microsoft.com/office/powerpoint/2010/main" xmlns="" val="73073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66800"/>
            <a:ext cx="9144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AC21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731865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57200" y="596874"/>
            <a:ext cx="7472363" cy="501676"/>
          </a:xfrm>
        </p:spPr>
        <p:txBody>
          <a:bodyPr/>
          <a:lstStyle/>
          <a:p>
            <a:pPr eaLnBrk="1" hangingPunct="1"/>
            <a:r>
              <a:rPr lang="en-US" sz="2800" dirty="0">
                <a:solidFill>
                  <a:srgbClr val="FAC219"/>
                </a:solidFill>
              </a:rPr>
              <a:t>Disclosure Statement</a:t>
            </a:r>
          </a:p>
        </p:txBody>
      </p:sp>
      <p:sp>
        <p:nvSpPr>
          <p:cNvPr id="4099" name="Rectangle 3"/>
          <p:cNvSpPr>
            <a:spLocks noGrp="1" noChangeArrowheads="1"/>
          </p:cNvSpPr>
          <p:nvPr>
            <p:ph type="body" idx="4294967295"/>
          </p:nvPr>
        </p:nvSpPr>
        <p:spPr>
          <a:xfrm>
            <a:off x="457200" y="1600200"/>
            <a:ext cx="8153400" cy="1885131"/>
          </a:xfrm>
        </p:spPr>
        <p:txBody>
          <a:bodyPr/>
          <a:lstStyle/>
          <a:p>
            <a:pPr marL="63500" indent="0" defTabSz="166688" eaLnBrk="1" hangingPunct="1">
              <a:buClr>
                <a:srgbClr val="FAC219"/>
              </a:buClr>
              <a:buNone/>
              <a:tabLst>
                <a:tab pos="749300" algn="l"/>
              </a:tabLst>
              <a:defRPr/>
            </a:pPr>
            <a:r>
              <a:rPr lang="en-US" sz="2600" dirty="0"/>
              <a:t>The speaker has no conflicts to disclose other </a:t>
            </a:r>
          </a:p>
          <a:p>
            <a:pPr marL="63500" indent="0" defTabSz="166688" eaLnBrk="1" hangingPunct="1">
              <a:buClr>
                <a:srgbClr val="FAC219"/>
              </a:buClr>
              <a:buNone/>
              <a:tabLst>
                <a:tab pos="749300" algn="l"/>
              </a:tabLst>
              <a:defRPr/>
            </a:pPr>
            <a:r>
              <a:rPr lang="en-US" sz="2600" dirty="0"/>
              <a:t>than potential shared revenue from sales of the </a:t>
            </a:r>
          </a:p>
          <a:p>
            <a:pPr marL="63500" indent="0" defTabSz="166688" eaLnBrk="1" hangingPunct="1">
              <a:buClr>
                <a:srgbClr val="FAC219"/>
              </a:buClr>
              <a:buNone/>
              <a:tabLst>
                <a:tab pos="749300" algn="l"/>
              </a:tabLst>
              <a:defRPr/>
            </a:pPr>
            <a:r>
              <a:rPr lang="en-US" sz="2600" dirty="0"/>
              <a:t>SCID-5-AMPD</a:t>
            </a:r>
            <a:endParaRPr lang="en-US" sz="2600" dirty="0">
              <a:solidFill>
                <a:srgbClr val="FAC219"/>
              </a:solidFill>
            </a:endParaRPr>
          </a:p>
          <a:p>
            <a:pPr marL="292100" indent="-228600" defTabSz="166688" eaLnBrk="1" hangingPunct="1">
              <a:lnSpc>
                <a:spcPct val="80000"/>
              </a:lnSpc>
              <a:tabLst>
                <a:tab pos="749300" algn="l"/>
              </a:tabLst>
              <a:defRPr/>
            </a:pPr>
            <a:endParaRPr lang="en-US" sz="2000" dirty="0">
              <a:solidFill>
                <a:srgbClr val="FAC219"/>
              </a:solidFill>
            </a:endParaRPr>
          </a:p>
        </p:txBody>
      </p:sp>
    </p:spTree>
    <p:extLst>
      <p:ext uri="{BB962C8B-B14F-4D97-AF65-F5344CB8AC3E}">
        <p14:creationId xmlns:p14="http://schemas.microsoft.com/office/powerpoint/2010/main" xmlns="" val="32407264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457200"/>
            <a:ext cx="8229600" cy="1287712"/>
          </a:xfrm>
        </p:spPr>
        <p:txBody>
          <a:bodyPr>
            <a:noAutofit/>
          </a:bodyPr>
          <a:lstStyle/>
          <a:p>
            <a:r>
              <a:rPr lang="en-US" sz="2800" b="1" dirty="0">
                <a:solidFill>
                  <a:srgbClr val="FFC000"/>
                </a:solidFill>
                <a:ea typeface="MS PGothic" pitchFamily="34" charset="-128"/>
              </a:rPr>
              <a:t>Criterion B:</a:t>
            </a:r>
            <a:r>
              <a:rPr lang="en-US" sz="2800" b="1" dirty="0">
                <a:ea typeface="MS PGothic" pitchFamily="34" charset="-128"/>
              </a:rPr>
              <a:t/>
            </a:r>
            <a:br>
              <a:rPr lang="en-US" sz="2800" b="1" dirty="0">
                <a:ea typeface="MS PGothic" pitchFamily="34" charset="-128"/>
              </a:rPr>
            </a:br>
            <a:r>
              <a:rPr lang="en-US" sz="2800" b="1" dirty="0">
                <a:ea typeface="MS PGothic" pitchFamily="34" charset="-128"/>
              </a:rPr>
              <a:t/>
            </a:r>
            <a:br>
              <a:rPr lang="en-US" sz="2800" b="1" dirty="0">
                <a:ea typeface="MS PGothic" pitchFamily="34" charset="-128"/>
              </a:rPr>
            </a:br>
            <a:r>
              <a:rPr lang="en-US" sz="2800" b="1" i="1" dirty="0">
                <a:solidFill>
                  <a:srgbClr val="FFC000"/>
                </a:solidFill>
                <a:ea typeface="MS PGothic" pitchFamily="34" charset="-128"/>
              </a:rPr>
              <a:t>(Patterns of Pathological Personality Traits)</a:t>
            </a:r>
            <a:endParaRPr lang="en-US" sz="2800" b="1" dirty="0"/>
          </a:p>
        </p:txBody>
      </p:sp>
      <p:sp>
        <p:nvSpPr>
          <p:cNvPr id="3" name="Text Placeholder 2"/>
          <p:cNvSpPr>
            <a:spLocks noGrp="1"/>
          </p:cNvSpPr>
          <p:nvPr>
            <p:ph type="body" sz="quarter" idx="14"/>
          </p:nvPr>
        </p:nvSpPr>
        <p:spPr>
          <a:xfrm>
            <a:off x="533400" y="1981200"/>
            <a:ext cx="7696200" cy="4267200"/>
          </a:xfrm>
        </p:spPr>
        <p:txBody>
          <a:bodyPr/>
          <a:lstStyle/>
          <a:p>
            <a:pPr marL="114300" lvl="1" indent="0" eaLnBrk="1" hangingPunct="1">
              <a:lnSpc>
                <a:spcPct val="90000"/>
              </a:lnSpc>
              <a:buClr>
                <a:srgbClr val="FAC219"/>
              </a:buClr>
              <a:buSzTx/>
              <a:buNone/>
            </a:pPr>
            <a:r>
              <a:rPr lang="en-US" sz="2600" b="1" u="sng" dirty="0">
                <a:ea typeface="MS PGothic" pitchFamily="34" charset="-128"/>
              </a:rPr>
              <a:t>Trait Domains</a:t>
            </a:r>
          </a:p>
          <a:p>
            <a:pPr marL="457200" lvl="1" indent="-342900" eaLnBrk="1" hangingPunct="1">
              <a:lnSpc>
                <a:spcPct val="90000"/>
              </a:lnSpc>
              <a:buClr>
                <a:srgbClr val="FAC219"/>
              </a:buClr>
              <a:buSzTx/>
              <a:buFontTx/>
              <a:buChar char="•"/>
            </a:pPr>
            <a:r>
              <a:rPr lang="en-US" sz="2600" dirty="0">
                <a:ea typeface="MS PGothic" pitchFamily="34" charset="-128"/>
              </a:rPr>
              <a:t>Negative Affectivity</a:t>
            </a:r>
          </a:p>
          <a:p>
            <a:pPr marL="457200" lvl="1" indent="-342900" eaLnBrk="1" hangingPunct="1">
              <a:lnSpc>
                <a:spcPct val="90000"/>
              </a:lnSpc>
              <a:buClr>
                <a:srgbClr val="FAC219"/>
              </a:buClr>
              <a:buSzTx/>
              <a:buFontTx/>
              <a:buChar char="•"/>
            </a:pPr>
            <a:r>
              <a:rPr lang="en-US" sz="2600" dirty="0">
                <a:ea typeface="MS PGothic" pitchFamily="34" charset="-128"/>
              </a:rPr>
              <a:t>Detachment</a:t>
            </a:r>
          </a:p>
          <a:p>
            <a:pPr marL="457200" lvl="1" indent="-342900" eaLnBrk="1" hangingPunct="1">
              <a:lnSpc>
                <a:spcPct val="90000"/>
              </a:lnSpc>
              <a:buClr>
                <a:srgbClr val="FAC219"/>
              </a:buClr>
              <a:buSzTx/>
              <a:buFontTx/>
              <a:buChar char="•"/>
            </a:pPr>
            <a:r>
              <a:rPr lang="en-US" sz="2600" dirty="0">
                <a:ea typeface="MS PGothic" pitchFamily="34" charset="-128"/>
              </a:rPr>
              <a:t>Antagonism</a:t>
            </a:r>
          </a:p>
          <a:p>
            <a:pPr marL="457200" lvl="1" indent="-342900" eaLnBrk="1" hangingPunct="1">
              <a:lnSpc>
                <a:spcPct val="90000"/>
              </a:lnSpc>
              <a:buClr>
                <a:srgbClr val="FAC219"/>
              </a:buClr>
              <a:buSzTx/>
              <a:buFontTx/>
              <a:buChar char="•"/>
            </a:pPr>
            <a:r>
              <a:rPr lang="en-US" sz="2600" dirty="0">
                <a:ea typeface="MS PGothic" pitchFamily="34" charset="-128"/>
              </a:rPr>
              <a:t>Disinhibition</a:t>
            </a:r>
          </a:p>
          <a:p>
            <a:pPr marL="457200" lvl="1" indent="-342900" eaLnBrk="1" hangingPunct="1">
              <a:lnSpc>
                <a:spcPct val="90000"/>
              </a:lnSpc>
              <a:buClr>
                <a:srgbClr val="FAC219"/>
              </a:buClr>
              <a:buSzTx/>
              <a:buFontTx/>
              <a:buChar char="•"/>
            </a:pPr>
            <a:r>
              <a:rPr lang="en-US" sz="2600" dirty="0">
                <a:ea typeface="MS PGothic" pitchFamily="34" charset="-128"/>
              </a:rPr>
              <a:t>Psychoticism</a:t>
            </a:r>
          </a:p>
          <a:p>
            <a:endParaRPr lang="en-US" dirty="0"/>
          </a:p>
        </p:txBody>
      </p:sp>
    </p:spTree>
    <p:extLst>
      <p:ext uri="{BB962C8B-B14F-4D97-AF65-F5344CB8AC3E}">
        <p14:creationId xmlns:p14="http://schemas.microsoft.com/office/powerpoint/2010/main" xmlns="" val="4654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504064" cy="1600200"/>
          </a:xfrm>
        </p:spPr>
        <p:txBody>
          <a:bodyPr>
            <a:normAutofit/>
          </a:bodyPr>
          <a:lstStyle/>
          <a:p>
            <a:r>
              <a:rPr lang="en-US" sz="2500" b="1" dirty="0">
                <a:solidFill>
                  <a:srgbClr val="FAC219"/>
                </a:solidFill>
              </a:rPr>
              <a:t>A Hierarchical Model of Personality Psychopathology</a:t>
            </a:r>
            <a:endParaRPr lang="en-US" sz="2500" b="1" i="1" dirty="0">
              <a:solidFill>
                <a:srgbClr val="FAC219"/>
              </a:solidFill>
            </a:endParaRPr>
          </a:p>
          <a:p>
            <a:endParaRPr lang="en-US" b="1" dirty="0"/>
          </a:p>
        </p:txBody>
      </p:sp>
      <p:sp>
        <p:nvSpPr>
          <p:cNvPr id="3" name="Text Placeholder 2"/>
          <p:cNvSpPr>
            <a:spLocks noGrp="1"/>
          </p:cNvSpPr>
          <p:nvPr>
            <p:ph type="body" sz="quarter" idx="14"/>
          </p:nvPr>
        </p:nvSpPr>
        <p:spPr>
          <a:xfrm>
            <a:off x="76200" y="1752600"/>
            <a:ext cx="8991600" cy="5029200"/>
          </a:xfrm>
        </p:spPr>
        <p:txBody>
          <a:bodyPr/>
          <a:lstStyle/>
          <a:p>
            <a:r>
              <a:rPr lang="en-US" dirty="0">
                <a:solidFill>
                  <a:schemeClr val="bg1"/>
                </a:solidFill>
                <a:latin typeface="Verdana" pitchFamily="34" charset="0"/>
              </a:rPr>
              <a:t>Krueger &amp; </a:t>
            </a:r>
            <a:r>
              <a:rPr lang="en-US" dirty="0" err="1">
                <a:solidFill>
                  <a:schemeClr val="bg1"/>
                </a:solidFill>
                <a:latin typeface="Verdana" pitchFamily="34" charset="0"/>
              </a:rPr>
              <a:t>Markon</a:t>
            </a:r>
            <a:r>
              <a:rPr lang="en-US" dirty="0">
                <a:solidFill>
                  <a:schemeClr val="bg1"/>
                </a:solidFill>
                <a:latin typeface="Verdana" pitchFamily="34" charset="0"/>
              </a:rPr>
              <a:t>, </a:t>
            </a:r>
            <a:r>
              <a:rPr lang="en-US" i="1" dirty="0" err="1">
                <a:solidFill>
                  <a:schemeClr val="bg1"/>
                </a:solidFill>
                <a:latin typeface="Verdana" pitchFamily="34" charset="0"/>
              </a:rPr>
              <a:t>Annu</a:t>
            </a:r>
            <a:r>
              <a:rPr lang="en-US" i="1" dirty="0">
                <a:solidFill>
                  <a:schemeClr val="bg1"/>
                </a:solidFill>
                <a:latin typeface="Verdana" pitchFamily="34" charset="0"/>
              </a:rPr>
              <a:t> Rev </a:t>
            </a:r>
            <a:r>
              <a:rPr lang="en-US" i="1" dirty="0" err="1">
                <a:solidFill>
                  <a:schemeClr val="bg1"/>
                </a:solidFill>
                <a:latin typeface="Verdana" pitchFamily="34" charset="0"/>
              </a:rPr>
              <a:t>Clin</a:t>
            </a:r>
            <a:r>
              <a:rPr lang="en-US" i="1" dirty="0">
                <a:solidFill>
                  <a:schemeClr val="bg1"/>
                </a:solidFill>
                <a:latin typeface="Verdana" pitchFamily="34" charset="0"/>
              </a:rPr>
              <a:t> </a:t>
            </a:r>
            <a:r>
              <a:rPr lang="en-US" i="1" dirty="0" err="1">
                <a:solidFill>
                  <a:schemeClr val="bg1"/>
                </a:solidFill>
                <a:latin typeface="Verdana" pitchFamily="34" charset="0"/>
              </a:rPr>
              <a:t>Psychol</a:t>
            </a:r>
            <a:r>
              <a:rPr lang="en-US" dirty="0">
                <a:solidFill>
                  <a:schemeClr val="bg1"/>
                </a:solidFill>
                <a:latin typeface="Verdana" pitchFamily="34" charset="0"/>
              </a:rPr>
              <a:t>, 2014</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00200"/>
            <a:ext cx="8839200" cy="4316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AC21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855864" y="6030343"/>
            <a:ext cx="5105400" cy="307777"/>
          </a:xfrm>
          <a:prstGeom prst="rect">
            <a:avLst/>
          </a:prstGeom>
        </p:spPr>
        <p:txBody>
          <a:bodyPr wrap="square">
            <a:spAutoFit/>
          </a:bodyPr>
          <a:lstStyle/>
          <a:p>
            <a:pPr algn="r" eaLnBrk="1" hangingPunct="1">
              <a:spcBef>
                <a:spcPct val="50000"/>
              </a:spcBef>
              <a:buSzTx/>
            </a:pPr>
            <a:r>
              <a:rPr lang="en-US" sz="1400" dirty="0">
                <a:latin typeface="Verdana" pitchFamily="34" charset="0"/>
              </a:rPr>
              <a:t>Krueger &amp; </a:t>
            </a:r>
            <a:r>
              <a:rPr lang="en-US" sz="1400" dirty="0" err="1">
                <a:latin typeface="Verdana" pitchFamily="34" charset="0"/>
              </a:rPr>
              <a:t>Markon</a:t>
            </a:r>
            <a:r>
              <a:rPr lang="en-US" sz="1400" dirty="0">
                <a:latin typeface="Verdana" pitchFamily="34" charset="0"/>
              </a:rPr>
              <a:t>, </a:t>
            </a:r>
            <a:r>
              <a:rPr lang="en-US" sz="1400" i="1" dirty="0" err="1">
                <a:latin typeface="Verdana" pitchFamily="34" charset="0"/>
              </a:rPr>
              <a:t>Annu</a:t>
            </a:r>
            <a:r>
              <a:rPr lang="en-US" sz="1400" i="1" dirty="0">
                <a:latin typeface="Verdana" pitchFamily="34" charset="0"/>
              </a:rPr>
              <a:t> Rev </a:t>
            </a:r>
            <a:r>
              <a:rPr lang="en-US" sz="1400" i="1" dirty="0" err="1">
                <a:latin typeface="Verdana" pitchFamily="34" charset="0"/>
              </a:rPr>
              <a:t>Clin</a:t>
            </a:r>
            <a:r>
              <a:rPr lang="en-US" sz="1400" i="1" dirty="0">
                <a:latin typeface="Verdana" pitchFamily="34" charset="0"/>
              </a:rPr>
              <a:t> </a:t>
            </a:r>
            <a:r>
              <a:rPr lang="en-US" sz="1400" i="1" dirty="0" err="1">
                <a:latin typeface="Verdana" pitchFamily="34" charset="0"/>
              </a:rPr>
              <a:t>Psychol</a:t>
            </a:r>
            <a:r>
              <a:rPr lang="en-US" sz="1400" dirty="0">
                <a:latin typeface="Verdana" pitchFamily="34" charset="0"/>
              </a:rPr>
              <a:t>, 2014</a:t>
            </a:r>
          </a:p>
        </p:txBody>
      </p:sp>
    </p:spTree>
    <p:extLst>
      <p:ext uri="{BB962C8B-B14F-4D97-AF65-F5344CB8AC3E}">
        <p14:creationId xmlns:p14="http://schemas.microsoft.com/office/powerpoint/2010/main" xmlns="" val="242259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152400"/>
            <a:ext cx="8686800" cy="1287712"/>
          </a:xfrm>
        </p:spPr>
        <p:txBody>
          <a:bodyPr>
            <a:normAutofit/>
          </a:bodyPr>
          <a:lstStyle/>
          <a:p>
            <a:r>
              <a:rPr lang="en-US" sz="2800" b="1" dirty="0">
                <a:solidFill>
                  <a:srgbClr val="FAC219"/>
                </a:solidFill>
                <a:ea typeface="MS PGothic" pitchFamily="34" charset="-128"/>
              </a:rPr>
              <a:t>Negative Affectivity (vs. emotional stability)</a:t>
            </a:r>
            <a:endParaRPr lang="en-US" sz="2800" b="1" dirty="0"/>
          </a:p>
        </p:txBody>
      </p:sp>
      <p:sp>
        <p:nvSpPr>
          <p:cNvPr id="3" name="Text Placeholder 2"/>
          <p:cNvSpPr>
            <a:spLocks noGrp="1"/>
          </p:cNvSpPr>
          <p:nvPr>
            <p:ph type="body" sz="quarter" idx="14"/>
          </p:nvPr>
        </p:nvSpPr>
        <p:spPr>
          <a:xfrm>
            <a:off x="304800" y="1295400"/>
            <a:ext cx="8458200" cy="4800600"/>
          </a:xfrm>
        </p:spPr>
        <p:txBody>
          <a:bodyPr/>
          <a:lstStyle/>
          <a:p>
            <a:pPr lvl="1">
              <a:buFontTx/>
              <a:buAutoNum type="arabicPeriod"/>
              <a:defRPr/>
            </a:pPr>
            <a:r>
              <a:rPr lang="en-US" sz="2600" dirty="0">
                <a:ea typeface="MS PGothic" pitchFamily="34" charset="-128"/>
              </a:rPr>
              <a:t>Emotional lability</a:t>
            </a:r>
          </a:p>
          <a:p>
            <a:pPr lvl="1">
              <a:buFontTx/>
              <a:buAutoNum type="arabicPeriod"/>
              <a:defRPr/>
            </a:pPr>
            <a:r>
              <a:rPr lang="en-US" sz="2600" dirty="0">
                <a:ea typeface="MS PGothic" pitchFamily="34" charset="-128"/>
              </a:rPr>
              <a:t>Anxiousness</a:t>
            </a:r>
          </a:p>
          <a:p>
            <a:pPr lvl="1">
              <a:buFontTx/>
              <a:buAutoNum type="arabicPeriod"/>
              <a:defRPr/>
            </a:pPr>
            <a:r>
              <a:rPr lang="en-US" sz="2600" dirty="0">
                <a:ea typeface="MS PGothic" pitchFamily="34" charset="-128"/>
              </a:rPr>
              <a:t>Separation insecurity</a:t>
            </a:r>
          </a:p>
          <a:p>
            <a:pPr lvl="1">
              <a:buFontTx/>
              <a:buAutoNum type="arabicPeriod"/>
              <a:defRPr/>
            </a:pPr>
            <a:r>
              <a:rPr lang="en-US" sz="2600" dirty="0">
                <a:ea typeface="MS PGothic" pitchFamily="34" charset="-128"/>
              </a:rPr>
              <a:t>Submissiveness </a:t>
            </a:r>
          </a:p>
          <a:p>
            <a:pPr lvl="1">
              <a:buFontTx/>
              <a:buAutoNum type="arabicPeriod"/>
              <a:defRPr/>
            </a:pPr>
            <a:r>
              <a:rPr lang="en-US" sz="2600" dirty="0">
                <a:ea typeface="MS PGothic" pitchFamily="34" charset="-128"/>
              </a:rPr>
              <a:t>Hostility</a:t>
            </a:r>
          </a:p>
          <a:p>
            <a:pPr lvl="1">
              <a:buFontTx/>
              <a:buAutoNum type="arabicPeriod"/>
              <a:defRPr/>
            </a:pPr>
            <a:r>
              <a:rPr lang="en-US" sz="2600" dirty="0">
                <a:ea typeface="MS PGothic" pitchFamily="34" charset="-128"/>
              </a:rPr>
              <a:t>Perseveration</a:t>
            </a:r>
          </a:p>
          <a:p>
            <a:pPr lvl="1">
              <a:buFontTx/>
              <a:buAutoNum type="arabicPeriod"/>
              <a:defRPr/>
            </a:pPr>
            <a:r>
              <a:rPr lang="en-US" sz="2600" dirty="0" err="1">
                <a:ea typeface="MS PGothic" pitchFamily="34" charset="-128"/>
              </a:rPr>
              <a:t>Depressivity</a:t>
            </a:r>
            <a:endParaRPr lang="en-US" sz="2600" dirty="0">
              <a:ea typeface="MS PGothic" pitchFamily="34" charset="-128"/>
            </a:endParaRPr>
          </a:p>
          <a:p>
            <a:pPr lvl="1">
              <a:buFontTx/>
              <a:buAutoNum type="arabicPeriod"/>
              <a:defRPr/>
            </a:pPr>
            <a:r>
              <a:rPr lang="en-US" sz="2600" dirty="0">
                <a:ea typeface="MS PGothic" pitchFamily="34" charset="-128"/>
              </a:rPr>
              <a:t>Suspiciousness</a:t>
            </a:r>
          </a:p>
          <a:p>
            <a:pPr lvl="1">
              <a:buFontTx/>
              <a:buAutoNum type="arabicPeriod"/>
              <a:defRPr/>
            </a:pPr>
            <a:r>
              <a:rPr lang="en-US" sz="2600" dirty="0">
                <a:ea typeface="MS PGothic" pitchFamily="34" charset="-128"/>
              </a:rPr>
              <a:t>Restricted affectivity</a:t>
            </a:r>
          </a:p>
          <a:p>
            <a:endParaRPr lang="en-US" dirty="0"/>
          </a:p>
        </p:txBody>
      </p:sp>
    </p:spTree>
    <p:extLst>
      <p:ext uri="{BB962C8B-B14F-4D97-AF65-F5344CB8AC3E}">
        <p14:creationId xmlns:p14="http://schemas.microsoft.com/office/powerpoint/2010/main" xmlns="" val="350439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9600" y="533400"/>
            <a:ext cx="7239000" cy="1287712"/>
          </a:xfrm>
        </p:spPr>
        <p:txBody>
          <a:bodyPr>
            <a:normAutofit/>
          </a:bodyPr>
          <a:lstStyle/>
          <a:p>
            <a:r>
              <a:rPr lang="en-US" sz="2800" b="1" dirty="0">
                <a:solidFill>
                  <a:srgbClr val="FAC219"/>
                </a:solidFill>
                <a:ea typeface="MS PGothic" pitchFamily="34" charset="-128"/>
              </a:rPr>
              <a:t>Detachment (vs. extraversion)</a:t>
            </a:r>
            <a:endParaRPr lang="en-US" sz="2800" b="1" dirty="0"/>
          </a:p>
        </p:txBody>
      </p:sp>
      <p:sp>
        <p:nvSpPr>
          <p:cNvPr id="3" name="Text Placeholder 2"/>
          <p:cNvSpPr>
            <a:spLocks noGrp="1"/>
          </p:cNvSpPr>
          <p:nvPr>
            <p:ph type="body" sz="quarter" idx="14"/>
          </p:nvPr>
        </p:nvSpPr>
        <p:spPr>
          <a:xfrm>
            <a:off x="304800" y="1828800"/>
            <a:ext cx="8686800" cy="4343400"/>
          </a:xfrm>
        </p:spPr>
        <p:txBody>
          <a:bodyPr/>
          <a:lstStyle/>
          <a:p>
            <a:pPr lvl="1">
              <a:buFontTx/>
              <a:buAutoNum type="arabicPeriod"/>
              <a:defRPr/>
            </a:pPr>
            <a:r>
              <a:rPr lang="en-US" sz="2600" dirty="0">
                <a:ea typeface="MS PGothic" pitchFamily="34" charset="-128"/>
              </a:rPr>
              <a:t>Withdrawal</a:t>
            </a:r>
          </a:p>
          <a:p>
            <a:pPr lvl="1">
              <a:buFontTx/>
              <a:buAutoNum type="arabicPeriod"/>
              <a:defRPr/>
            </a:pPr>
            <a:r>
              <a:rPr lang="en-US" sz="2600" dirty="0"/>
              <a:t>Intimacy avoidance</a:t>
            </a:r>
          </a:p>
          <a:p>
            <a:pPr lvl="1">
              <a:buFontTx/>
              <a:buAutoNum type="arabicPeriod"/>
              <a:defRPr/>
            </a:pPr>
            <a:r>
              <a:rPr lang="en-US" sz="2600" dirty="0"/>
              <a:t>Anhedonia</a:t>
            </a:r>
          </a:p>
          <a:p>
            <a:pPr lvl="1">
              <a:buFontTx/>
              <a:buAutoNum type="arabicPeriod"/>
              <a:defRPr/>
            </a:pPr>
            <a:r>
              <a:rPr lang="en-US" sz="2600" dirty="0" err="1"/>
              <a:t>Depressivity</a:t>
            </a:r>
            <a:endParaRPr lang="en-US" sz="2600" dirty="0"/>
          </a:p>
          <a:p>
            <a:pPr lvl="1">
              <a:buFontTx/>
              <a:buAutoNum type="arabicPeriod"/>
              <a:defRPr/>
            </a:pPr>
            <a:r>
              <a:rPr lang="en-US" sz="2600" dirty="0"/>
              <a:t>Restricted affectivity</a:t>
            </a:r>
          </a:p>
          <a:p>
            <a:pPr lvl="1">
              <a:buFontTx/>
              <a:buAutoNum type="arabicPeriod"/>
              <a:defRPr/>
            </a:pPr>
            <a:r>
              <a:rPr lang="en-US" sz="2600" dirty="0"/>
              <a:t>Suspiciousness</a:t>
            </a:r>
          </a:p>
          <a:p>
            <a:endParaRPr lang="en-US" dirty="0"/>
          </a:p>
        </p:txBody>
      </p:sp>
    </p:spTree>
    <p:extLst>
      <p:ext uri="{BB962C8B-B14F-4D97-AF65-F5344CB8AC3E}">
        <p14:creationId xmlns:p14="http://schemas.microsoft.com/office/powerpoint/2010/main" xmlns="" val="77434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381000"/>
            <a:ext cx="8229600" cy="1287712"/>
          </a:xfrm>
        </p:spPr>
        <p:txBody>
          <a:bodyPr>
            <a:normAutofit/>
          </a:bodyPr>
          <a:lstStyle/>
          <a:p>
            <a:r>
              <a:rPr lang="en-US" sz="2800" b="1" dirty="0">
                <a:solidFill>
                  <a:srgbClr val="FAC219"/>
                </a:solidFill>
                <a:ea typeface="MS PGothic" pitchFamily="34" charset="-128"/>
              </a:rPr>
              <a:t>Antagonism (vs. agreeableness)</a:t>
            </a:r>
            <a:endParaRPr lang="en-US" sz="2800" b="1" dirty="0"/>
          </a:p>
        </p:txBody>
      </p:sp>
      <p:sp>
        <p:nvSpPr>
          <p:cNvPr id="3" name="Text Placeholder 2"/>
          <p:cNvSpPr>
            <a:spLocks noGrp="1"/>
          </p:cNvSpPr>
          <p:nvPr>
            <p:ph type="body" sz="quarter" idx="14"/>
          </p:nvPr>
        </p:nvSpPr>
        <p:spPr>
          <a:xfrm>
            <a:off x="485274" y="1524000"/>
            <a:ext cx="6982326" cy="4706676"/>
          </a:xfrm>
        </p:spPr>
        <p:txBody>
          <a:bodyPr/>
          <a:lstStyle/>
          <a:p>
            <a:pPr marL="457200" lvl="2" indent="-457200">
              <a:buFontTx/>
              <a:buAutoNum type="arabicPeriod"/>
            </a:pPr>
            <a:r>
              <a:rPr lang="en-US" sz="2400" dirty="0" err="1">
                <a:ea typeface="MS PGothic" pitchFamily="34" charset="-128"/>
              </a:rPr>
              <a:t>Manipulativeness</a:t>
            </a:r>
            <a:endParaRPr lang="en-US" sz="2400" dirty="0">
              <a:ea typeface="MS PGothic" pitchFamily="34" charset="-128"/>
            </a:endParaRPr>
          </a:p>
          <a:p>
            <a:pPr marL="457200" lvl="2" indent="-457200">
              <a:buFontTx/>
              <a:buAutoNum type="arabicPeriod"/>
            </a:pPr>
            <a:r>
              <a:rPr lang="en-US" sz="2400" dirty="0">
                <a:ea typeface="MS PGothic" pitchFamily="34" charset="-128"/>
              </a:rPr>
              <a:t>Deceitfulness</a:t>
            </a:r>
          </a:p>
          <a:p>
            <a:pPr marL="457200" lvl="2" indent="-457200">
              <a:buFontTx/>
              <a:buAutoNum type="arabicPeriod"/>
            </a:pPr>
            <a:r>
              <a:rPr lang="en-US" sz="2400" dirty="0">
                <a:ea typeface="MS PGothic" pitchFamily="34" charset="-128"/>
              </a:rPr>
              <a:t>Grandiosity</a:t>
            </a:r>
          </a:p>
          <a:p>
            <a:pPr marL="457200" lvl="2" indent="-457200">
              <a:buFontTx/>
              <a:buAutoNum type="arabicPeriod"/>
            </a:pPr>
            <a:r>
              <a:rPr lang="en-US" sz="2400" dirty="0">
                <a:ea typeface="MS PGothic" pitchFamily="34" charset="-128"/>
              </a:rPr>
              <a:t>Attention seeking</a:t>
            </a:r>
          </a:p>
          <a:p>
            <a:pPr marL="457200" lvl="2" indent="-457200">
              <a:buFontTx/>
              <a:buAutoNum type="arabicPeriod"/>
            </a:pPr>
            <a:r>
              <a:rPr lang="en-US" sz="2400" dirty="0">
                <a:ea typeface="MS PGothic" pitchFamily="34" charset="-128"/>
              </a:rPr>
              <a:t>Callousness</a:t>
            </a:r>
          </a:p>
          <a:p>
            <a:pPr marL="457200" lvl="2" indent="-457200">
              <a:buFontTx/>
              <a:buAutoNum type="arabicPeriod"/>
            </a:pPr>
            <a:r>
              <a:rPr lang="en-US" sz="2400" dirty="0">
                <a:ea typeface="MS PGothic" pitchFamily="34" charset="-128"/>
              </a:rPr>
              <a:t>Hostility</a:t>
            </a:r>
            <a:endParaRPr lang="en-US" sz="2400" dirty="0"/>
          </a:p>
          <a:p>
            <a:endParaRPr lang="en-US" sz="2400" dirty="0"/>
          </a:p>
        </p:txBody>
      </p:sp>
    </p:spTree>
    <p:extLst>
      <p:ext uri="{BB962C8B-B14F-4D97-AF65-F5344CB8AC3E}">
        <p14:creationId xmlns:p14="http://schemas.microsoft.com/office/powerpoint/2010/main" xmlns="" val="4210928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381000"/>
            <a:ext cx="6962088" cy="1287712"/>
          </a:xfrm>
        </p:spPr>
        <p:txBody>
          <a:bodyPr>
            <a:normAutofit/>
          </a:bodyPr>
          <a:lstStyle/>
          <a:p>
            <a:r>
              <a:rPr lang="en-US" sz="2800" b="1" dirty="0">
                <a:solidFill>
                  <a:srgbClr val="FAC219"/>
                </a:solidFill>
                <a:ea typeface="MS PGothic" pitchFamily="34" charset="-128"/>
              </a:rPr>
              <a:t>Disinhibition (vs. conscientiousness)</a:t>
            </a:r>
            <a:endParaRPr lang="en-US" sz="2800" b="1" dirty="0"/>
          </a:p>
        </p:txBody>
      </p:sp>
      <p:sp>
        <p:nvSpPr>
          <p:cNvPr id="3" name="Text Placeholder 2"/>
          <p:cNvSpPr>
            <a:spLocks noGrp="1"/>
          </p:cNvSpPr>
          <p:nvPr>
            <p:ph type="body" sz="quarter" idx="14"/>
          </p:nvPr>
        </p:nvSpPr>
        <p:spPr>
          <a:xfrm>
            <a:off x="533400" y="1447800"/>
            <a:ext cx="6962088" cy="4648200"/>
          </a:xfrm>
        </p:spPr>
        <p:txBody>
          <a:bodyPr/>
          <a:lstStyle/>
          <a:p>
            <a:pPr marL="517525" lvl="1" indent="-517525">
              <a:buFontTx/>
              <a:buAutoNum type="arabicPeriod"/>
            </a:pPr>
            <a:r>
              <a:rPr lang="en-US" sz="2400" dirty="0">
                <a:ea typeface="MS PGothic" pitchFamily="34" charset="-128"/>
              </a:rPr>
              <a:t>Irresponsibility</a:t>
            </a:r>
          </a:p>
          <a:p>
            <a:pPr marL="517525" lvl="1" indent="-517525">
              <a:buFontTx/>
              <a:buAutoNum type="arabicPeriod"/>
            </a:pPr>
            <a:r>
              <a:rPr lang="en-US" sz="2400" dirty="0">
                <a:ea typeface="MS PGothic" pitchFamily="34" charset="-128"/>
              </a:rPr>
              <a:t>Impulsivity</a:t>
            </a:r>
          </a:p>
          <a:p>
            <a:pPr marL="517525" lvl="1" indent="-517525">
              <a:buFontTx/>
              <a:buAutoNum type="arabicPeriod"/>
            </a:pPr>
            <a:r>
              <a:rPr lang="en-US" sz="2400" dirty="0">
                <a:ea typeface="MS PGothic" pitchFamily="34" charset="-128"/>
              </a:rPr>
              <a:t>Distractibility</a:t>
            </a:r>
          </a:p>
          <a:p>
            <a:pPr marL="517525" lvl="1" indent="-517525">
              <a:buFontTx/>
              <a:buAutoNum type="arabicPeriod"/>
            </a:pPr>
            <a:r>
              <a:rPr lang="en-US" sz="2400" dirty="0">
                <a:ea typeface="MS PGothic" pitchFamily="34" charset="-128"/>
              </a:rPr>
              <a:t>Risk taking</a:t>
            </a:r>
          </a:p>
          <a:p>
            <a:pPr marL="517525" lvl="1" indent="-517525">
              <a:buFontTx/>
              <a:buAutoNum type="arabicPeriod"/>
            </a:pPr>
            <a:r>
              <a:rPr lang="en-US" sz="2400" dirty="0">
                <a:ea typeface="MS PGothic" pitchFamily="34" charset="-128"/>
              </a:rPr>
              <a:t>(lack of) Rigid perfectionism</a:t>
            </a:r>
            <a:endParaRPr lang="en-US" sz="2400" dirty="0"/>
          </a:p>
          <a:p>
            <a:endParaRPr lang="en-US" sz="2400" dirty="0"/>
          </a:p>
        </p:txBody>
      </p:sp>
    </p:spTree>
    <p:extLst>
      <p:ext uri="{BB962C8B-B14F-4D97-AF65-F5344CB8AC3E}">
        <p14:creationId xmlns:p14="http://schemas.microsoft.com/office/powerpoint/2010/main" xmlns="" val="356868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381000"/>
            <a:ext cx="7038288" cy="1287712"/>
          </a:xfrm>
        </p:spPr>
        <p:txBody>
          <a:bodyPr>
            <a:normAutofit/>
          </a:bodyPr>
          <a:lstStyle/>
          <a:p>
            <a:r>
              <a:rPr lang="en-US" sz="2800" b="1" dirty="0">
                <a:solidFill>
                  <a:srgbClr val="FAC219"/>
                </a:solidFill>
                <a:ea typeface="MS PGothic" pitchFamily="34" charset="-128"/>
              </a:rPr>
              <a:t>Psychoticism (vs. lucidity)</a:t>
            </a:r>
            <a:endParaRPr lang="en-US" sz="2800" b="1" dirty="0"/>
          </a:p>
        </p:txBody>
      </p:sp>
      <p:sp>
        <p:nvSpPr>
          <p:cNvPr id="3" name="Text Placeholder 2"/>
          <p:cNvSpPr>
            <a:spLocks noGrp="1"/>
          </p:cNvSpPr>
          <p:nvPr>
            <p:ph type="body" sz="quarter" idx="14"/>
          </p:nvPr>
        </p:nvSpPr>
        <p:spPr>
          <a:xfrm>
            <a:off x="541421" y="1524000"/>
            <a:ext cx="7611979" cy="4724400"/>
          </a:xfrm>
        </p:spPr>
        <p:txBody>
          <a:bodyPr/>
          <a:lstStyle/>
          <a:p>
            <a:r>
              <a:rPr lang="en-US" sz="2400" dirty="0">
                <a:ea typeface="MS PGothic" pitchFamily="34" charset="-128"/>
              </a:rPr>
              <a:t>1. Unusual beliefs and experiences</a:t>
            </a:r>
          </a:p>
          <a:p>
            <a:r>
              <a:rPr lang="en-US" sz="2400" dirty="0">
                <a:ea typeface="MS PGothic" pitchFamily="34" charset="-128"/>
              </a:rPr>
              <a:t>2. Eccentricity</a:t>
            </a:r>
          </a:p>
          <a:p>
            <a:r>
              <a:rPr lang="en-US" sz="2400" dirty="0">
                <a:ea typeface="MS PGothic" pitchFamily="34" charset="-128"/>
              </a:rPr>
              <a:t>3. Cognitive &amp; perceptual dysregulation </a:t>
            </a:r>
          </a:p>
          <a:p>
            <a:endParaRPr lang="en-US" dirty="0"/>
          </a:p>
        </p:txBody>
      </p:sp>
    </p:spTree>
    <p:extLst>
      <p:ext uri="{BB962C8B-B14F-4D97-AF65-F5344CB8AC3E}">
        <p14:creationId xmlns:p14="http://schemas.microsoft.com/office/powerpoint/2010/main" xmlns="" val="165849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304800"/>
            <a:ext cx="5876925" cy="1287712"/>
          </a:xfrm>
        </p:spPr>
        <p:txBody>
          <a:bodyPr>
            <a:normAutofit/>
          </a:bodyPr>
          <a:lstStyle/>
          <a:p>
            <a:r>
              <a:rPr lang="en-US" sz="2800" b="1" dirty="0">
                <a:solidFill>
                  <a:srgbClr val="FFC000"/>
                </a:solidFill>
                <a:ea typeface="MS PGothic" pitchFamily="34" charset="-128"/>
              </a:rPr>
              <a:t>Personality Disorders</a:t>
            </a:r>
            <a:endParaRPr lang="en-US" sz="2800" b="1" dirty="0"/>
          </a:p>
        </p:txBody>
      </p:sp>
      <p:sp>
        <p:nvSpPr>
          <p:cNvPr id="3" name="Text Placeholder 2"/>
          <p:cNvSpPr>
            <a:spLocks noGrp="1"/>
          </p:cNvSpPr>
          <p:nvPr>
            <p:ph type="body" sz="quarter" idx="14"/>
          </p:nvPr>
        </p:nvSpPr>
        <p:spPr>
          <a:xfrm>
            <a:off x="533400" y="1600200"/>
            <a:ext cx="5876925" cy="4097076"/>
          </a:xfrm>
        </p:spPr>
        <p:txBody>
          <a:bodyPr/>
          <a:lstStyle/>
          <a:p>
            <a:pPr marL="457200" lvl="1" indent="-342900" eaLnBrk="1" hangingPunct="1">
              <a:lnSpc>
                <a:spcPct val="90000"/>
              </a:lnSpc>
              <a:buClr>
                <a:srgbClr val="FAC219"/>
              </a:buClr>
              <a:buSzTx/>
              <a:buFontTx/>
              <a:buChar char="•"/>
            </a:pPr>
            <a:r>
              <a:rPr lang="en-US" sz="2400" dirty="0">
                <a:ea typeface="MS PGothic" pitchFamily="34" charset="-128"/>
              </a:rPr>
              <a:t>Antisocial</a:t>
            </a:r>
          </a:p>
          <a:p>
            <a:pPr marL="457200" lvl="1" indent="-342900" eaLnBrk="1" hangingPunct="1">
              <a:lnSpc>
                <a:spcPct val="90000"/>
              </a:lnSpc>
              <a:buClr>
                <a:srgbClr val="FAC219"/>
              </a:buClr>
              <a:buSzTx/>
              <a:buFontTx/>
              <a:buChar char="•"/>
            </a:pPr>
            <a:r>
              <a:rPr lang="en-US" sz="2400" dirty="0">
                <a:ea typeface="MS PGothic" pitchFamily="34" charset="-128"/>
              </a:rPr>
              <a:t>Avoidant</a:t>
            </a:r>
          </a:p>
          <a:p>
            <a:pPr marL="457200" lvl="1" indent="-342900" eaLnBrk="1" hangingPunct="1">
              <a:lnSpc>
                <a:spcPct val="90000"/>
              </a:lnSpc>
              <a:buClr>
                <a:srgbClr val="FAC219"/>
              </a:buClr>
              <a:buSzTx/>
              <a:buFontTx/>
              <a:buChar char="•"/>
            </a:pPr>
            <a:r>
              <a:rPr lang="en-US" sz="2400" dirty="0">
                <a:ea typeface="MS PGothic" pitchFamily="34" charset="-128"/>
              </a:rPr>
              <a:t>Borderline</a:t>
            </a:r>
          </a:p>
          <a:p>
            <a:pPr marL="457200" lvl="1" indent="-342900" eaLnBrk="1" hangingPunct="1">
              <a:lnSpc>
                <a:spcPct val="90000"/>
              </a:lnSpc>
              <a:buClr>
                <a:srgbClr val="FAC219"/>
              </a:buClr>
              <a:buSzTx/>
              <a:buFontTx/>
              <a:buChar char="•"/>
            </a:pPr>
            <a:r>
              <a:rPr lang="en-US" sz="2400" dirty="0">
                <a:ea typeface="MS PGothic" pitchFamily="34" charset="-128"/>
              </a:rPr>
              <a:t>Narcissistic </a:t>
            </a:r>
          </a:p>
          <a:p>
            <a:pPr marL="457200" lvl="1" indent="-342900" eaLnBrk="1" hangingPunct="1">
              <a:lnSpc>
                <a:spcPct val="90000"/>
              </a:lnSpc>
              <a:buClr>
                <a:srgbClr val="FAC219"/>
              </a:buClr>
              <a:buSzTx/>
              <a:buFontTx/>
              <a:buChar char="•"/>
            </a:pPr>
            <a:r>
              <a:rPr lang="en-US" sz="2400" dirty="0">
                <a:ea typeface="MS PGothic" pitchFamily="34" charset="-128"/>
              </a:rPr>
              <a:t>Obsessive-Compulsive</a:t>
            </a:r>
          </a:p>
          <a:p>
            <a:pPr marL="457200" lvl="1" indent="-342900" eaLnBrk="1" hangingPunct="1">
              <a:lnSpc>
                <a:spcPct val="90000"/>
              </a:lnSpc>
              <a:buClr>
                <a:srgbClr val="FAC219"/>
              </a:buClr>
              <a:buSzTx/>
              <a:buFontTx/>
              <a:buChar char="•"/>
            </a:pPr>
            <a:r>
              <a:rPr lang="en-US" sz="2400" dirty="0">
                <a:ea typeface="MS PGothic" pitchFamily="34" charset="-128"/>
              </a:rPr>
              <a:t>Schizotypal</a:t>
            </a:r>
          </a:p>
          <a:p>
            <a:pPr marL="457200" lvl="1" indent="-342900" eaLnBrk="1" hangingPunct="1">
              <a:lnSpc>
                <a:spcPct val="90000"/>
              </a:lnSpc>
              <a:buClr>
                <a:srgbClr val="FAC219"/>
              </a:buClr>
              <a:buSzTx/>
              <a:buFontTx/>
              <a:buChar char="•"/>
            </a:pPr>
            <a:r>
              <a:rPr lang="en-US" sz="2400" dirty="0">
                <a:ea typeface="MS PGothic" pitchFamily="34" charset="-128"/>
              </a:rPr>
              <a:t>PD – Trait Specified</a:t>
            </a:r>
          </a:p>
          <a:p>
            <a:endParaRPr lang="en-US" sz="2400" dirty="0"/>
          </a:p>
        </p:txBody>
      </p:sp>
    </p:spTree>
    <p:extLst>
      <p:ext uri="{BB962C8B-B14F-4D97-AF65-F5344CB8AC3E}">
        <p14:creationId xmlns:p14="http://schemas.microsoft.com/office/powerpoint/2010/main" xmlns="" val="129877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7"/>
          <p:cNvSpPr>
            <a:spLocks noChangeArrowheads="1"/>
          </p:cNvSpPr>
          <p:nvPr/>
        </p:nvSpPr>
        <p:spPr bwMode="auto">
          <a:xfrm>
            <a:off x="2743200" y="1752600"/>
            <a:ext cx="3581400" cy="762000"/>
          </a:xfrm>
          <a:prstGeom prst="flowChartAlternateProcess">
            <a:avLst/>
          </a:prstGeom>
          <a:solidFill>
            <a:srgbClr val="00FFFF"/>
          </a:solidFill>
          <a:ln>
            <a:noFill/>
          </a:ln>
          <a:effectLst/>
          <a:extLst>
            <a:ext uri="{91240B29-F687-4F45-9708-019B960494DF}">
              <a14:hiddenLine xmlns:a14="http://schemas.microsoft.com/office/drawing/2010/main" xmlns="" w="19050" algn="ctr">
                <a:solidFill>
                  <a:srgbClr val="00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1600" b="1" dirty="0">
                <a:solidFill>
                  <a:schemeClr val="bg2"/>
                </a:solidFill>
                <a:latin typeface="Verdana" pitchFamily="34" charset="0"/>
              </a:rPr>
              <a:t>Moderate or Greater Impairment in Personality Functioning</a:t>
            </a:r>
            <a:endParaRPr lang="en-US" sz="1400" b="1" dirty="0">
              <a:solidFill>
                <a:schemeClr val="bg2"/>
              </a:solidFill>
              <a:latin typeface="Verdana" pitchFamily="34" charset="0"/>
            </a:endParaRPr>
          </a:p>
        </p:txBody>
      </p:sp>
      <p:sp>
        <p:nvSpPr>
          <p:cNvPr id="75779" name="AutoShape 8"/>
          <p:cNvSpPr>
            <a:spLocks noChangeArrowheads="1"/>
          </p:cNvSpPr>
          <p:nvPr/>
        </p:nvSpPr>
        <p:spPr bwMode="auto">
          <a:xfrm>
            <a:off x="1143000" y="3505200"/>
            <a:ext cx="2590800" cy="762000"/>
          </a:xfrm>
          <a:prstGeom prst="flowChartAlternateProcess">
            <a:avLst/>
          </a:prstGeom>
          <a:solidFill>
            <a:srgbClr val="00FF00"/>
          </a:solidFill>
          <a:ln>
            <a:noFill/>
          </a:ln>
          <a:effectLst/>
          <a:extLst>
            <a:ext uri="{91240B29-F687-4F45-9708-019B960494DF}">
              <a14:hiddenLine xmlns:a14="http://schemas.microsoft.com/office/drawing/2010/main" xmlns="" w="19050" algn="ctr">
                <a:solidFill>
                  <a:srgbClr val="FAC21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1600" b="1" dirty="0">
                <a:solidFill>
                  <a:schemeClr val="bg2"/>
                </a:solidFill>
                <a:latin typeface="Verdana" pitchFamily="34" charset="0"/>
              </a:rPr>
              <a:t>Personality Disorder(s)</a:t>
            </a:r>
          </a:p>
        </p:txBody>
      </p:sp>
      <p:sp>
        <p:nvSpPr>
          <p:cNvPr id="75780" name="AutoShape 9"/>
          <p:cNvSpPr>
            <a:spLocks noChangeArrowheads="1"/>
          </p:cNvSpPr>
          <p:nvPr/>
        </p:nvSpPr>
        <p:spPr bwMode="auto">
          <a:xfrm>
            <a:off x="5334000" y="3505200"/>
            <a:ext cx="2590800" cy="762000"/>
          </a:xfrm>
          <a:prstGeom prst="flowChartAlternateProcess">
            <a:avLst/>
          </a:prstGeom>
          <a:solidFill>
            <a:srgbClr val="00FF00"/>
          </a:solidFill>
          <a:ln>
            <a:noFill/>
          </a:ln>
          <a:effectLst/>
          <a:extLst>
            <a:ext uri="{91240B29-F687-4F45-9708-019B960494DF}">
              <a14:hiddenLine xmlns:a14="http://schemas.microsoft.com/office/drawing/2010/main" xmlns="" w="19050" algn="ctr">
                <a:solidFill>
                  <a:srgbClr val="FAC21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1600" b="1" dirty="0">
                <a:solidFill>
                  <a:schemeClr val="bg2"/>
                </a:solidFill>
                <a:latin typeface="Verdana" pitchFamily="34" charset="0"/>
              </a:rPr>
              <a:t>PD – Trait-Specified</a:t>
            </a:r>
          </a:p>
        </p:txBody>
      </p:sp>
      <p:sp>
        <p:nvSpPr>
          <p:cNvPr id="75781" name="AutoShape 12"/>
          <p:cNvSpPr>
            <a:spLocks noChangeArrowheads="1"/>
          </p:cNvSpPr>
          <p:nvPr/>
        </p:nvSpPr>
        <p:spPr bwMode="auto">
          <a:xfrm>
            <a:off x="2514600" y="5029200"/>
            <a:ext cx="4343400" cy="381000"/>
          </a:xfrm>
          <a:prstGeom prst="flowChartAlternateProcess">
            <a:avLst/>
          </a:prstGeom>
          <a:solidFill>
            <a:srgbClr val="FAC219"/>
          </a:solidFill>
          <a:ln>
            <a:noFill/>
          </a:ln>
          <a:effectLst/>
          <a:extLst>
            <a:ext uri="{91240B29-F687-4F45-9708-019B960494DF}">
              <a14:hiddenLine xmlns:a14="http://schemas.microsoft.com/office/drawing/2010/main" xmlns="" w="19050" algn="ctr">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1600" b="1" dirty="0">
                <a:solidFill>
                  <a:schemeClr val="bg2"/>
                </a:solidFill>
                <a:latin typeface="Verdana" pitchFamily="34" charset="0"/>
              </a:rPr>
              <a:t>Meets All Other General PD Criteria</a:t>
            </a:r>
          </a:p>
        </p:txBody>
      </p:sp>
      <p:sp>
        <p:nvSpPr>
          <p:cNvPr id="75782" name="AutoShape 13"/>
          <p:cNvSpPr>
            <a:spLocks noChangeArrowheads="1"/>
          </p:cNvSpPr>
          <p:nvPr/>
        </p:nvSpPr>
        <p:spPr bwMode="auto">
          <a:xfrm>
            <a:off x="2819400" y="5867400"/>
            <a:ext cx="3657600" cy="381000"/>
          </a:xfrm>
          <a:prstGeom prst="flowChartAlternateProcess">
            <a:avLst/>
          </a:prstGeom>
          <a:solidFill>
            <a:srgbClr val="FAC219"/>
          </a:solidFill>
          <a:ln>
            <a:noFill/>
          </a:ln>
          <a:effectLst/>
          <a:extLst>
            <a:ext uri="{91240B29-F687-4F45-9708-019B960494DF}">
              <a14:hiddenLine xmlns:a14="http://schemas.microsoft.com/office/drawing/2010/main" xmlns="" w="19050" algn="ctr">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1600" b="1" dirty="0">
                <a:solidFill>
                  <a:schemeClr val="bg2"/>
                </a:solidFill>
                <a:latin typeface="Verdana" pitchFamily="34" charset="0"/>
              </a:rPr>
              <a:t>PD Diagnosis Confirmed</a:t>
            </a:r>
          </a:p>
        </p:txBody>
      </p:sp>
      <p:cxnSp>
        <p:nvCxnSpPr>
          <p:cNvPr id="75783" name="AutoShape 23"/>
          <p:cNvCxnSpPr>
            <a:cxnSpLocks noChangeShapeType="1"/>
          </p:cNvCxnSpPr>
          <p:nvPr/>
        </p:nvCxnSpPr>
        <p:spPr bwMode="auto">
          <a:xfrm>
            <a:off x="4572000" y="54102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84" name="AutoShape 24"/>
          <p:cNvCxnSpPr>
            <a:cxnSpLocks noChangeShapeType="1"/>
          </p:cNvCxnSpPr>
          <p:nvPr/>
        </p:nvCxnSpPr>
        <p:spPr bwMode="auto">
          <a:xfrm>
            <a:off x="4552950" y="12954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85" name="AutoShape 25"/>
          <p:cNvCxnSpPr>
            <a:cxnSpLocks noChangeShapeType="1"/>
          </p:cNvCxnSpPr>
          <p:nvPr/>
        </p:nvCxnSpPr>
        <p:spPr bwMode="auto">
          <a:xfrm>
            <a:off x="2895600" y="30480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86" name="AutoShape 26"/>
          <p:cNvCxnSpPr>
            <a:cxnSpLocks noChangeShapeType="1"/>
          </p:cNvCxnSpPr>
          <p:nvPr/>
        </p:nvCxnSpPr>
        <p:spPr bwMode="auto">
          <a:xfrm>
            <a:off x="6248400" y="30480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5787" name="AutoShape 7"/>
          <p:cNvSpPr>
            <a:spLocks noChangeArrowheads="1"/>
          </p:cNvSpPr>
          <p:nvPr/>
        </p:nvSpPr>
        <p:spPr bwMode="auto">
          <a:xfrm>
            <a:off x="1828800" y="609600"/>
            <a:ext cx="5410200" cy="609600"/>
          </a:xfrm>
          <a:prstGeom prst="flowChartAlternateProcess">
            <a:avLst/>
          </a:prstGeom>
          <a:solidFill>
            <a:srgbClr val="00FFFF"/>
          </a:solidFill>
          <a:ln>
            <a:noFill/>
          </a:ln>
          <a:effectLst/>
          <a:extLst>
            <a:ext uri="{91240B29-F687-4F45-9708-019B960494DF}">
              <a14:hiddenLine xmlns:a14="http://schemas.microsoft.com/office/drawing/2010/main" xmlns="" w="19050" algn="ctr">
                <a:solidFill>
                  <a:srgbClr val="00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1800" b="1" dirty="0">
                <a:solidFill>
                  <a:schemeClr val="bg2"/>
                </a:solidFill>
                <a:latin typeface="Verdana" pitchFamily="34" charset="0"/>
              </a:rPr>
              <a:t>Clinician Assessment of DSM-5 Personality Disorders</a:t>
            </a:r>
            <a:endParaRPr lang="en-US" sz="1800" dirty="0">
              <a:solidFill>
                <a:schemeClr val="bg2"/>
              </a:solidFill>
              <a:latin typeface="Verdana" pitchFamily="34" charset="0"/>
            </a:endParaRPr>
          </a:p>
        </p:txBody>
      </p:sp>
      <p:sp>
        <p:nvSpPr>
          <p:cNvPr id="75788" name="AutoShape 8"/>
          <p:cNvSpPr>
            <a:spLocks noChangeArrowheads="1"/>
          </p:cNvSpPr>
          <p:nvPr/>
        </p:nvSpPr>
        <p:spPr bwMode="auto">
          <a:xfrm>
            <a:off x="4267200" y="3733800"/>
            <a:ext cx="609600" cy="381000"/>
          </a:xfrm>
          <a:prstGeom prst="flowChartAlternateProcess">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600" b="1" dirty="0">
                <a:latin typeface="Verdana" pitchFamily="34" charset="0"/>
              </a:rPr>
              <a:t>or</a:t>
            </a:r>
          </a:p>
        </p:txBody>
      </p:sp>
      <p:cxnSp>
        <p:nvCxnSpPr>
          <p:cNvPr id="75789" name="AutoShape 16"/>
          <p:cNvCxnSpPr>
            <a:cxnSpLocks noChangeShapeType="1"/>
          </p:cNvCxnSpPr>
          <p:nvPr/>
        </p:nvCxnSpPr>
        <p:spPr bwMode="auto">
          <a:xfrm>
            <a:off x="2895600" y="3048000"/>
            <a:ext cx="3352800" cy="0"/>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0" name="AutoShape 26"/>
          <p:cNvCxnSpPr>
            <a:cxnSpLocks noChangeShapeType="1"/>
          </p:cNvCxnSpPr>
          <p:nvPr/>
        </p:nvCxnSpPr>
        <p:spPr bwMode="auto">
          <a:xfrm>
            <a:off x="4533900" y="2590800"/>
            <a:ext cx="0" cy="381000"/>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1" name="AutoShape 19"/>
          <p:cNvCxnSpPr>
            <a:cxnSpLocks noChangeShapeType="1"/>
          </p:cNvCxnSpPr>
          <p:nvPr/>
        </p:nvCxnSpPr>
        <p:spPr bwMode="auto">
          <a:xfrm>
            <a:off x="2895600" y="4267200"/>
            <a:ext cx="0" cy="2952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2" name="AutoShape 20"/>
          <p:cNvCxnSpPr>
            <a:cxnSpLocks noChangeShapeType="1"/>
          </p:cNvCxnSpPr>
          <p:nvPr/>
        </p:nvCxnSpPr>
        <p:spPr bwMode="auto">
          <a:xfrm>
            <a:off x="6248400" y="4267200"/>
            <a:ext cx="0" cy="2952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3" name="AutoShape 21"/>
          <p:cNvCxnSpPr>
            <a:cxnSpLocks noChangeShapeType="1"/>
          </p:cNvCxnSpPr>
          <p:nvPr/>
        </p:nvCxnSpPr>
        <p:spPr bwMode="auto">
          <a:xfrm>
            <a:off x="2895600" y="4573588"/>
            <a:ext cx="3352800" cy="0"/>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794" name="AutoShape 22"/>
          <p:cNvCxnSpPr>
            <a:cxnSpLocks noChangeShapeType="1"/>
          </p:cNvCxnSpPr>
          <p:nvPr/>
        </p:nvCxnSpPr>
        <p:spPr bwMode="auto">
          <a:xfrm>
            <a:off x="4572000" y="4572000"/>
            <a:ext cx="0" cy="371475"/>
          </a:xfrm>
          <a:prstGeom prst="straightConnector1">
            <a:avLst/>
          </a:prstGeom>
          <a:noFill/>
          <a:ln w="12700">
            <a:solidFill>
              <a:schemeClr val="tx1"/>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5522609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04800" y="762000"/>
            <a:ext cx="8458200" cy="4572000"/>
          </a:xfrm>
        </p:spPr>
        <p:txBody>
          <a:bodyPr/>
          <a:lstStyle/>
          <a:p>
            <a:r>
              <a:rPr lang="en-US" b="1" dirty="0">
                <a:solidFill>
                  <a:srgbClr val="FFC000"/>
                </a:solidFill>
                <a:ea typeface="MS PGothic" pitchFamily="34" charset="-128"/>
              </a:rPr>
              <a:t>Example</a:t>
            </a:r>
            <a:br>
              <a:rPr lang="en-US" b="1" dirty="0">
                <a:solidFill>
                  <a:srgbClr val="FFC000"/>
                </a:solidFill>
                <a:ea typeface="MS PGothic" pitchFamily="34" charset="-128"/>
              </a:rPr>
            </a:br>
            <a:r>
              <a:rPr lang="en-US" b="1" dirty="0">
                <a:solidFill>
                  <a:srgbClr val="FFC000"/>
                </a:solidFill>
                <a:ea typeface="MS PGothic" pitchFamily="34" charset="-128"/>
              </a:rPr>
              <a:t> </a:t>
            </a:r>
            <a:br>
              <a:rPr lang="en-US" b="1" dirty="0">
                <a:solidFill>
                  <a:srgbClr val="FFC000"/>
                </a:solidFill>
                <a:ea typeface="MS PGothic" pitchFamily="34" charset="-128"/>
              </a:rPr>
            </a:br>
            <a:r>
              <a:rPr lang="en-US" b="1" dirty="0">
                <a:solidFill>
                  <a:srgbClr val="FFC000"/>
                </a:solidFill>
                <a:ea typeface="MS PGothic" pitchFamily="34" charset="-128"/>
              </a:rPr>
              <a:t>Borderline Personality Disorder</a:t>
            </a:r>
            <a:endParaRPr lang="en-US" b="1" dirty="0"/>
          </a:p>
        </p:txBody>
      </p:sp>
    </p:spTree>
    <p:extLst>
      <p:ext uri="{BB962C8B-B14F-4D97-AF65-F5344CB8AC3E}">
        <p14:creationId xmlns:p14="http://schemas.microsoft.com/office/powerpoint/2010/main" xmlns="" val="204251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4000" dirty="0">
                <a:solidFill>
                  <a:srgbClr val="FFC000"/>
                </a:solidFill>
              </a:rPr>
              <a:t>Dimensional vs. Categorical</a:t>
            </a:r>
          </a:p>
        </p:txBody>
      </p:sp>
      <p:sp>
        <p:nvSpPr>
          <p:cNvPr id="11267" name="Rectangle 4"/>
          <p:cNvSpPr>
            <a:spLocks noGrp="1" noChangeArrowheads="1"/>
          </p:cNvSpPr>
          <p:nvPr>
            <p:ph idx="1"/>
          </p:nvPr>
        </p:nvSpPr>
        <p:spPr>
          <a:xfrm>
            <a:off x="1066800" y="2057400"/>
            <a:ext cx="7721600" cy="2446824"/>
          </a:xfrm>
          <a:noFill/>
        </p:spPr>
        <p:txBody>
          <a:bodyPr>
            <a:noAutofit/>
          </a:bodyPr>
          <a:lstStyle/>
          <a:p>
            <a:pPr marL="514350" lvl="1" indent="-400050" eaLnBrk="1" hangingPunct="1">
              <a:buFont typeface="Wingdings" panose="05000000000000000000" pitchFamily="2" charset="2"/>
              <a:buNone/>
            </a:pPr>
            <a:r>
              <a:rPr lang="en-US" altLang="en-US" sz="2400" u="sng" dirty="0"/>
              <a:t>Dimensional</a:t>
            </a:r>
          </a:p>
          <a:p>
            <a:pPr marL="514350" lvl="1" indent="-400050" eaLnBrk="1" hangingPunct="1">
              <a:buFontTx/>
              <a:buChar char="-"/>
            </a:pPr>
            <a:r>
              <a:rPr lang="en-US" altLang="en-US" sz="2400" dirty="0"/>
              <a:t>continuous, along a spectrum</a:t>
            </a:r>
          </a:p>
          <a:p>
            <a:pPr marL="514350" lvl="1" indent="-400050" eaLnBrk="1" hangingPunct="1">
              <a:buFontTx/>
              <a:buChar char="-"/>
            </a:pPr>
            <a:r>
              <a:rPr lang="en-US" altLang="en-US" sz="2400" dirty="0"/>
              <a:t>e.g., height or weight</a:t>
            </a:r>
          </a:p>
          <a:p>
            <a:pPr marL="514350" lvl="1" indent="-400050" eaLnBrk="1" hangingPunct="1">
              <a:buFontTx/>
              <a:buNone/>
            </a:pPr>
            <a:endParaRPr lang="en-US" altLang="en-US" sz="2400" dirty="0"/>
          </a:p>
          <a:p>
            <a:pPr marL="514350" lvl="1" indent="-400050" eaLnBrk="1" hangingPunct="1">
              <a:buFontTx/>
              <a:buNone/>
            </a:pPr>
            <a:r>
              <a:rPr lang="en-US" altLang="en-US" sz="2400" u="sng" dirty="0"/>
              <a:t>Categorical</a:t>
            </a:r>
          </a:p>
          <a:p>
            <a:pPr marL="514350" lvl="1" indent="-400050" eaLnBrk="1" hangingPunct="1">
              <a:buFontTx/>
              <a:buChar char="-"/>
            </a:pPr>
            <a:r>
              <a:rPr lang="en-US" altLang="en-US" sz="2400" dirty="0"/>
              <a:t>points of discontinuity</a:t>
            </a:r>
          </a:p>
          <a:p>
            <a:pPr marL="514350" lvl="1" indent="-400050" eaLnBrk="1" hangingPunct="1">
              <a:buFontTx/>
              <a:buChar char="-"/>
            </a:pPr>
            <a:r>
              <a:rPr lang="en-US" altLang="en-US" sz="2400" dirty="0"/>
              <a:t>features shared by a distinct group</a:t>
            </a:r>
          </a:p>
          <a:p>
            <a:pPr marL="514350" lvl="1" indent="-400050" eaLnBrk="1" hangingPunct="1">
              <a:buFontTx/>
              <a:buChar char="-"/>
            </a:pPr>
            <a:r>
              <a:rPr lang="en-US" altLang="en-US" sz="2400" dirty="0"/>
              <a:t>e.g., males, females, pregnant women</a:t>
            </a:r>
          </a:p>
        </p:txBody>
      </p:sp>
    </p:spTree>
    <p:extLst>
      <p:ext uri="{BB962C8B-B14F-4D97-AF65-F5344CB8AC3E}">
        <p14:creationId xmlns:p14="http://schemas.microsoft.com/office/powerpoint/2010/main" xmlns="" val="364520577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228600"/>
            <a:ext cx="8763000" cy="1287712"/>
          </a:xfrm>
        </p:spPr>
        <p:txBody>
          <a:bodyPr>
            <a:normAutofit/>
          </a:bodyPr>
          <a:lstStyle/>
          <a:p>
            <a:r>
              <a:rPr lang="en-US" sz="2800" b="1" dirty="0">
                <a:solidFill>
                  <a:srgbClr val="FAC219"/>
                </a:solidFill>
                <a:ea typeface="MS PGothic" pitchFamily="34" charset="-128"/>
              </a:rPr>
              <a:t>Borderline Personality Disorder (BPD)</a:t>
            </a:r>
            <a:br>
              <a:rPr lang="en-US" sz="2800" b="1" dirty="0">
                <a:solidFill>
                  <a:srgbClr val="FAC219"/>
                </a:solidFill>
                <a:ea typeface="MS PGothic" pitchFamily="34" charset="-128"/>
              </a:rPr>
            </a:br>
            <a:r>
              <a:rPr lang="en-US" sz="2800" b="1" dirty="0">
                <a:solidFill>
                  <a:srgbClr val="FAC219"/>
                </a:solidFill>
                <a:ea typeface="MS PGothic" pitchFamily="34" charset="-128"/>
              </a:rPr>
              <a:t>APA DSM-5 Alternative Model (AM)</a:t>
            </a:r>
            <a:endParaRPr lang="en-US" sz="2800" b="1" dirty="0"/>
          </a:p>
        </p:txBody>
      </p:sp>
      <p:sp>
        <p:nvSpPr>
          <p:cNvPr id="3" name="Text Placeholder 2"/>
          <p:cNvSpPr>
            <a:spLocks noGrp="1"/>
          </p:cNvSpPr>
          <p:nvPr>
            <p:ph type="body" sz="quarter" idx="14"/>
          </p:nvPr>
        </p:nvSpPr>
        <p:spPr>
          <a:xfrm>
            <a:off x="76200" y="1752600"/>
            <a:ext cx="8915400" cy="4724400"/>
          </a:xfrm>
        </p:spPr>
        <p:txBody>
          <a:bodyPr/>
          <a:lstStyle/>
          <a:p>
            <a:r>
              <a:rPr lang="en-US" sz="2400" dirty="0">
                <a:ea typeface="MS PGothic" pitchFamily="34" charset="-128"/>
              </a:rPr>
              <a:t>Typical features of Borderline Personality Disorder are instability of self-image, personal goals, interpersonal relationships, and affects, accompanied by impulsivity, risk-taking, and/or hostility.  Characteristic difficulties are apparent in identity, self-direction, empathy, and/or intimacy, as described below, along with specific maladaptive traits in the domain of Negative Affectivity, and also Antagonism and/or Disinhibition.</a:t>
            </a:r>
          </a:p>
          <a:p>
            <a:endParaRPr lang="en-US" dirty="0">
              <a:ea typeface="MS PGothic" pitchFamily="34" charset="-128"/>
            </a:endParaRPr>
          </a:p>
          <a:p>
            <a:pPr algn="r">
              <a:defRPr/>
            </a:pPr>
            <a:r>
              <a:rPr lang="en-US" sz="1000" i="1" dirty="0">
                <a:solidFill>
                  <a:schemeClr val="tx1"/>
                </a:solidFill>
                <a:ea typeface="Calibri"/>
                <a:cs typeface="Arial"/>
              </a:rPr>
              <a:t>Reprinted with permission from the Diagnostic and Statistical Manual of Mental Disorders, Fifth Edition, (Copyright © 2013)..</a:t>
            </a:r>
          </a:p>
          <a:p>
            <a:pPr algn="r">
              <a:defRPr/>
            </a:pPr>
            <a:r>
              <a:rPr lang="en-US" sz="1000" i="1" dirty="0">
                <a:solidFill>
                  <a:schemeClr val="tx1"/>
                </a:solidFill>
                <a:ea typeface="Calibri"/>
                <a:cs typeface="Arial"/>
              </a:rPr>
              <a:t>American Psychiatric Association. All rights reserved.</a:t>
            </a:r>
            <a:endParaRPr lang="en-US" sz="1000" dirty="0">
              <a:solidFill>
                <a:schemeClr val="tx1"/>
              </a:solidFill>
            </a:endParaRPr>
          </a:p>
        </p:txBody>
      </p:sp>
    </p:spTree>
    <p:extLst>
      <p:ext uri="{BB962C8B-B14F-4D97-AF65-F5344CB8AC3E}">
        <p14:creationId xmlns:p14="http://schemas.microsoft.com/office/powerpoint/2010/main" xmlns="" val="395643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228600"/>
            <a:ext cx="7391400" cy="1287712"/>
          </a:xfrm>
        </p:spPr>
        <p:txBody>
          <a:bodyPr>
            <a:normAutofit/>
          </a:bodyPr>
          <a:lstStyle/>
          <a:p>
            <a:r>
              <a:rPr lang="en-US" sz="2800" b="1" dirty="0">
                <a:solidFill>
                  <a:srgbClr val="FAC219"/>
                </a:solidFill>
                <a:ea typeface="MS PGothic" pitchFamily="34" charset="-128"/>
              </a:rPr>
              <a:t>Borderline Personality Disorder </a:t>
            </a:r>
            <a:r>
              <a:rPr lang="en-US" sz="2800" b="1" dirty="0">
                <a:ea typeface="MS PGothic" pitchFamily="34" charset="-128"/>
              </a:rPr>
              <a:t/>
            </a:r>
            <a:br>
              <a:rPr lang="en-US" sz="2800" b="1" dirty="0">
                <a:ea typeface="MS PGothic" pitchFamily="34" charset="-128"/>
              </a:rPr>
            </a:br>
            <a:r>
              <a:rPr lang="en-US" sz="2800" b="1" u="sng" dirty="0">
                <a:solidFill>
                  <a:srgbClr val="FAC219"/>
                </a:solidFill>
                <a:ea typeface="MS PGothic" pitchFamily="34" charset="-128"/>
              </a:rPr>
              <a:t>Criterion A (abbreviated)</a:t>
            </a:r>
            <a:r>
              <a:rPr lang="en-US" sz="2800" b="1" dirty="0">
                <a:solidFill>
                  <a:srgbClr val="FAC219"/>
                </a:solidFill>
                <a:ea typeface="MS PGothic" pitchFamily="34" charset="-128"/>
              </a:rPr>
              <a:t>:</a:t>
            </a:r>
            <a:endParaRPr lang="en-US" sz="2800" b="1" dirty="0"/>
          </a:p>
        </p:txBody>
      </p:sp>
      <p:sp>
        <p:nvSpPr>
          <p:cNvPr id="3" name="Text Placeholder 2"/>
          <p:cNvSpPr>
            <a:spLocks noGrp="1"/>
          </p:cNvSpPr>
          <p:nvPr>
            <p:ph type="body" sz="quarter" idx="14"/>
          </p:nvPr>
        </p:nvSpPr>
        <p:spPr>
          <a:xfrm>
            <a:off x="228600" y="1600200"/>
            <a:ext cx="8915400" cy="4648200"/>
          </a:xfrm>
        </p:spPr>
        <p:txBody>
          <a:bodyPr/>
          <a:lstStyle/>
          <a:p>
            <a:pPr>
              <a:defRPr/>
            </a:pPr>
            <a:r>
              <a:rPr lang="en-US" sz="2400" dirty="0">
                <a:solidFill>
                  <a:schemeClr val="tx1"/>
                </a:solidFill>
                <a:ea typeface="MS PGothic" pitchFamily="34" charset="-128"/>
              </a:rPr>
              <a:t>Moderate or greater impairment in personality functioning in 2 or more of the following areas:</a:t>
            </a:r>
          </a:p>
          <a:p>
            <a:pPr marL="517525" indent="-517525">
              <a:defRPr/>
            </a:pPr>
            <a:r>
              <a:rPr lang="en-US" sz="2300" dirty="0">
                <a:solidFill>
                  <a:schemeClr val="tx1"/>
                </a:solidFill>
                <a:ea typeface="MS PGothic" pitchFamily="34" charset="-128"/>
              </a:rPr>
              <a:t>1. 	</a:t>
            </a:r>
            <a:r>
              <a:rPr lang="en-US" sz="2300" b="1" dirty="0">
                <a:solidFill>
                  <a:schemeClr val="tx1"/>
                </a:solidFill>
                <a:ea typeface="MS PGothic" pitchFamily="34" charset="-128"/>
              </a:rPr>
              <a:t>Identity</a:t>
            </a:r>
            <a:r>
              <a:rPr lang="en-US" sz="2300" dirty="0">
                <a:solidFill>
                  <a:schemeClr val="tx1"/>
                </a:solidFill>
                <a:ea typeface="MS PGothic" pitchFamily="34" charset="-128"/>
              </a:rPr>
              <a:t>: Marked instability of self-image, strong self-criticism, feelings of emptiness, stress-induced dissociative states</a:t>
            </a:r>
          </a:p>
          <a:p>
            <a:pPr marL="517525" indent="-517525">
              <a:defRPr/>
            </a:pPr>
            <a:r>
              <a:rPr lang="en-US" sz="2300" dirty="0">
                <a:solidFill>
                  <a:schemeClr val="tx1"/>
                </a:solidFill>
                <a:ea typeface="MS PGothic" pitchFamily="34" charset="-128"/>
              </a:rPr>
              <a:t>2.	</a:t>
            </a:r>
            <a:r>
              <a:rPr lang="en-US" sz="2300" b="1" dirty="0">
                <a:solidFill>
                  <a:schemeClr val="tx1"/>
                </a:solidFill>
                <a:ea typeface="MS PGothic" pitchFamily="34" charset="-128"/>
              </a:rPr>
              <a:t>Self-direction</a:t>
            </a:r>
            <a:r>
              <a:rPr lang="en-US" sz="2300" dirty="0">
                <a:solidFill>
                  <a:schemeClr val="tx1"/>
                </a:solidFill>
                <a:ea typeface="MS PGothic" pitchFamily="34" charset="-128"/>
              </a:rPr>
              <a:t>: Unstable goals and values</a:t>
            </a:r>
          </a:p>
          <a:p>
            <a:pPr marL="517525" indent="-517525">
              <a:defRPr/>
            </a:pPr>
            <a:r>
              <a:rPr lang="en-US" sz="2300" dirty="0">
                <a:solidFill>
                  <a:schemeClr val="tx1"/>
                </a:solidFill>
                <a:ea typeface="MS PGothic" pitchFamily="34" charset="-128"/>
              </a:rPr>
              <a:t>3.	</a:t>
            </a:r>
            <a:r>
              <a:rPr lang="en-US" sz="2300" b="1" dirty="0">
                <a:solidFill>
                  <a:schemeClr val="tx1"/>
                </a:solidFill>
                <a:ea typeface="MS PGothic" pitchFamily="34" charset="-128"/>
              </a:rPr>
              <a:t>Empathy</a:t>
            </a:r>
            <a:r>
              <a:rPr lang="en-US" sz="2300" dirty="0">
                <a:solidFill>
                  <a:schemeClr val="tx1"/>
                </a:solidFill>
                <a:ea typeface="MS PGothic" pitchFamily="34" charset="-128"/>
              </a:rPr>
              <a:t>: Limited ability to see things from another’s point 	of view, sensitivity to real or imagined criticism</a:t>
            </a:r>
          </a:p>
          <a:p>
            <a:pPr marL="517525" indent="-517525">
              <a:defRPr/>
            </a:pPr>
            <a:r>
              <a:rPr lang="en-US" sz="2300" dirty="0">
                <a:solidFill>
                  <a:schemeClr val="tx1"/>
                </a:solidFill>
                <a:ea typeface="MS PGothic" pitchFamily="34" charset="-128"/>
              </a:rPr>
              <a:t>4.	</a:t>
            </a:r>
            <a:r>
              <a:rPr lang="en-US" sz="2300" b="1" dirty="0">
                <a:solidFill>
                  <a:schemeClr val="tx1"/>
                </a:solidFill>
                <a:ea typeface="MS PGothic" pitchFamily="34" charset="-128"/>
              </a:rPr>
              <a:t>Intimacy</a:t>
            </a:r>
            <a:r>
              <a:rPr lang="en-US" sz="2300" dirty="0">
                <a:solidFill>
                  <a:schemeClr val="tx1"/>
                </a:solidFill>
                <a:ea typeface="MS PGothic" pitchFamily="34" charset="-128"/>
              </a:rPr>
              <a:t>: Conflicted relationships, difficulty trusting others, separation insecurity, patterns of overinvolvement/withdrawal</a:t>
            </a:r>
          </a:p>
          <a:p>
            <a:endParaRPr lang="en-US" sz="2400" dirty="0"/>
          </a:p>
        </p:txBody>
      </p:sp>
    </p:spTree>
    <p:extLst>
      <p:ext uri="{BB962C8B-B14F-4D97-AF65-F5344CB8AC3E}">
        <p14:creationId xmlns:p14="http://schemas.microsoft.com/office/powerpoint/2010/main" xmlns="" val="870986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228600"/>
            <a:ext cx="7391400" cy="1287712"/>
          </a:xfrm>
        </p:spPr>
        <p:txBody>
          <a:bodyPr>
            <a:noAutofit/>
          </a:bodyPr>
          <a:lstStyle/>
          <a:p>
            <a:r>
              <a:rPr lang="en-US" sz="2800" b="1" dirty="0">
                <a:solidFill>
                  <a:srgbClr val="FAC219"/>
                </a:solidFill>
                <a:ea typeface="MS PGothic" pitchFamily="34" charset="-128"/>
              </a:rPr>
              <a:t>Borderline Personality Disorder </a:t>
            </a:r>
            <a:r>
              <a:rPr lang="en-US" sz="2800" b="1" dirty="0">
                <a:ea typeface="MS PGothic" pitchFamily="34" charset="-128"/>
              </a:rPr>
              <a:t/>
            </a:r>
            <a:br>
              <a:rPr lang="en-US" sz="2800" b="1" dirty="0">
                <a:ea typeface="MS PGothic" pitchFamily="34" charset="-128"/>
              </a:rPr>
            </a:br>
            <a:r>
              <a:rPr lang="en-US" sz="2800" b="1" u="sng" dirty="0">
                <a:solidFill>
                  <a:srgbClr val="FAC219"/>
                </a:solidFill>
                <a:ea typeface="MS PGothic" pitchFamily="34" charset="-128"/>
              </a:rPr>
              <a:t>Criterion B (abbreviated)</a:t>
            </a:r>
            <a:r>
              <a:rPr lang="en-US" sz="2800" b="1" dirty="0">
                <a:solidFill>
                  <a:srgbClr val="FAC219"/>
                </a:solidFill>
                <a:ea typeface="MS PGothic" pitchFamily="34" charset="-128"/>
              </a:rPr>
              <a:t>:</a:t>
            </a:r>
            <a:endParaRPr lang="en-US" sz="2800" b="1" dirty="0"/>
          </a:p>
        </p:txBody>
      </p:sp>
      <p:sp>
        <p:nvSpPr>
          <p:cNvPr id="3" name="Text Placeholder 2"/>
          <p:cNvSpPr>
            <a:spLocks noGrp="1"/>
          </p:cNvSpPr>
          <p:nvPr>
            <p:ph type="body" sz="quarter" idx="14"/>
          </p:nvPr>
        </p:nvSpPr>
        <p:spPr>
          <a:xfrm>
            <a:off x="228600" y="1524000"/>
            <a:ext cx="8915400" cy="4800600"/>
          </a:xfrm>
        </p:spPr>
        <p:txBody>
          <a:bodyPr/>
          <a:lstStyle/>
          <a:p>
            <a:pPr>
              <a:defRPr/>
            </a:pPr>
            <a:r>
              <a:rPr lang="en-US" sz="2400" dirty="0">
                <a:ea typeface="MS PGothic" pitchFamily="34" charset="-128"/>
              </a:rPr>
              <a:t>4 or more of the following pathological personality traits (requiring at least one of #5, #6, or #7)</a:t>
            </a:r>
          </a:p>
          <a:p>
            <a:pPr eaLnBrk="1" hangingPunct="1">
              <a:spcBef>
                <a:spcPct val="0"/>
              </a:spcBef>
              <a:defRPr/>
            </a:pPr>
            <a:endParaRPr lang="en-US" sz="1800" dirty="0"/>
          </a:p>
          <a:p>
            <a:pPr marL="463550" indent="-463550" eaLnBrk="1" hangingPunct="1">
              <a:spcBef>
                <a:spcPct val="0"/>
              </a:spcBef>
              <a:buFont typeface="Verdana" pitchFamily="34" charset="0"/>
              <a:buAutoNum type="arabicPeriod"/>
              <a:defRPr/>
            </a:pPr>
            <a:r>
              <a:rPr lang="en-US" sz="2400" dirty="0"/>
              <a:t>Emotional Lability (a facet of Negative Affectivity)</a:t>
            </a:r>
          </a:p>
          <a:p>
            <a:pPr marL="463550" indent="-463550" eaLnBrk="1" hangingPunct="1">
              <a:spcBef>
                <a:spcPct val="0"/>
              </a:spcBef>
              <a:buFont typeface="Verdana" pitchFamily="34" charset="0"/>
              <a:buAutoNum type="arabicPeriod"/>
              <a:defRPr/>
            </a:pPr>
            <a:r>
              <a:rPr lang="en-US" sz="2400" dirty="0"/>
              <a:t>Anxiousness (a facet of Negative Affectivity)</a:t>
            </a:r>
          </a:p>
          <a:p>
            <a:pPr marL="463550" indent="-463550" eaLnBrk="1" hangingPunct="1">
              <a:spcBef>
                <a:spcPct val="0"/>
              </a:spcBef>
              <a:buFont typeface="Verdana" pitchFamily="34" charset="0"/>
              <a:buAutoNum type="arabicPeriod"/>
              <a:defRPr/>
            </a:pPr>
            <a:r>
              <a:rPr lang="en-US" sz="2400" dirty="0"/>
              <a:t>Separation Insecurity (a facet of Negative Affectivity)</a:t>
            </a:r>
          </a:p>
          <a:p>
            <a:pPr marL="463550" indent="-463550" eaLnBrk="1" hangingPunct="1">
              <a:spcBef>
                <a:spcPct val="0"/>
              </a:spcBef>
              <a:buFont typeface="Verdana" pitchFamily="34" charset="0"/>
              <a:buAutoNum type="arabicPeriod"/>
              <a:defRPr/>
            </a:pPr>
            <a:r>
              <a:rPr lang="en-US" sz="2400" dirty="0" err="1"/>
              <a:t>Depressivity</a:t>
            </a:r>
            <a:r>
              <a:rPr lang="en-US" sz="2400" dirty="0"/>
              <a:t> (a facet of Negative Affectivity)</a:t>
            </a:r>
          </a:p>
          <a:p>
            <a:pPr marL="463550" indent="-463550" eaLnBrk="1" hangingPunct="1">
              <a:spcBef>
                <a:spcPct val="0"/>
              </a:spcBef>
              <a:buFont typeface="Verdana" pitchFamily="34" charset="0"/>
              <a:buAutoNum type="arabicPeriod"/>
              <a:defRPr/>
            </a:pPr>
            <a:r>
              <a:rPr lang="en-US" sz="2400" dirty="0"/>
              <a:t>Impulsivity (a facet of Disinhibition)</a:t>
            </a:r>
          </a:p>
          <a:p>
            <a:pPr marL="463550" indent="-463550" eaLnBrk="1" hangingPunct="1">
              <a:spcBef>
                <a:spcPct val="0"/>
              </a:spcBef>
              <a:buFont typeface="Verdana" pitchFamily="34" charset="0"/>
              <a:buAutoNum type="arabicPeriod"/>
              <a:defRPr/>
            </a:pPr>
            <a:r>
              <a:rPr lang="en-US" sz="2400" dirty="0"/>
              <a:t>Risk-taking (a facet of Disinhibition)</a:t>
            </a:r>
          </a:p>
          <a:p>
            <a:pPr marL="463550" indent="-463550" eaLnBrk="1" hangingPunct="1">
              <a:spcBef>
                <a:spcPct val="0"/>
              </a:spcBef>
              <a:buFont typeface="Verdana" pitchFamily="34" charset="0"/>
              <a:buAutoNum type="arabicPeriod"/>
              <a:defRPr/>
            </a:pPr>
            <a:r>
              <a:rPr lang="en-US" sz="2400" dirty="0"/>
              <a:t>Hostility (a facet of Antagonism)</a:t>
            </a:r>
          </a:p>
          <a:p>
            <a:endParaRPr lang="en-US" sz="1800" dirty="0"/>
          </a:p>
        </p:txBody>
      </p:sp>
    </p:spTree>
    <p:extLst>
      <p:ext uri="{BB962C8B-B14F-4D97-AF65-F5344CB8AC3E}">
        <p14:creationId xmlns:p14="http://schemas.microsoft.com/office/powerpoint/2010/main" xmlns="" val="241384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2400" y="533400"/>
            <a:ext cx="8839200" cy="4572000"/>
          </a:xfrm>
        </p:spPr>
        <p:txBody>
          <a:bodyPr/>
          <a:lstStyle/>
          <a:p>
            <a:pPr eaLnBrk="1" hangingPunct="1">
              <a:buClr>
                <a:srgbClr val="FAC219"/>
              </a:buClr>
              <a:defRPr/>
            </a:pPr>
            <a:r>
              <a:rPr lang="en-US" b="1" dirty="0">
                <a:solidFill>
                  <a:srgbClr val="FFC000"/>
                </a:solidFill>
                <a:ea typeface="MS PGothic" pitchFamily="34" charset="-128"/>
              </a:rPr>
              <a:t>BPD, Alternative Model, “Shorthand”</a:t>
            </a:r>
          </a:p>
          <a:p>
            <a:pPr eaLnBrk="1" hangingPunct="1">
              <a:buClr>
                <a:srgbClr val="FAC219"/>
              </a:buClr>
              <a:defRPr/>
            </a:pPr>
            <a:endParaRPr lang="en-US" sz="3000" dirty="0">
              <a:ea typeface="MS PGothic" pitchFamily="34" charset="-128"/>
            </a:endParaRPr>
          </a:p>
          <a:p>
            <a:pPr marL="514350" indent="-514350" eaLnBrk="1" hangingPunct="1">
              <a:spcBef>
                <a:spcPts val="0"/>
              </a:spcBef>
              <a:spcAft>
                <a:spcPts val="1800"/>
              </a:spcAft>
              <a:buClr>
                <a:srgbClr val="FAC219"/>
              </a:buClr>
              <a:buFontTx/>
              <a:buAutoNum type="alphaUcPeriod"/>
              <a:tabLst>
                <a:tab pos="1828800" algn="l"/>
              </a:tabLst>
              <a:defRPr/>
            </a:pPr>
            <a:r>
              <a:rPr lang="en-US" sz="2600" dirty="0">
                <a:ea typeface="MS PGothic" pitchFamily="34" charset="-128"/>
              </a:rPr>
              <a:t>Moderate or greater impairment in personality functioning </a:t>
            </a:r>
          </a:p>
          <a:p>
            <a:pPr marL="514350" indent="-514350" eaLnBrk="1" hangingPunct="1">
              <a:spcBef>
                <a:spcPts val="0"/>
              </a:spcBef>
              <a:spcAft>
                <a:spcPts val="1800"/>
              </a:spcAft>
              <a:buClr>
                <a:srgbClr val="FAC219"/>
              </a:buClr>
              <a:buFontTx/>
              <a:buAutoNum type="alphaUcPeriod"/>
              <a:tabLst>
                <a:tab pos="1828800" algn="l"/>
              </a:tabLst>
              <a:defRPr/>
            </a:pPr>
            <a:r>
              <a:rPr lang="en-US" sz="2600" dirty="0">
                <a:ea typeface="MS PGothic" pitchFamily="34" charset="-128"/>
              </a:rPr>
              <a:t>Pathological personality traits in the domains of negative affectivity, disinhibition, and/or antagonism </a:t>
            </a:r>
          </a:p>
          <a:p>
            <a:pPr eaLnBrk="1" hangingPunct="1">
              <a:spcBef>
                <a:spcPts val="0"/>
              </a:spcBef>
              <a:spcAft>
                <a:spcPts val="1800"/>
              </a:spcAft>
              <a:buClr>
                <a:srgbClr val="FAC219"/>
              </a:buClr>
              <a:tabLst>
                <a:tab pos="1828800" algn="l"/>
              </a:tabLst>
              <a:defRPr/>
            </a:pPr>
            <a:endParaRPr lang="en-US" sz="2600" dirty="0">
              <a:ea typeface="MS PGothic" pitchFamily="34" charset="-128"/>
            </a:endParaRPr>
          </a:p>
          <a:p>
            <a:endParaRPr lang="en-US" sz="4000" dirty="0"/>
          </a:p>
        </p:txBody>
      </p:sp>
    </p:spTree>
    <p:extLst>
      <p:ext uri="{BB962C8B-B14F-4D97-AF65-F5344CB8AC3E}">
        <p14:creationId xmlns:p14="http://schemas.microsoft.com/office/powerpoint/2010/main" xmlns="" val="308474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5819" y="341281"/>
            <a:ext cx="7472362" cy="589392"/>
          </a:xfrm>
        </p:spPr>
        <p:txBody>
          <a:bodyPr/>
          <a:lstStyle/>
          <a:p>
            <a:pPr algn="ctr">
              <a:defRPr/>
            </a:pPr>
            <a:r>
              <a:rPr lang="en-US" dirty="0">
                <a:solidFill>
                  <a:srgbClr val="FFC000"/>
                </a:solidFill>
              </a:rPr>
              <a:t>Possible Domain Correlations</a:t>
            </a:r>
          </a:p>
        </p:txBody>
      </p:sp>
      <p:graphicFrame>
        <p:nvGraphicFramePr>
          <p:cNvPr id="8" name="Table 7"/>
          <p:cNvGraphicFramePr>
            <a:graphicFrameLocks noGrp="1"/>
          </p:cNvGraphicFramePr>
          <p:nvPr>
            <p:extLst>
              <p:ext uri="{D42A27DB-BD31-4B8C-83A1-F6EECF244321}">
                <p14:modId xmlns:p14="http://schemas.microsoft.com/office/powerpoint/2010/main" xmlns="" val="2010922793"/>
              </p:ext>
            </p:extLst>
          </p:nvPr>
        </p:nvGraphicFramePr>
        <p:xfrm>
          <a:off x="304800" y="1219200"/>
          <a:ext cx="8534400" cy="4481211"/>
        </p:xfrm>
        <a:graphic>
          <a:graphicData uri="http://schemas.openxmlformats.org/drawingml/2006/table">
            <a:tbl>
              <a:tblPr firstRow="1" bandRow="1">
                <a:tableStyleId>{5C22544A-7EE6-4342-B048-85BDC9FD1C3A}</a:tableStyleId>
              </a:tblPr>
              <a:tblGrid>
                <a:gridCol w="3636396">
                  <a:extLst>
                    <a:ext uri="{9D8B030D-6E8A-4147-A177-3AD203B41FA5}">
                      <a16:colId xmlns="" xmlns:a16="http://schemas.microsoft.com/office/drawing/2014/main" val="20000"/>
                    </a:ext>
                  </a:extLst>
                </a:gridCol>
                <a:gridCol w="1187395">
                  <a:extLst>
                    <a:ext uri="{9D8B030D-6E8A-4147-A177-3AD203B41FA5}">
                      <a16:colId xmlns="" xmlns:a16="http://schemas.microsoft.com/office/drawing/2014/main" val="20001"/>
                    </a:ext>
                  </a:extLst>
                </a:gridCol>
                <a:gridCol w="3710609">
                  <a:extLst>
                    <a:ext uri="{9D8B030D-6E8A-4147-A177-3AD203B41FA5}">
                      <a16:colId xmlns="" xmlns:a16="http://schemas.microsoft.com/office/drawing/2014/main" val="20002"/>
                    </a:ext>
                  </a:extLst>
                </a:gridCol>
              </a:tblGrid>
              <a:tr h="533531">
                <a:tc>
                  <a:txBody>
                    <a:bodyPr/>
                    <a:lstStyle/>
                    <a:p>
                      <a:pPr algn="ctr"/>
                      <a:r>
                        <a:rPr lang="en-US" sz="2900" b="1" dirty="0">
                          <a:solidFill>
                            <a:schemeClr val="bg2"/>
                          </a:solidFill>
                        </a:rPr>
                        <a:t>RDoC</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endParaRPr lang="en-US" sz="29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900" dirty="0">
                          <a:solidFill>
                            <a:schemeClr val="bg2"/>
                          </a:solidFill>
                        </a:rPr>
                        <a:t>DSM-5</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01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Negative Valence</a:t>
                      </a:r>
                      <a:r>
                        <a:rPr lang="en-US" sz="2000" baseline="0" dirty="0">
                          <a:solidFill>
                            <a:schemeClr val="tx1"/>
                          </a:solidFill>
                        </a:rPr>
                        <a:t> Systems</a:t>
                      </a:r>
                    </a:p>
                    <a:p>
                      <a:pPr algn="ctr"/>
                      <a:endParaRPr lang="en-US" sz="2000" dirty="0">
                        <a:solidFill>
                          <a:schemeClr val="bg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solidFill>
                          <a:schemeClr val="bg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Negative</a:t>
                      </a:r>
                      <a:r>
                        <a:rPr lang="en-US" sz="2000" baseline="0" dirty="0">
                          <a:solidFill>
                            <a:schemeClr val="tx1"/>
                          </a:solidFill>
                        </a:rPr>
                        <a:t> Affectivity</a:t>
                      </a:r>
                      <a:endParaRPr lang="en-US" sz="20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01212">
                <a:tc>
                  <a:txBody>
                    <a:bodyPr/>
                    <a:lstStyle/>
                    <a:p>
                      <a:pPr algn="ctr"/>
                      <a:r>
                        <a:rPr lang="en-US" sz="2000" dirty="0">
                          <a:solidFill>
                            <a:schemeClr val="bg1"/>
                          </a:solidFill>
                        </a:rPr>
                        <a:t>Cognitive</a:t>
                      </a:r>
                      <a:r>
                        <a:rPr lang="en-US" sz="2000" baseline="0" dirty="0">
                          <a:solidFill>
                            <a:schemeClr val="bg1"/>
                          </a:solidFill>
                        </a:rPr>
                        <a:t> Systems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Cognitive</a:t>
                      </a:r>
                      <a:r>
                        <a:rPr lang="en-US" sz="2000" baseline="0" dirty="0">
                          <a:solidFill>
                            <a:schemeClr val="tx1"/>
                          </a:solidFill>
                        </a:rPr>
                        <a:t> Systems</a:t>
                      </a:r>
                    </a:p>
                    <a:p>
                      <a:pPr algn="ctr"/>
                      <a:endParaRPr lang="en-US" sz="2000" dirty="0">
                        <a:solidFill>
                          <a:schemeClr val="bg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solidFill>
                          <a:schemeClr val="bg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Psychoticism</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01212">
                <a:tc>
                  <a:txBody>
                    <a:bodyPr/>
                    <a:lstStyle/>
                    <a:p>
                      <a:pPr algn="ctr"/>
                      <a:r>
                        <a:rPr lang="en-US" sz="2000" dirty="0">
                          <a:solidFill>
                            <a:schemeClr val="tx1"/>
                          </a:solidFill>
                        </a:rPr>
                        <a:t>Systems for Social Processes</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bg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Detachment</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92675">
                <a:tc gridSpan="3">
                  <a:txBody>
                    <a:bodyPr/>
                    <a:lstStyle/>
                    <a:p>
                      <a:pPr algn="ctr"/>
                      <a:r>
                        <a:rPr lang="en-US" sz="2300" dirty="0"/>
                        <a:t/>
                      </a:r>
                      <a:br>
                        <a:rPr lang="en-US" sz="2300" dirty="0"/>
                      </a:br>
                      <a:endParaRPr lang="en-US" sz="2300" dirty="0"/>
                    </a:p>
                  </a:txBody>
                  <a:tcPr marT="45731" marB="45731">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300" dirty="0"/>
                    </a:p>
                  </a:txBody>
                  <a:tcPr/>
                </a:tc>
                <a:tc hMerge="1">
                  <a:txBody>
                    <a:bodyPr/>
                    <a:lstStyle/>
                    <a:p>
                      <a:pPr algn="ctr"/>
                      <a:endParaRPr lang="en-US" sz="2300" dirty="0"/>
                    </a:p>
                  </a:txBody>
                  <a:tcPr/>
                </a:tc>
                <a:extLst>
                  <a:ext uri="{0D108BD9-81ED-4DB2-BD59-A6C34878D82A}">
                    <a16:rowId xmlns="" xmlns:a16="http://schemas.microsoft.com/office/drawing/2014/main" val="10004"/>
                  </a:ext>
                </a:extLst>
              </a:tr>
              <a:tr h="442069">
                <a:tc gridSpan="3">
                  <a:txBody>
                    <a:bodyPr/>
                    <a:lstStyle/>
                    <a:p>
                      <a:pPr algn="ctr"/>
                      <a:r>
                        <a:rPr lang="en-US" sz="2300" b="1" dirty="0">
                          <a:solidFill>
                            <a:schemeClr val="tx1"/>
                          </a:solidFill>
                        </a:rPr>
                        <a:t>Self / Interpersonal Functioning</a:t>
                      </a:r>
                    </a:p>
                  </a:txBody>
                  <a:tcPr marT="45731" marB="4573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5"/>
                  </a:ext>
                </a:extLst>
              </a:tr>
            </a:tbl>
          </a:graphicData>
        </a:graphic>
      </p:graphicFrame>
      <p:sp>
        <p:nvSpPr>
          <p:cNvPr id="79898" name="Left-Right Arrow 8"/>
          <p:cNvSpPr>
            <a:spLocks noChangeArrowheads="1"/>
          </p:cNvSpPr>
          <p:nvPr/>
        </p:nvSpPr>
        <p:spPr bwMode="auto">
          <a:xfrm>
            <a:off x="4114800" y="2226486"/>
            <a:ext cx="914400" cy="274638"/>
          </a:xfrm>
          <a:prstGeom prst="leftRightArrow">
            <a:avLst>
              <a:gd name="adj1" fmla="val 50000"/>
              <a:gd name="adj2" fmla="val 49942"/>
            </a:avLst>
          </a:prstGeom>
          <a:solidFill>
            <a:srgbClr val="FFC000"/>
          </a:solidFill>
          <a:ln w="38100" algn="ctr">
            <a:solidFill>
              <a:srgbClr val="FAC219"/>
            </a:solidFill>
            <a:round/>
            <a:headEnd/>
            <a:tailEnd/>
          </a:ln>
        </p:spPr>
        <p:txBody>
          <a:bodyPr wrap="none" anchor="ctr"/>
          <a:lstStyle/>
          <a:p>
            <a:endParaRPr lang="en-US"/>
          </a:p>
        </p:txBody>
      </p:sp>
      <p:sp>
        <p:nvSpPr>
          <p:cNvPr id="79899" name="Left-Right Arrow 9"/>
          <p:cNvSpPr>
            <a:spLocks noChangeArrowheads="1"/>
          </p:cNvSpPr>
          <p:nvPr/>
        </p:nvSpPr>
        <p:spPr bwMode="auto">
          <a:xfrm>
            <a:off x="4098022" y="3163095"/>
            <a:ext cx="914400" cy="274638"/>
          </a:xfrm>
          <a:prstGeom prst="leftRightArrow">
            <a:avLst>
              <a:gd name="adj1" fmla="val 50000"/>
              <a:gd name="adj2" fmla="val 49942"/>
            </a:avLst>
          </a:prstGeom>
          <a:solidFill>
            <a:srgbClr val="FFC000"/>
          </a:solidFill>
          <a:ln w="38100" algn="ctr">
            <a:solidFill>
              <a:srgbClr val="FAC219"/>
            </a:solidFill>
            <a:round/>
            <a:headEnd/>
            <a:tailEnd/>
          </a:ln>
        </p:spPr>
        <p:txBody>
          <a:bodyPr wrap="none" anchor="ctr"/>
          <a:lstStyle/>
          <a:p>
            <a:endParaRPr lang="en-US"/>
          </a:p>
        </p:txBody>
      </p:sp>
      <p:sp>
        <p:nvSpPr>
          <p:cNvPr id="79900" name="Left-Right Arrow 10"/>
          <p:cNvSpPr>
            <a:spLocks noChangeArrowheads="1"/>
          </p:cNvSpPr>
          <p:nvPr/>
        </p:nvSpPr>
        <p:spPr bwMode="auto">
          <a:xfrm>
            <a:off x="4114800" y="3954766"/>
            <a:ext cx="914400" cy="274638"/>
          </a:xfrm>
          <a:prstGeom prst="leftRightArrow">
            <a:avLst>
              <a:gd name="adj1" fmla="val 50000"/>
              <a:gd name="adj2" fmla="val 49942"/>
            </a:avLst>
          </a:prstGeom>
          <a:solidFill>
            <a:srgbClr val="FFC000"/>
          </a:solidFill>
          <a:ln w="38100" algn="ctr">
            <a:solidFill>
              <a:srgbClr val="FAC219"/>
            </a:solidFill>
            <a:round/>
            <a:headEnd/>
            <a:tailEnd/>
          </a:ln>
        </p:spPr>
        <p:txBody>
          <a:bodyPr wrap="none" anchor="ctr"/>
          <a:lstStyle/>
          <a:p>
            <a:endParaRPr lang="en-US"/>
          </a:p>
        </p:txBody>
      </p:sp>
      <p:sp>
        <p:nvSpPr>
          <p:cNvPr id="79901" name="Down Arrow 14"/>
          <p:cNvSpPr>
            <a:spLocks noChangeArrowheads="1"/>
          </p:cNvSpPr>
          <p:nvPr/>
        </p:nvSpPr>
        <p:spPr bwMode="auto">
          <a:xfrm>
            <a:off x="2551656" y="4486818"/>
            <a:ext cx="274638" cy="639763"/>
          </a:xfrm>
          <a:prstGeom prst="downArrow">
            <a:avLst>
              <a:gd name="adj1" fmla="val 50000"/>
              <a:gd name="adj2" fmla="val 49922"/>
            </a:avLst>
          </a:prstGeom>
          <a:solidFill>
            <a:srgbClr val="FFC000"/>
          </a:solidFill>
          <a:ln w="38100" algn="ctr">
            <a:solidFill>
              <a:srgbClr val="FAC219"/>
            </a:solidFill>
            <a:round/>
            <a:headEnd/>
            <a:tailEnd/>
          </a:ln>
        </p:spPr>
        <p:txBody>
          <a:bodyPr wrap="none" anchor="ctr"/>
          <a:lstStyle/>
          <a:p>
            <a:endParaRPr lang="en-US"/>
          </a:p>
        </p:txBody>
      </p:sp>
      <p:sp>
        <p:nvSpPr>
          <p:cNvPr id="79902" name="Down Arrow 15"/>
          <p:cNvSpPr>
            <a:spLocks noChangeArrowheads="1"/>
          </p:cNvSpPr>
          <p:nvPr/>
        </p:nvSpPr>
        <p:spPr bwMode="auto">
          <a:xfrm>
            <a:off x="6248400" y="4495800"/>
            <a:ext cx="274637" cy="639763"/>
          </a:xfrm>
          <a:prstGeom prst="downArrow">
            <a:avLst>
              <a:gd name="adj1" fmla="val 50000"/>
              <a:gd name="adj2" fmla="val 49922"/>
            </a:avLst>
          </a:prstGeom>
          <a:solidFill>
            <a:srgbClr val="FFC000"/>
          </a:solidFill>
          <a:ln w="38100" algn="ctr">
            <a:solidFill>
              <a:srgbClr val="FAC219"/>
            </a:solidFill>
            <a:round/>
            <a:headEnd/>
            <a:tailEnd/>
          </a:ln>
        </p:spPr>
        <p:txBody>
          <a:bodyPr wrap="none" anchor="ctr"/>
          <a:lstStyle/>
          <a:p>
            <a:endParaRPr lang="en-US"/>
          </a:p>
        </p:txBody>
      </p:sp>
      <p:sp>
        <p:nvSpPr>
          <p:cNvPr id="79903" name="Text Box 92"/>
          <p:cNvSpPr txBox="1">
            <a:spLocks noChangeArrowheads="1"/>
          </p:cNvSpPr>
          <p:nvPr/>
        </p:nvSpPr>
        <p:spPr bwMode="auto">
          <a:xfrm>
            <a:off x="4876800" y="6354763"/>
            <a:ext cx="4114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buSzPct val="80000"/>
              <a:defRPr sz="2400">
                <a:solidFill>
                  <a:schemeClr val="tx1"/>
                </a:solidFill>
                <a:latin typeface="Times" pitchFamily="18" charset="0"/>
              </a:defRPr>
            </a:lvl6pPr>
            <a:lvl7pPr marL="2971800" indent="-228600" algn="ctr" eaLnBrk="0" fontAlgn="base" hangingPunct="0">
              <a:spcBef>
                <a:spcPct val="0"/>
              </a:spcBef>
              <a:spcAft>
                <a:spcPct val="0"/>
              </a:spcAft>
              <a:buSzPct val="80000"/>
              <a:defRPr sz="2400">
                <a:solidFill>
                  <a:schemeClr val="tx1"/>
                </a:solidFill>
                <a:latin typeface="Times" pitchFamily="18" charset="0"/>
              </a:defRPr>
            </a:lvl7pPr>
            <a:lvl8pPr marL="3429000" indent="-228600" algn="ctr" eaLnBrk="0" fontAlgn="base" hangingPunct="0">
              <a:spcBef>
                <a:spcPct val="0"/>
              </a:spcBef>
              <a:spcAft>
                <a:spcPct val="0"/>
              </a:spcAft>
              <a:buSzPct val="80000"/>
              <a:defRPr sz="2400">
                <a:solidFill>
                  <a:schemeClr val="tx1"/>
                </a:solidFill>
                <a:latin typeface="Times" pitchFamily="18" charset="0"/>
              </a:defRPr>
            </a:lvl8pPr>
            <a:lvl9pPr marL="3886200" indent="-228600" algn="ctr" eaLnBrk="0" fontAlgn="base" hangingPunct="0">
              <a:spcBef>
                <a:spcPct val="0"/>
              </a:spcBef>
              <a:spcAft>
                <a:spcPct val="0"/>
              </a:spcAft>
              <a:buSzPct val="80000"/>
              <a:defRPr sz="2400">
                <a:solidFill>
                  <a:schemeClr val="tx1"/>
                </a:solidFill>
                <a:latin typeface="Times" pitchFamily="18" charset="0"/>
              </a:defRPr>
            </a:lvl9pPr>
          </a:lstStyle>
          <a:p>
            <a:pPr algn="r" eaLnBrk="1" hangingPunct="1">
              <a:spcBef>
                <a:spcPct val="50000"/>
              </a:spcBef>
              <a:buSzTx/>
            </a:pPr>
            <a:r>
              <a:rPr lang="en-US" sz="1800" dirty="0">
                <a:latin typeface="Verdana" pitchFamily="34" charset="0"/>
              </a:rPr>
              <a:t>Fowler et al., in press</a:t>
            </a:r>
          </a:p>
        </p:txBody>
      </p:sp>
    </p:spTree>
    <p:extLst>
      <p:ext uri="{BB962C8B-B14F-4D97-AF65-F5344CB8AC3E}">
        <p14:creationId xmlns:p14="http://schemas.microsoft.com/office/powerpoint/2010/main" xmlns="" val="162612998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6400800"/>
            <a:ext cx="8077200" cy="321548"/>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AC219"/>
              </a:buClr>
              <a:buFont typeface="Arial" pitchFamily="34" charset="0"/>
              <a:buNone/>
              <a:defRPr/>
            </a:pPr>
            <a:r>
              <a:rPr lang="en-US" sz="1800" dirty="0">
                <a:ea typeface="MS PGothic" pitchFamily="34" charset="-128"/>
              </a:rPr>
              <a:t>Adapted from Newton-Howes et al., </a:t>
            </a:r>
            <a:r>
              <a:rPr lang="en-US" sz="1800" i="1" dirty="0">
                <a:ea typeface="MS PGothic" pitchFamily="34" charset="-128"/>
              </a:rPr>
              <a:t>Lancet</a:t>
            </a:r>
            <a:r>
              <a:rPr lang="en-US" sz="1800" dirty="0">
                <a:ea typeface="MS PGothic" pitchFamily="34" charset="-128"/>
              </a:rPr>
              <a:t>, 2015</a:t>
            </a:r>
          </a:p>
        </p:txBody>
      </p:sp>
      <p:graphicFrame>
        <p:nvGraphicFramePr>
          <p:cNvPr id="3" name="Table 2"/>
          <p:cNvGraphicFramePr>
            <a:graphicFrameLocks noGrp="1"/>
          </p:cNvGraphicFramePr>
          <p:nvPr>
            <p:extLst>
              <p:ext uri="{D42A27DB-BD31-4B8C-83A1-F6EECF244321}">
                <p14:modId xmlns:p14="http://schemas.microsoft.com/office/powerpoint/2010/main" xmlns="" val="3556127080"/>
              </p:ext>
            </p:extLst>
          </p:nvPr>
        </p:nvGraphicFramePr>
        <p:xfrm>
          <a:off x="647700" y="690011"/>
          <a:ext cx="7543800" cy="5698757"/>
        </p:xfrm>
        <a:graphic>
          <a:graphicData uri="http://schemas.openxmlformats.org/drawingml/2006/table">
            <a:tbl>
              <a:tblPr firstRow="1" bandRow="1">
                <a:tableStyleId>{5C22544A-7EE6-4342-B048-85BDC9FD1C3A}</a:tableStyleId>
              </a:tblPr>
              <a:tblGrid>
                <a:gridCol w="3276600">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tblGrid>
              <a:tr h="609600">
                <a:tc>
                  <a:txBody>
                    <a:bodyPr/>
                    <a:lstStyle/>
                    <a:p>
                      <a:pPr algn="l">
                        <a:lnSpc>
                          <a:spcPct val="100000"/>
                        </a:lnSpc>
                      </a:pPr>
                      <a:r>
                        <a:rPr lang="en-US" sz="2000" u="sng" dirty="0">
                          <a:latin typeface="Verdana" pitchFamily="34" charset="0"/>
                          <a:ea typeface="Verdana" pitchFamily="34" charset="0"/>
                          <a:cs typeface="Verdana" pitchFamily="34" charset="0"/>
                        </a:rPr>
                        <a:t>DSM-5,</a:t>
                      </a:r>
                      <a:r>
                        <a:rPr lang="en-US" sz="2000" u="sng" baseline="0" dirty="0">
                          <a:latin typeface="Verdana" pitchFamily="34" charset="0"/>
                          <a:ea typeface="Verdana" pitchFamily="34" charset="0"/>
                          <a:cs typeface="Verdana" pitchFamily="34" charset="0"/>
                        </a:rPr>
                        <a:t> Section III</a:t>
                      </a:r>
                      <a:r>
                        <a:rPr lang="en-US" sz="2000" baseline="0" dirty="0">
                          <a:latin typeface="Verdana" pitchFamily="34" charset="0"/>
                          <a:ea typeface="Verdana" pitchFamily="34" charset="0"/>
                          <a:cs typeface="Verdana" pitchFamily="34" charset="0"/>
                        </a:rPr>
                        <a:t> --</a:t>
                      </a:r>
                      <a:endParaRPr lang="en-US" sz="20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496A"/>
                    </a:solidFill>
                  </a:tcPr>
                </a:tc>
                <a:tc>
                  <a:txBody>
                    <a:bodyPr/>
                    <a:lstStyle/>
                    <a:p>
                      <a:pPr algn="l">
                        <a:lnSpc>
                          <a:spcPct val="100000"/>
                        </a:lnSpc>
                      </a:pPr>
                      <a:r>
                        <a:rPr lang="en-US" sz="2000" dirty="0">
                          <a:latin typeface="Verdana" pitchFamily="34" charset="0"/>
                          <a:ea typeface="Verdana" pitchFamily="34" charset="0"/>
                          <a:cs typeface="Verdana" pitchFamily="34" charset="0"/>
                        </a:rPr>
                        <a:t>-- </a:t>
                      </a:r>
                      <a:r>
                        <a:rPr lang="en-US" sz="2000" u="sng" dirty="0">
                          <a:latin typeface="Verdana" pitchFamily="34" charset="0"/>
                          <a:ea typeface="Verdana" pitchFamily="34" charset="0"/>
                          <a:cs typeface="Verdana" pitchFamily="34" charset="0"/>
                        </a:rPr>
                        <a:t>ICD-11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496A"/>
                    </a:solidFill>
                  </a:tcPr>
                </a:tc>
                <a:extLst>
                  <a:ext uri="{0D108BD9-81ED-4DB2-BD59-A6C34878D82A}">
                    <a16:rowId xmlns="" xmlns:a16="http://schemas.microsoft.com/office/drawing/2014/main" val="10000"/>
                  </a:ext>
                </a:extLst>
              </a:tr>
              <a:tr h="203984">
                <a:tc>
                  <a:txBody>
                    <a:bodyPr/>
                    <a:lstStyle/>
                    <a:p>
                      <a:pPr algn="ctr">
                        <a:lnSpc>
                          <a:spcPct val="100000"/>
                        </a:lnSpc>
                      </a:pPr>
                      <a:endParaRPr lang="en-US" sz="2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 dirty="0">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70592">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Negative affectivity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 Negative affectivity</a:t>
                      </a:r>
                      <a:r>
                        <a:rPr lang="en-US" sz="2100" baseline="0" dirty="0">
                          <a:solidFill>
                            <a:schemeClr val="tx1"/>
                          </a:solidFill>
                          <a:latin typeface="Verdana" pitchFamily="34" charset="0"/>
                          <a:ea typeface="Verdana" pitchFamily="34" charset="0"/>
                          <a:cs typeface="Verdana" pitchFamily="34" charset="0"/>
                        </a:rPr>
                        <a:t> domain</a:t>
                      </a:r>
                      <a:endParaRPr lang="en-US" sz="2100" dirty="0">
                        <a:solidFill>
                          <a:schemeClr val="tx1"/>
                        </a:solidFill>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83147">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Detachment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 Detachment domain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83147">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Antagonism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 Dissocial</a:t>
                      </a:r>
                      <a:r>
                        <a:rPr lang="en-US" sz="2100" baseline="0" dirty="0">
                          <a:solidFill>
                            <a:schemeClr val="tx1"/>
                          </a:solidFill>
                          <a:latin typeface="Verdana" pitchFamily="34" charset="0"/>
                          <a:ea typeface="Verdana" pitchFamily="34" charset="0"/>
                          <a:cs typeface="Verdana" pitchFamily="34" charset="0"/>
                        </a:rPr>
                        <a:t> domain</a:t>
                      </a:r>
                      <a:endParaRPr lang="en-US" sz="2100" dirty="0">
                        <a:solidFill>
                          <a:schemeClr val="tx1"/>
                        </a:solidFill>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83147">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Disinhibition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 Disinhibited domain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83147">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Psychoticism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 (Schizotypal</a:t>
                      </a:r>
                      <a:r>
                        <a:rPr lang="en-US" sz="2100" baseline="0" dirty="0">
                          <a:solidFill>
                            <a:schemeClr val="tx1"/>
                          </a:solidFill>
                          <a:latin typeface="Verdana" pitchFamily="34" charset="0"/>
                          <a:ea typeface="Verdana" pitchFamily="34" charset="0"/>
                          <a:cs typeface="Verdana" pitchFamily="34" charset="0"/>
                        </a:rPr>
                        <a:t> disorder)</a:t>
                      </a:r>
                      <a:endParaRPr lang="en-US" sz="2100" dirty="0">
                        <a:solidFill>
                          <a:schemeClr val="tx1"/>
                        </a:solidFill>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1781993">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(Trait</a:t>
                      </a:r>
                      <a:r>
                        <a:rPr lang="en-US" sz="2100" baseline="0" dirty="0">
                          <a:solidFill>
                            <a:schemeClr val="tx1"/>
                          </a:solidFill>
                          <a:latin typeface="Verdana" pitchFamily="34" charset="0"/>
                          <a:ea typeface="Verdana" pitchFamily="34" charset="0"/>
                          <a:cs typeface="Verdana" pitchFamily="34" charset="0"/>
                        </a:rPr>
                        <a:t> facets of         -- restricted affectivity, rigid perfectionism, perseveration)</a:t>
                      </a:r>
                      <a:endParaRPr lang="en-US" sz="2100" dirty="0">
                        <a:solidFill>
                          <a:schemeClr val="tx1"/>
                        </a:solidFill>
                        <a:latin typeface="Verdana" pitchFamily="34" charset="0"/>
                        <a:ea typeface="Verdana" pitchFamily="34" charset="0"/>
                        <a:cs typeface="Verdan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2100" dirty="0">
                          <a:solidFill>
                            <a:schemeClr val="tx1"/>
                          </a:solidFill>
                          <a:latin typeface="Verdana" pitchFamily="34" charset="0"/>
                          <a:ea typeface="Verdana" pitchFamily="34" charset="0"/>
                          <a:cs typeface="Verdana" pitchFamily="34" charset="0"/>
                        </a:rPr>
                        <a:t>-- </a:t>
                      </a:r>
                      <a:r>
                        <a:rPr lang="en-US" sz="2100" dirty="0" err="1">
                          <a:solidFill>
                            <a:schemeClr val="tx1"/>
                          </a:solidFill>
                          <a:latin typeface="Verdana" pitchFamily="34" charset="0"/>
                          <a:ea typeface="Verdana" pitchFamily="34" charset="0"/>
                          <a:cs typeface="Verdana" pitchFamily="34" charset="0"/>
                        </a:rPr>
                        <a:t>Anankastic</a:t>
                      </a:r>
                      <a:r>
                        <a:rPr lang="en-US" sz="2100" dirty="0">
                          <a:solidFill>
                            <a:schemeClr val="tx1"/>
                          </a:solidFill>
                          <a:latin typeface="Verdana" pitchFamily="34" charset="0"/>
                          <a:ea typeface="Verdana" pitchFamily="34" charset="0"/>
                          <a:cs typeface="Verdana" pitchFamily="34" charset="0"/>
                        </a:rPr>
                        <a:t> domain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2743984150"/>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917B6C2-33D9-49A0-BE63-C594DD060C2E}"/>
              </a:ext>
            </a:extLst>
          </p:cNvPr>
          <p:cNvSpPr txBox="1"/>
          <p:nvPr/>
        </p:nvSpPr>
        <p:spPr>
          <a:xfrm>
            <a:off x="1295400" y="3124200"/>
            <a:ext cx="5867400" cy="584775"/>
          </a:xfrm>
          <a:prstGeom prst="rect">
            <a:avLst/>
          </a:prstGeom>
          <a:noFill/>
        </p:spPr>
        <p:txBody>
          <a:bodyPr wrap="square" rtlCol="0">
            <a:spAutoFit/>
          </a:bodyPr>
          <a:lstStyle/>
          <a:p>
            <a:r>
              <a:rPr lang="en-US" sz="3200" dirty="0"/>
              <a:t>Questions and Discussion</a:t>
            </a:r>
          </a:p>
        </p:txBody>
      </p:sp>
    </p:spTree>
    <p:extLst>
      <p:ext uri="{BB962C8B-B14F-4D97-AF65-F5344CB8AC3E}">
        <p14:creationId xmlns:p14="http://schemas.microsoft.com/office/powerpoint/2010/main" xmlns="" val="192236658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DE98BEC-879A-4F61-855C-CAD26A7FC759}"/>
              </a:ext>
            </a:extLst>
          </p:cNvPr>
          <p:cNvSpPr txBox="1"/>
          <p:nvPr/>
        </p:nvSpPr>
        <p:spPr>
          <a:xfrm>
            <a:off x="1600200" y="2930180"/>
            <a:ext cx="5486400" cy="707886"/>
          </a:xfrm>
          <a:prstGeom prst="rect">
            <a:avLst/>
          </a:prstGeom>
          <a:noFill/>
        </p:spPr>
        <p:txBody>
          <a:bodyPr wrap="square" rtlCol="0">
            <a:spAutoFit/>
          </a:bodyPr>
          <a:lstStyle/>
          <a:p>
            <a:r>
              <a:rPr lang="en-US" sz="4000" dirty="0"/>
              <a:t>BREAK</a:t>
            </a:r>
          </a:p>
        </p:txBody>
      </p:sp>
    </p:spTree>
    <p:extLst>
      <p:ext uri="{BB962C8B-B14F-4D97-AF65-F5344CB8AC3E}">
        <p14:creationId xmlns:p14="http://schemas.microsoft.com/office/powerpoint/2010/main" xmlns="" val="10853802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304800" y="2819400"/>
            <a:ext cx="7391400" cy="1981200"/>
          </a:xfrm>
        </p:spPr>
        <p:txBody>
          <a:bodyPr>
            <a:normAutofit fontScale="77500" lnSpcReduction="20000"/>
          </a:bodyPr>
          <a:lstStyle/>
          <a:p>
            <a:pPr marL="342900" indent="-342900">
              <a:lnSpc>
                <a:spcPct val="110000"/>
              </a:lnSpc>
              <a:spcBef>
                <a:spcPts val="0"/>
              </a:spcBef>
              <a:defRPr/>
            </a:pPr>
            <a:r>
              <a:rPr lang="en-US" sz="3100" dirty="0">
                <a:latin typeface="+mj-lt"/>
                <a:ea typeface="Verdana" pitchFamily="34" charset="0"/>
                <a:cs typeface="Verdana" pitchFamily="34" charset="0"/>
              </a:rPr>
              <a:t>Michael B. First, MD</a:t>
            </a:r>
          </a:p>
          <a:p>
            <a:pPr marL="342900" indent="-342900">
              <a:lnSpc>
                <a:spcPct val="110000"/>
              </a:lnSpc>
              <a:spcBef>
                <a:spcPts val="0"/>
              </a:spcBef>
              <a:defRPr/>
            </a:pPr>
            <a:r>
              <a:rPr lang="en-US" sz="3100" dirty="0">
                <a:latin typeface="+mj-lt"/>
                <a:ea typeface="Verdana" pitchFamily="34" charset="0"/>
                <a:cs typeface="Verdana" pitchFamily="34" charset="0"/>
              </a:rPr>
              <a:t>Andrew E. Skodol, MD</a:t>
            </a:r>
          </a:p>
          <a:p>
            <a:pPr marL="342900" indent="-342900">
              <a:lnSpc>
                <a:spcPct val="110000"/>
              </a:lnSpc>
              <a:spcBef>
                <a:spcPts val="0"/>
              </a:spcBef>
              <a:defRPr/>
            </a:pPr>
            <a:r>
              <a:rPr lang="en-US" sz="3100" dirty="0">
                <a:latin typeface="+mj-lt"/>
                <a:ea typeface="Verdana" pitchFamily="34" charset="0"/>
                <a:cs typeface="Verdana" pitchFamily="34" charset="0"/>
              </a:rPr>
              <a:t>Donna S. Bender, PhD</a:t>
            </a:r>
          </a:p>
          <a:p>
            <a:pPr marL="342900" indent="-342900">
              <a:lnSpc>
                <a:spcPct val="110000"/>
              </a:lnSpc>
              <a:spcBef>
                <a:spcPts val="0"/>
              </a:spcBef>
              <a:defRPr/>
            </a:pPr>
            <a:r>
              <a:rPr lang="en-US" sz="3100" dirty="0">
                <a:latin typeface="+mj-lt"/>
                <a:ea typeface="Verdana" pitchFamily="34" charset="0"/>
                <a:cs typeface="Verdana" pitchFamily="34" charset="0"/>
              </a:rPr>
              <a:t>John M. Oldham, MD</a:t>
            </a:r>
          </a:p>
          <a:p>
            <a:pPr marL="0" indent="0">
              <a:lnSpc>
                <a:spcPct val="80000"/>
              </a:lnSpc>
              <a:buNone/>
              <a:defRPr/>
            </a:pPr>
            <a:r>
              <a:rPr lang="en-US" sz="2400" dirty="0"/>
              <a:t> </a:t>
            </a:r>
          </a:p>
        </p:txBody>
      </p:sp>
      <p:sp>
        <p:nvSpPr>
          <p:cNvPr id="4" name="Title 3"/>
          <p:cNvSpPr>
            <a:spLocks noGrp="1"/>
          </p:cNvSpPr>
          <p:nvPr>
            <p:ph type="ctrTitle" idx="4294967295"/>
          </p:nvPr>
        </p:nvSpPr>
        <p:spPr>
          <a:xfrm>
            <a:off x="152400" y="762000"/>
            <a:ext cx="8704263" cy="1524000"/>
          </a:xfrm>
        </p:spPr>
        <p:txBody>
          <a:bodyPr>
            <a:normAutofit/>
          </a:bodyPr>
          <a:lstStyle/>
          <a:p>
            <a:pPr>
              <a:defRPr/>
            </a:pPr>
            <a:r>
              <a:rPr lang="en-US" sz="2800" b="1" dirty="0">
                <a:solidFill>
                  <a:srgbClr val="FFC000"/>
                </a:solidFill>
                <a:ea typeface="Verdana" pitchFamily="34" charset="0"/>
                <a:cs typeface="Verdana" pitchFamily="34" charset="0"/>
              </a:rPr>
              <a:t>The Development of the Structured Clinical Interview for DSM-5 Alternative Model for Personality Disorders (SCID-5-AMPD)</a:t>
            </a:r>
          </a:p>
        </p:txBody>
      </p:sp>
    </p:spTree>
    <p:extLst>
      <p:ext uri="{BB962C8B-B14F-4D97-AF65-F5344CB8AC3E}">
        <p14:creationId xmlns:p14="http://schemas.microsoft.com/office/powerpoint/2010/main" xmlns="" val="8987363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762000"/>
            <a:ext cx="8534400" cy="1287712"/>
          </a:xfrm>
        </p:spPr>
        <p:txBody>
          <a:bodyPr>
            <a:normAutofit/>
          </a:bodyPr>
          <a:lstStyle/>
          <a:p>
            <a:r>
              <a:rPr lang="en-US" sz="2600" b="1" dirty="0">
                <a:solidFill>
                  <a:srgbClr val="FFC000"/>
                </a:solidFill>
                <a:ea typeface="Verdana" pitchFamily="34" charset="0"/>
                <a:cs typeface="Verdana" pitchFamily="34" charset="0"/>
              </a:rPr>
              <a:t>What is the SCID-5-AMPD?</a:t>
            </a:r>
            <a:br>
              <a:rPr lang="en-US" sz="2600" b="1" dirty="0">
                <a:solidFill>
                  <a:srgbClr val="FFC000"/>
                </a:solidFill>
                <a:ea typeface="Verdana" pitchFamily="34" charset="0"/>
                <a:cs typeface="Verdana" pitchFamily="34" charset="0"/>
              </a:rPr>
            </a:br>
            <a:r>
              <a:rPr lang="en-US" sz="2600" dirty="0">
                <a:solidFill>
                  <a:srgbClr val="FFC000"/>
                </a:solidFill>
                <a:ea typeface="Verdana" pitchFamily="34" charset="0"/>
                <a:cs typeface="Verdana" pitchFamily="34" charset="0"/>
              </a:rPr>
              <a:t>(American Psychiatric Association Publishing, 2018)</a:t>
            </a:r>
            <a:endParaRPr lang="en-US" sz="2600" dirty="0">
              <a:solidFill>
                <a:srgbClr val="FFC000"/>
              </a:solidFill>
            </a:endParaRPr>
          </a:p>
        </p:txBody>
      </p:sp>
      <p:sp>
        <p:nvSpPr>
          <p:cNvPr id="3" name="Text Placeholder 2"/>
          <p:cNvSpPr>
            <a:spLocks noGrp="1"/>
          </p:cNvSpPr>
          <p:nvPr>
            <p:ph type="body" sz="quarter" idx="14"/>
          </p:nvPr>
        </p:nvSpPr>
        <p:spPr>
          <a:xfrm>
            <a:off x="152400" y="2286000"/>
            <a:ext cx="8686800" cy="4191000"/>
          </a:xfrm>
        </p:spPr>
        <p:txBody>
          <a:bodyPr/>
          <a:lstStyle/>
          <a:p>
            <a:pPr>
              <a:spcBef>
                <a:spcPts val="0"/>
              </a:spcBef>
            </a:pPr>
            <a:r>
              <a:rPr lang="en-US" sz="2500" dirty="0">
                <a:ea typeface="Verdana" pitchFamily="34" charset="0"/>
                <a:cs typeface="Verdana" pitchFamily="34" charset="0"/>
              </a:rPr>
              <a:t>Semi-structured interview (modeled on the SCID) for assessing the three essential parts of the DSM-5 Alternative Model for PD:</a:t>
            </a:r>
          </a:p>
          <a:p>
            <a:pPr lvl="1">
              <a:spcBef>
                <a:spcPts val="0"/>
              </a:spcBef>
            </a:pPr>
            <a:r>
              <a:rPr lang="en-US" sz="2400" dirty="0">
                <a:latin typeface="+mj-lt"/>
                <a:ea typeface="Verdana" pitchFamily="34" charset="0"/>
                <a:cs typeface="Verdana" pitchFamily="34" charset="0"/>
              </a:rPr>
              <a:t>Level of personality functioning</a:t>
            </a:r>
          </a:p>
          <a:p>
            <a:pPr lvl="1">
              <a:spcBef>
                <a:spcPts val="0"/>
              </a:spcBef>
            </a:pPr>
            <a:r>
              <a:rPr lang="en-US" sz="2400" dirty="0">
                <a:latin typeface="+mj-lt"/>
                <a:ea typeface="Verdana" pitchFamily="34" charset="0"/>
                <a:cs typeface="Verdana" pitchFamily="34" charset="0"/>
              </a:rPr>
              <a:t>Pathological personality traits</a:t>
            </a:r>
          </a:p>
          <a:p>
            <a:pPr lvl="1">
              <a:spcBef>
                <a:spcPts val="0"/>
              </a:spcBef>
            </a:pPr>
            <a:r>
              <a:rPr lang="en-US" sz="2400" dirty="0">
                <a:latin typeface="+mj-lt"/>
                <a:ea typeface="Verdana" pitchFamily="34" charset="0"/>
                <a:cs typeface="Verdana" pitchFamily="34" charset="0"/>
              </a:rPr>
              <a:t>Six personality disorders defined according to criteria based on specific impairments in personality functioning and particular numbers and configurations of pathological personality traits. </a:t>
            </a:r>
          </a:p>
          <a:p>
            <a:endParaRPr lang="en-US" dirty="0"/>
          </a:p>
        </p:txBody>
      </p:sp>
    </p:spTree>
    <p:extLst>
      <p:ext uri="{BB962C8B-B14F-4D97-AF65-F5344CB8AC3E}">
        <p14:creationId xmlns:p14="http://schemas.microsoft.com/office/powerpoint/2010/main" xmlns="" val="383916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838200" y="990600"/>
            <a:ext cx="7848600" cy="488950"/>
          </a:xfrm>
        </p:spPr>
        <p:txBody>
          <a:bodyPr/>
          <a:lstStyle/>
          <a:p>
            <a:r>
              <a:rPr lang="en-US" altLang="en-US" sz="2800" dirty="0">
                <a:solidFill>
                  <a:srgbClr val="FAC219"/>
                </a:solidFill>
              </a:rPr>
              <a:t>Examples of Dimensional Systems</a:t>
            </a:r>
          </a:p>
        </p:txBody>
      </p:sp>
      <p:sp>
        <p:nvSpPr>
          <p:cNvPr id="465923" name="Rectangle 3"/>
          <p:cNvSpPr>
            <a:spLocks noGrp="1" noChangeArrowheads="1"/>
          </p:cNvSpPr>
          <p:nvPr>
            <p:ph type="body" idx="1"/>
          </p:nvPr>
        </p:nvSpPr>
        <p:spPr>
          <a:xfrm>
            <a:off x="609600" y="2120716"/>
            <a:ext cx="7543800" cy="3768725"/>
          </a:xfrm>
        </p:spPr>
        <p:txBody>
          <a:bodyPr/>
          <a:lstStyle/>
          <a:p>
            <a:pPr marL="971550" lvl="1">
              <a:buSzTx/>
              <a:buFontTx/>
              <a:buChar char="•"/>
            </a:pPr>
            <a:r>
              <a:rPr lang="en-US" altLang="en-US" dirty="0"/>
              <a:t>Interpersonal Circumplex - Leary, Wiggins, </a:t>
            </a:r>
            <a:r>
              <a:rPr lang="en-US" altLang="en-US" dirty="0" err="1"/>
              <a:t>Kiesler</a:t>
            </a:r>
            <a:endParaRPr lang="en-US" altLang="en-US" dirty="0"/>
          </a:p>
          <a:p>
            <a:pPr marL="971550" lvl="1">
              <a:buSzTx/>
              <a:buFontTx/>
              <a:buChar char="•"/>
            </a:pPr>
            <a:r>
              <a:rPr lang="en-US" altLang="en-US" dirty="0"/>
              <a:t>Three factors - Eysenck &amp; Eysenck</a:t>
            </a:r>
          </a:p>
          <a:p>
            <a:pPr marL="971550" lvl="1">
              <a:buSzTx/>
              <a:buFontTx/>
              <a:buChar char="•"/>
            </a:pPr>
            <a:r>
              <a:rPr lang="en-US" altLang="en-US" dirty="0"/>
              <a:t>Four factors - </a:t>
            </a:r>
            <a:r>
              <a:rPr lang="en-US" altLang="en-US" dirty="0" err="1"/>
              <a:t>Livesley</a:t>
            </a:r>
            <a:r>
              <a:rPr lang="en-US" altLang="en-US" dirty="0"/>
              <a:t> </a:t>
            </a:r>
          </a:p>
          <a:p>
            <a:pPr marL="971550" lvl="1">
              <a:buSzTx/>
              <a:buFontTx/>
              <a:buChar char="•"/>
            </a:pPr>
            <a:r>
              <a:rPr lang="en-US" altLang="en-US" dirty="0"/>
              <a:t>Five factors - Costa &amp; McCrae</a:t>
            </a:r>
          </a:p>
          <a:p>
            <a:pPr marL="971550" lvl="1">
              <a:buSzTx/>
              <a:buFontTx/>
              <a:buChar char="•"/>
            </a:pPr>
            <a:r>
              <a:rPr lang="en-US" altLang="en-US" dirty="0"/>
              <a:t>Seven factors - Cloninger </a:t>
            </a:r>
            <a:endParaRPr lang="en-US" altLang="en-US" dirty="0">
              <a:sym typeface="Symbol" panose="05050102010706020507" pitchFamily="18" charset="2"/>
            </a:endParaRPr>
          </a:p>
        </p:txBody>
      </p:sp>
    </p:spTree>
    <p:extLst>
      <p:ext uri="{BB962C8B-B14F-4D97-AF65-F5344CB8AC3E}">
        <p14:creationId xmlns:p14="http://schemas.microsoft.com/office/powerpoint/2010/main" xmlns="" val="2257076551"/>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0CF4C33-EC11-4DFB-A870-3C30CF2888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7376"/>
            <a:ext cx="9144000" cy="5863247"/>
          </a:xfrm>
          <a:prstGeom prst="rect">
            <a:avLst/>
          </a:prstGeom>
        </p:spPr>
      </p:pic>
    </p:spTree>
    <p:extLst>
      <p:ext uri="{BB962C8B-B14F-4D97-AF65-F5344CB8AC3E}">
        <p14:creationId xmlns:p14="http://schemas.microsoft.com/office/powerpoint/2010/main" xmlns="" val="278494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FB12431-B2F0-4E65-842B-BE3AE85948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xmlns="" val="3400785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2804DAB-62A6-428F-B951-7535917103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xmlns="" val="1479447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A4D1C35-7DF6-401D-A1FB-6FB95FD18B7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xmlns="" val="987220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84D1B5-28EF-40D9-A72B-CE985A36AB3D}"/>
              </a:ext>
            </a:extLst>
          </p:cNvPr>
          <p:cNvSpPr>
            <a:spLocks noGrp="1"/>
          </p:cNvSpPr>
          <p:nvPr>
            <p:ph type="body" sz="quarter" idx="14"/>
          </p:nvPr>
        </p:nvSpPr>
        <p:spPr>
          <a:xfrm>
            <a:off x="685800" y="609600"/>
            <a:ext cx="7848600" cy="5638800"/>
          </a:xfrm>
        </p:spPr>
        <p:txBody>
          <a:bodyPr/>
          <a:lstStyle/>
          <a:p>
            <a:endParaRPr lang="en-US" sz="2400" dirty="0"/>
          </a:p>
          <a:p>
            <a:endParaRPr lang="en-US" sz="2400" dirty="0"/>
          </a:p>
          <a:p>
            <a:r>
              <a:rPr lang="en-US" sz="2400" dirty="0"/>
              <a:t>Module I:  Level of Personality Functioning Scale</a:t>
            </a:r>
          </a:p>
          <a:p>
            <a:endParaRPr lang="en-US" sz="2400" dirty="0"/>
          </a:p>
          <a:p>
            <a:r>
              <a:rPr lang="en-US" sz="2400" dirty="0"/>
              <a:t>Module II: Personality Traits</a:t>
            </a:r>
          </a:p>
          <a:p>
            <a:endParaRPr lang="en-US" sz="2400" dirty="0"/>
          </a:p>
          <a:p>
            <a:r>
              <a:rPr lang="en-US" sz="2400" dirty="0"/>
              <a:t>Module III: Personality Disorders</a:t>
            </a:r>
          </a:p>
          <a:p>
            <a:r>
              <a:rPr lang="en-US" sz="2400" dirty="0"/>
              <a:t>         (Including Personality Disorder-Trait Specified)</a:t>
            </a:r>
          </a:p>
        </p:txBody>
      </p:sp>
    </p:spTree>
    <p:extLst>
      <p:ext uri="{BB962C8B-B14F-4D97-AF65-F5344CB8AC3E}">
        <p14:creationId xmlns:p14="http://schemas.microsoft.com/office/powerpoint/2010/main" xmlns="" val="243301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7E82419-D784-4EBB-918C-6B6A298F0715}"/>
              </a:ext>
            </a:extLst>
          </p:cNvPr>
          <p:cNvSpPr>
            <a:spLocks noGrp="1"/>
          </p:cNvSpPr>
          <p:nvPr>
            <p:ph type="body" sz="quarter" idx="14"/>
          </p:nvPr>
        </p:nvSpPr>
        <p:spPr>
          <a:xfrm>
            <a:off x="1219200" y="1676400"/>
            <a:ext cx="7239000" cy="5562600"/>
          </a:xfrm>
        </p:spPr>
        <p:txBody>
          <a:bodyPr/>
          <a:lstStyle/>
          <a:p>
            <a:r>
              <a:rPr lang="en-US" sz="2400" dirty="0"/>
              <a:t>All Modules begin with two sets of questions:</a:t>
            </a:r>
          </a:p>
          <a:p>
            <a:endParaRPr lang="en-US" sz="2400" dirty="0"/>
          </a:p>
          <a:p>
            <a:pPr marL="457200" indent="-457200">
              <a:buAutoNum type="arabicPeriod"/>
            </a:pPr>
            <a:r>
              <a:rPr lang="en-US" sz="2400" dirty="0"/>
              <a:t>General Overview for the SCID-5-AMPD</a:t>
            </a:r>
          </a:p>
          <a:p>
            <a:pPr marL="457200" indent="-457200">
              <a:buAutoNum type="arabicPeriod"/>
            </a:pPr>
            <a:r>
              <a:rPr lang="en-US" sz="2400" dirty="0"/>
              <a:t>Preliminary Questions about View of Self and Quality of Interpersonal Relationships</a:t>
            </a:r>
          </a:p>
        </p:txBody>
      </p:sp>
    </p:spTree>
    <p:extLst>
      <p:ext uri="{BB962C8B-B14F-4D97-AF65-F5344CB8AC3E}">
        <p14:creationId xmlns:p14="http://schemas.microsoft.com/office/powerpoint/2010/main" xmlns="" val="1827496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BA7A9FC-CDBA-467B-898F-BF0F84394FDC}"/>
              </a:ext>
            </a:extLst>
          </p:cNvPr>
          <p:cNvSpPr>
            <a:spLocks noGrp="1"/>
          </p:cNvSpPr>
          <p:nvPr>
            <p:ph type="body" sz="quarter" idx="14"/>
          </p:nvPr>
        </p:nvSpPr>
        <p:spPr>
          <a:xfrm>
            <a:off x="838200" y="914400"/>
            <a:ext cx="7467600" cy="4953000"/>
          </a:xfrm>
        </p:spPr>
        <p:txBody>
          <a:bodyPr/>
          <a:lstStyle/>
          <a:p>
            <a:r>
              <a:rPr lang="en-US" sz="2400" dirty="0"/>
              <a:t>Module I:</a:t>
            </a:r>
          </a:p>
          <a:p>
            <a:r>
              <a:rPr lang="en-US" sz="2400" dirty="0"/>
              <a:t>--Level of Functioning Scale, rated from 0 (Little or no impairment) to 4 (Extreme impairment)</a:t>
            </a:r>
          </a:p>
          <a:p>
            <a:endParaRPr lang="en-US" sz="2400" dirty="0"/>
          </a:p>
          <a:p>
            <a:r>
              <a:rPr lang="en-US" sz="2400" dirty="0"/>
              <a:t>--Evaluation of level of impairment in each of the four domains:</a:t>
            </a:r>
          </a:p>
          <a:p>
            <a:r>
              <a:rPr lang="en-US" sz="2400" dirty="0"/>
              <a:t>     1. Identity</a:t>
            </a:r>
          </a:p>
          <a:p>
            <a:r>
              <a:rPr lang="en-US" sz="2400" dirty="0"/>
              <a:t>     2. Self-Direction</a:t>
            </a:r>
          </a:p>
          <a:p>
            <a:r>
              <a:rPr lang="en-US" sz="2400" dirty="0"/>
              <a:t>     3. Empathy</a:t>
            </a:r>
          </a:p>
          <a:p>
            <a:r>
              <a:rPr lang="en-US" sz="2400" dirty="0"/>
              <a:t>     4. Intimacy</a:t>
            </a:r>
          </a:p>
        </p:txBody>
      </p:sp>
    </p:spTree>
    <p:extLst>
      <p:ext uri="{BB962C8B-B14F-4D97-AF65-F5344CB8AC3E}">
        <p14:creationId xmlns:p14="http://schemas.microsoft.com/office/powerpoint/2010/main" xmlns="" val="2325731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C4E47B8-C2A2-4AB5-89E8-362070CA5B72}"/>
              </a:ext>
            </a:extLst>
          </p:cNvPr>
          <p:cNvSpPr>
            <a:spLocks noGrp="1"/>
          </p:cNvSpPr>
          <p:nvPr>
            <p:ph type="body" sz="quarter" idx="14"/>
          </p:nvPr>
        </p:nvSpPr>
        <p:spPr>
          <a:xfrm>
            <a:off x="762000" y="685800"/>
            <a:ext cx="7772400" cy="5334000"/>
          </a:xfrm>
        </p:spPr>
        <p:txBody>
          <a:bodyPr/>
          <a:lstStyle/>
          <a:p>
            <a:r>
              <a:rPr lang="en-US" sz="2400" dirty="0"/>
              <a:t>Module II:</a:t>
            </a:r>
          </a:p>
          <a:p>
            <a:r>
              <a:rPr lang="en-US" sz="2400" dirty="0"/>
              <a:t>--Evaluation for pathological personality traits, rated from 0 (Very little or not at all descriptive) to 3 (Very descriptive), plus ? (Insufficient information)</a:t>
            </a:r>
          </a:p>
          <a:p>
            <a:r>
              <a:rPr lang="en-US" sz="2400" dirty="0"/>
              <a:t>--Trait facets evaluated for each of the 5 domains:</a:t>
            </a:r>
          </a:p>
          <a:p>
            <a:r>
              <a:rPr lang="en-US" sz="2400" dirty="0"/>
              <a:t>     1. Negative Affectivity</a:t>
            </a:r>
          </a:p>
          <a:p>
            <a:r>
              <a:rPr lang="en-US" sz="2400" dirty="0"/>
              <a:t>     2. Detachment</a:t>
            </a:r>
          </a:p>
          <a:p>
            <a:r>
              <a:rPr lang="en-US" sz="2400" dirty="0"/>
              <a:t>     3. Antagonism</a:t>
            </a:r>
          </a:p>
          <a:p>
            <a:r>
              <a:rPr lang="en-US" sz="2400" dirty="0"/>
              <a:t>     4. Disinhibition</a:t>
            </a:r>
          </a:p>
          <a:p>
            <a:r>
              <a:rPr lang="en-US" sz="2400" dirty="0"/>
              <a:t>     5. Psychoticism</a:t>
            </a:r>
          </a:p>
        </p:txBody>
      </p:sp>
    </p:spTree>
    <p:extLst>
      <p:ext uri="{BB962C8B-B14F-4D97-AF65-F5344CB8AC3E}">
        <p14:creationId xmlns:p14="http://schemas.microsoft.com/office/powerpoint/2010/main" xmlns="" val="3980894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C6AD7E9-C9AE-4656-BA48-730303F1EE97}"/>
              </a:ext>
            </a:extLst>
          </p:cNvPr>
          <p:cNvSpPr>
            <a:spLocks noGrp="1"/>
          </p:cNvSpPr>
          <p:nvPr>
            <p:ph type="body" sz="quarter" idx="14"/>
          </p:nvPr>
        </p:nvSpPr>
        <p:spPr>
          <a:xfrm>
            <a:off x="685800" y="533400"/>
            <a:ext cx="7620000" cy="6019800"/>
          </a:xfrm>
        </p:spPr>
        <p:txBody>
          <a:bodyPr/>
          <a:lstStyle/>
          <a:p>
            <a:r>
              <a:rPr lang="en-US" sz="2400" dirty="0"/>
              <a:t>Module III: </a:t>
            </a:r>
          </a:p>
          <a:p>
            <a:r>
              <a:rPr lang="en-US" sz="2400" dirty="0"/>
              <a:t>--Evaluation of Criterion A and Criterion B, using the same rating scales as Modules I and II, for each of the 6 specified Personality Disorders, plus PD-TS:</a:t>
            </a:r>
          </a:p>
          <a:p>
            <a:r>
              <a:rPr lang="en-US" sz="2400" dirty="0"/>
              <a:t>     1. Avoidant</a:t>
            </a:r>
          </a:p>
          <a:p>
            <a:r>
              <a:rPr lang="en-US" sz="2400" dirty="0"/>
              <a:t>     2. Obsessive-Compulsive</a:t>
            </a:r>
          </a:p>
          <a:p>
            <a:r>
              <a:rPr lang="en-US" sz="2400" dirty="0"/>
              <a:t>     3. Narcissistic</a:t>
            </a:r>
          </a:p>
          <a:p>
            <a:r>
              <a:rPr lang="en-US" sz="2400" dirty="0"/>
              <a:t>     4. Borderline</a:t>
            </a:r>
          </a:p>
          <a:p>
            <a:r>
              <a:rPr lang="en-US" sz="2400" dirty="0"/>
              <a:t>     5. Antisocial</a:t>
            </a:r>
          </a:p>
          <a:p>
            <a:r>
              <a:rPr lang="en-US" sz="2400" dirty="0"/>
              <a:t>     6. Schizotypal </a:t>
            </a:r>
          </a:p>
          <a:p>
            <a:r>
              <a:rPr lang="en-US" sz="2400" dirty="0"/>
              <a:t>     7. Personality Disorder-Trait Specified</a:t>
            </a:r>
          </a:p>
        </p:txBody>
      </p:sp>
    </p:spTree>
    <p:extLst>
      <p:ext uri="{BB962C8B-B14F-4D97-AF65-F5344CB8AC3E}">
        <p14:creationId xmlns:p14="http://schemas.microsoft.com/office/powerpoint/2010/main" xmlns="" val="2972267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rot="10800000" flipV="1">
            <a:off x="304800" y="304800"/>
            <a:ext cx="8534400" cy="1236617"/>
          </a:xfrm>
        </p:spPr>
        <p:txBody>
          <a:bodyPr>
            <a:normAutofit fontScale="32500" lnSpcReduction="20000"/>
          </a:bodyPr>
          <a:lstStyle/>
          <a:p>
            <a:pPr>
              <a:lnSpc>
                <a:spcPct val="120000"/>
              </a:lnSpc>
            </a:pPr>
            <a:r>
              <a:rPr lang="en-US" sz="7000" b="1" dirty="0">
                <a:solidFill>
                  <a:srgbClr val="FFC000"/>
                </a:solidFill>
              </a:rPr>
              <a:t>STRUCTURED CLINICAL INTERVIEW FOR THE DSM-5 ALTERNATIVE MODEL FOR PERSONALITY DISORDERS (SCID-AMPD)</a:t>
            </a:r>
          </a:p>
          <a:p>
            <a:endParaRPr lang="en-US" dirty="0"/>
          </a:p>
        </p:txBody>
      </p:sp>
      <p:sp>
        <p:nvSpPr>
          <p:cNvPr id="4" name="Text Placeholder 3"/>
          <p:cNvSpPr>
            <a:spLocks noGrp="1"/>
          </p:cNvSpPr>
          <p:nvPr>
            <p:ph type="body" sz="quarter" idx="14"/>
          </p:nvPr>
        </p:nvSpPr>
        <p:spPr>
          <a:xfrm>
            <a:off x="304800" y="1752600"/>
            <a:ext cx="8458200" cy="5029200"/>
          </a:xfrm>
        </p:spPr>
        <p:txBody>
          <a:bodyPr/>
          <a:lstStyle/>
          <a:p>
            <a:pPr>
              <a:spcBef>
                <a:spcPts val="0"/>
              </a:spcBef>
              <a:spcAft>
                <a:spcPts val="0"/>
              </a:spcAft>
            </a:pPr>
            <a:r>
              <a:rPr lang="en-US" sz="2400" b="1" i="1" dirty="0"/>
              <a:t>MODULE III: Structured Clinical Interview for Personality Disorders (including Personality Disorder - Trait Specified)</a:t>
            </a:r>
            <a:endParaRPr lang="en-US" sz="2400" dirty="0"/>
          </a:p>
          <a:p>
            <a:pPr>
              <a:spcBef>
                <a:spcPts val="0"/>
              </a:spcBef>
              <a:spcAft>
                <a:spcPts val="0"/>
              </a:spcAft>
            </a:pPr>
            <a:r>
              <a:rPr lang="en-US" sz="2400" u="sng" dirty="0"/>
              <a:t>Sample Patient Interview</a:t>
            </a:r>
          </a:p>
          <a:p>
            <a:pPr>
              <a:spcBef>
                <a:spcPts val="0"/>
              </a:spcBef>
              <a:spcAft>
                <a:spcPts val="0"/>
              </a:spcAft>
            </a:pPr>
            <a:endParaRPr lang="en-US" sz="2400" dirty="0"/>
          </a:p>
          <a:p>
            <a:pPr>
              <a:spcBef>
                <a:spcPts val="0"/>
              </a:spcBef>
              <a:spcAft>
                <a:spcPts val="0"/>
              </a:spcAft>
            </a:pPr>
            <a:r>
              <a:rPr lang="en-US" sz="1800" dirty="0"/>
              <a:t>John M. Oldham, M.D.</a:t>
            </a:r>
          </a:p>
          <a:p>
            <a:pPr>
              <a:spcBef>
                <a:spcPts val="0"/>
              </a:spcBef>
              <a:spcAft>
                <a:spcPts val="0"/>
              </a:spcAft>
            </a:pPr>
            <a:r>
              <a:rPr lang="en-US" sz="1800" dirty="0"/>
              <a:t>Baylor College of Medicine</a:t>
            </a:r>
          </a:p>
          <a:p>
            <a:pPr>
              <a:spcBef>
                <a:spcPts val="0"/>
              </a:spcBef>
              <a:spcAft>
                <a:spcPts val="0"/>
              </a:spcAft>
            </a:pPr>
            <a:r>
              <a:rPr lang="en-US" sz="1800" dirty="0"/>
              <a:t> </a:t>
            </a:r>
          </a:p>
          <a:p>
            <a:pPr>
              <a:spcBef>
                <a:spcPts val="0"/>
              </a:spcBef>
              <a:spcAft>
                <a:spcPts val="0"/>
              </a:spcAft>
            </a:pPr>
            <a:r>
              <a:rPr lang="en-US" sz="1800" dirty="0"/>
              <a:t>Michael First, M.D</a:t>
            </a:r>
          </a:p>
          <a:p>
            <a:pPr>
              <a:spcBef>
                <a:spcPts val="0"/>
              </a:spcBef>
              <a:spcAft>
                <a:spcPts val="0"/>
              </a:spcAft>
            </a:pPr>
            <a:r>
              <a:rPr lang="en-US" sz="1800" dirty="0"/>
              <a:t>Columbia University College of Physicians &amp; Surgeons</a:t>
            </a:r>
          </a:p>
          <a:p>
            <a:pPr>
              <a:spcBef>
                <a:spcPts val="0"/>
              </a:spcBef>
              <a:spcAft>
                <a:spcPts val="0"/>
              </a:spcAft>
            </a:pPr>
            <a:r>
              <a:rPr lang="en-US" sz="1800" dirty="0"/>
              <a:t> </a:t>
            </a:r>
          </a:p>
          <a:p>
            <a:pPr>
              <a:spcBef>
                <a:spcPts val="0"/>
              </a:spcBef>
              <a:spcAft>
                <a:spcPts val="0"/>
              </a:spcAft>
            </a:pPr>
            <a:r>
              <a:rPr lang="en-US" sz="1800" dirty="0"/>
              <a:t>Andrew E. </a:t>
            </a:r>
            <a:r>
              <a:rPr lang="en-US" sz="1800" dirty="0" err="1"/>
              <a:t>Skodol</a:t>
            </a:r>
            <a:r>
              <a:rPr lang="en-US" sz="1800" dirty="0"/>
              <a:t>, M.D.</a:t>
            </a:r>
          </a:p>
          <a:p>
            <a:pPr>
              <a:spcBef>
                <a:spcPts val="0"/>
              </a:spcBef>
              <a:spcAft>
                <a:spcPts val="0"/>
              </a:spcAft>
            </a:pPr>
            <a:r>
              <a:rPr lang="en-US" sz="1800" dirty="0"/>
              <a:t>University of Arizona College of Medicine</a:t>
            </a:r>
          </a:p>
          <a:p>
            <a:pPr>
              <a:spcBef>
                <a:spcPts val="0"/>
              </a:spcBef>
              <a:spcAft>
                <a:spcPts val="0"/>
              </a:spcAft>
            </a:pPr>
            <a:r>
              <a:rPr lang="en-US" sz="1800" dirty="0"/>
              <a:t> </a:t>
            </a:r>
          </a:p>
          <a:p>
            <a:pPr>
              <a:spcBef>
                <a:spcPts val="0"/>
              </a:spcBef>
              <a:spcAft>
                <a:spcPts val="0"/>
              </a:spcAft>
            </a:pPr>
            <a:r>
              <a:rPr lang="en-US" sz="1800" dirty="0"/>
              <a:t>Donna S. Bender, Ph.D.</a:t>
            </a:r>
          </a:p>
          <a:p>
            <a:pPr>
              <a:spcBef>
                <a:spcPts val="0"/>
              </a:spcBef>
              <a:spcAft>
                <a:spcPts val="0"/>
              </a:spcAft>
            </a:pPr>
            <a:r>
              <a:rPr lang="en-US" sz="1800" dirty="0"/>
              <a:t>Tulane University</a:t>
            </a:r>
          </a:p>
          <a:p>
            <a:pPr algn="ctr"/>
            <a:endParaRPr lang="en-US" sz="2400" dirty="0"/>
          </a:p>
          <a:p>
            <a:r>
              <a:rPr lang="en-US" sz="2400" dirty="0"/>
              <a:t> </a:t>
            </a:r>
          </a:p>
          <a:p>
            <a:endParaRPr lang="en-US" sz="2400" dirty="0"/>
          </a:p>
          <a:p>
            <a:endParaRPr lang="en-US" sz="2400" dirty="0"/>
          </a:p>
        </p:txBody>
      </p:sp>
    </p:spTree>
    <p:extLst>
      <p:ext uri="{BB962C8B-B14F-4D97-AF65-F5344CB8AC3E}">
        <p14:creationId xmlns:p14="http://schemas.microsoft.com/office/powerpoint/2010/main" xmlns="" val="1753620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752600" y="1066800"/>
            <a:ext cx="7721600" cy="588962"/>
          </a:xfrm>
        </p:spPr>
        <p:txBody>
          <a:bodyPr/>
          <a:lstStyle/>
          <a:p>
            <a:r>
              <a:rPr lang="en-US" altLang="en-US" sz="2800" dirty="0">
                <a:solidFill>
                  <a:srgbClr val="FAC219"/>
                </a:solidFill>
              </a:rPr>
              <a:t>The Three-Factor Model</a:t>
            </a:r>
          </a:p>
        </p:txBody>
      </p:sp>
      <p:sp>
        <p:nvSpPr>
          <p:cNvPr id="468995" name="Rectangle 3"/>
          <p:cNvSpPr>
            <a:spLocks noGrp="1" noChangeArrowheads="1"/>
          </p:cNvSpPr>
          <p:nvPr>
            <p:ph type="body" idx="1"/>
          </p:nvPr>
        </p:nvSpPr>
        <p:spPr>
          <a:xfrm>
            <a:off x="685800" y="2632075"/>
            <a:ext cx="7543800" cy="3768725"/>
          </a:xfrm>
        </p:spPr>
        <p:txBody>
          <a:bodyPr/>
          <a:lstStyle/>
          <a:p>
            <a:pPr marL="971550" lvl="1">
              <a:buSzTx/>
              <a:buFontTx/>
              <a:buAutoNum type="arabicPeriod"/>
            </a:pPr>
            <a:r>
              <a:rPr lang="en-US" altLang="en-US" dirty="0"/>
              <a:t>Neuroticism / Negative Emotionality</a:t>
            </a:r>
          </a:p>
          <a:p>
            <a:pPr marL="971550" lvl="1">
              <a:buSzTx/>
              <a:buFontTx/>
              <a:buAutoNum type="arabicPeriod"/>
            </a:pPr>
            <a:r>
              <a:rPr lang="en-US" altLang="en-US" dirty="0"/>
              <a:t>Extraversion / Positive Emotionality</a:t>
            </a:r>
          </a:p>
          <a:p>
            <a:pPr marL="971550" lvl="1">
              <a:buSzTx/>
              <a:buFontTx/>
              <a:buAutoNum type="arabicPeriod"/>
            </a:pPr>
            <a:r>
              <a:rPr lang="en-US" altLang="en-US" dirty="0"/>
              <a:t>Disinhibition vs. Constraint</a:t>
            </a:r>
          </a:p>
          <a:p>
            <a:pPr marL="971550" lvl="1">
              <a:buSzTx/>
              <a:buFontTx/>
              <a:buNone/>
            </a:pPr>
            <a:r>
              <a:rPr lang="en-US" altLang="en-US" dirty="0">
                <a:sym typeface="Symbol" panose="05050102010706020507" pitchFamily="18" charset="2"/>
              </a:rPr>
              <a:t>					</a:t>
            </a:r>
          </a:p>
          <a:p>
            <a:pPr marL="971550" lvl="1">
              <a:buSzTx/>
              <a:buFontTx/>
              <a:buNone/>
            </a:pPr>
            <a:r>
              <a:rPr lang="en-US" altLang="en-US" dirty="0">
                <a:sym typeface="Symbol" panose="05050102010706020507" pitchFamily="18" charset="2"/>
              </a:rPr>
              <a:t>					</a:t>
            </a:r>
            <a:r>
              <a:rPr lang="en-US" altLang="en-US" sz="2000" dirty="0">
                <a:sym typeface="Symbol" panose="05050102010706020507" pitchFamily="18" charset="2"/>
              </a:rPr>
              <a:t>Eysenck &amp; Eysenck</a:t>
            </a:r>
          </a:p>
        </p:txBody>
      </p:sp>
    </p:spTree>
    <p:extLst>
      <p:ext uri="{BB962C8B-B14F-4D97-AF65-F5344CB8AC3E}">
        <p14:creationId xmlns:p14="http://schemas.microsoft.com/office/powerpoint/2010/main" xmlns="" val="3966132491"/>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13745" y="762000"/>
            <a:ext cx="5876925" cy="1287712"/>
          </a:xfrm>
        </p:spPr>
        <p:txBody>
          <a:bodyPr>
            <a:normAutofit fontScale="77500" lnSpcReduction="20000"/>
          </a:bodyPr>
          <a:lstStyle/>
          <a:p>
            <a:pPr algn="ctr"/>
            <a:r>
              <a:rPr lang="en-US" dirty="0"/>
              <a:t>Example of general introductory interview questions from the SCID-5-AMPD</a:t>
            </a:r>
          </a:p>
        </p:txBody>
      </p:sp>
      <p:sp>
        <p:nvSpPr>
          <p:cNvPr id="3" name="Text Placeholder 2"/>
          <p:cNvSpPr>
            <a:spLocks noGrp="1"/>
          </p:cNvSpPr>
          <p:nvPr>
            <p:ph type="body" sz="quarter" idx="14"/>
          </p:nvPr>
        </p:nvSpPr>
        <p:spPr>
          <a:xfrm>
            <a:off x="2013746" y="2819400"/>
            <a:ext cx="5876925" cy="2264528"/>
          </a:xfrm>
        </p:spPr>
        <p:txBody>
          <a:bodyPr/>
          <a:lstStyle/>
          <a:p>
            <a:r>
              <a:rPr lang="en-US" dirty="0"/>
              <a:t>(Selected sample questions and answers based on a de-identified real patient, referred to as </a:t>
            </a:r>
            <a:r>
              <a:rPr lang="en-US" dirty="0" err="1"/>
              <a:t>Ms</a:t>
            </a:r>
            <a:r>
              <a:rPr lang="en-US" dirty="0"/>
              <a:t> A)</a:t>
            </a:r>
          </a:p>
        </p:txBody>
      </p:sp>
    </p:spTree>
    <p:extLst>
      <p:ext uri="{BB962C8B-B14F-4D97-AF65-F5344CB8AC3E}">
        <p14:creationId xmlns:p14="http://schemas.microsoft.com/office/powerpoint/2010/main" xmlns="" val="304711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82275F9-E332-41AD-AC28-113B7536B9C5}"/>
              </a:ext>
            </a:extLst>
          </p:cNvPr>
          <p:cNvSpPr>
            <a:spLocks noGrp="1"/>
          </p:cNvSpPr>
          <p:nvPr>
            <p:ph type="body" sz="quarter" idx="14"/>
          </p:nvPr>
        </p:nvSpPr>
        <p:spPr>
          <a:xfrm>
            <a:off x="1828800" y="2743200"/>
            <a:ext cx="5876925" cy="2264528"/>
          </a:xfrm>
        </p:spPr>
        <p:txBody>
          <a:bodyPr/>
          <a:lstStyle/>
          <a:p>
            <a:pPr algn="ctr"/>
            <a:r>
              <a:rPr lang="en-US" sz="2400" dirty="0"/>
              <a:t>Brief Summary Information about </a:t>
            </a:r>
            <a:r>
              <a:rPr lang="en-US" sz="2400" dirty="0" err="1"/>
              <a:t>Ms</a:t>
            </a:r>
            <a:r>
              <a:rPr lang="en-US" sz="2400" dirty="0"/>
              <a:t> A</a:t>
            </a:r>
          </a:p>
        </p:txBody>
      </p:sp>
    </p:spTree>
    <p:extLst>
      <p:ext uri="{BB962C8B-B14F-4D97-AF65-F5344CB8AC3E}">
        <p14:creationId xmlns:p14="http://schemas.microsoft.com/office/powerpoint/2010/main" xmlns="" val="3727106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457200"/>
            <a:ext cx="8458200" cy="304800"/>
          </a:xfrm>
        </p:spPr>
        <p:txBody>
          <a:bodyPr>
            <a:noAutofit/>
          </a:bodyPr>
          <a:lstStyle/>
          <a:p>
            <a:r>
              <a:rPr lang="en-US" sz="2800" u="sng" dirty="0">
                <a:solidFill>
                  <a:srgbClr val="FFC000"/>
                </a:solidFill>
              </a:rPr>
              <a:t>General Overview For the SCID-AMPD</a:t>
            </a:r>
          </a:p>
        </p:txBody>
      </p:sp>
      <p:sp>
        <p:nvSpPr>
          <p:cNvPr id="3" name="Text Placeholder 2"/>
          <p:cNvSpPr>
            <a:spLocks noGrp="1"/>
          </p:cNvSpPr>
          <p:nvPr>
            <p:ph type="body" sz="quarter" idx="14"/>
          </p:nvPr>
        </p:nvSpPr>
        <p:spPr>
          <a:xfrm>
            <a:off x="228600" y="990600"/>
            <a:ext cx="8610600" cy="5105400"/>
          </a:xfrm>
        </p:spPr>
        <p:txBody>
          <a:bodyPr/>
          <a:lstStyle/>
          <a:p>
            <a:r>
              <a:rPr lang="en-US" sz="1800" dirty="0"/>
              <a:t>I’m going to start by asking you some questions about yourself and about problems or difficulties you may have had.  I’ll be making some notes as we go along.  Do you have any questions for me before we begin?  </a:t>
            </a:r>
            <a:r>
              <a:rPr lang="en-US" sz="1800" i="1" dirty="0">
                <a:solidFill>
                  <a:srgbClr val="FFFF00"/>
                </a:solidFill>
              </a:rPr>
              <a:t>No.</a:t>
            </a:r>
          </a:p>
          <a:p>
            <a:endParaRPr lang="en-US" sz="1800" i="1" dirty="0">
              <a:solidFill>
                <a:srgbClr val="FFFF00"/>
              </a:solidFill>
            </a:endParaRPr>
          </a:p>
          <a:p>
            <a:r>
              <a:rPr lang="en-US" sz="1800" dirty="0"/>
              <a:t>What kind of work do you do?  </a:t>
            </a:r>
            <a:r>
              <a:rPr lang="en-US" sz="1800" i="1" dirty="0">
                <a:solidFill>
                  <a:srgbClr val="FFFF00"/>
                </a:solidFill>
              </a:rPr>
              <a:t>Now I work as a librarian.</a:t>
            </a:r>
          </a:p>
          <a:p>
            <a:endParaRPr lang="en-US" sz="1800" i="1" dirty="0">
              <a:solidFill>
                <a:srgbClr val="FFFF00"/>
              </a:solidFill>
            </a:endParaRPr>
          </a:p>
          <a:p>
            <a:r>
              <a:rPr lang="en-US" sz="1800" dirty="0"/>
              <a:t>Have you always done that kind of work?  </a:t>
            </a:r>
            <a:r>
              <a:rPr lang="en-US" sz="1800" i="1" dirty="0">
                <a:solidFill>
                  <a:srgbClr val="FFFF00"/>
                </a:solidFill>
              </a:rPr>
              <a:t>This is my first job</a:t>
            </a:r>
            <a:r>
              <a:rPr lang="en-US" sz="1800" i="1" dirty="0"/>
              <a:t>.</a:t>
            </a:r>
          </a:p>
          <a:p>
            <a:endParaRPr lang="en-US" sz="1800" dirty="0"/>
          </a:p>
          <a:p>
            <a:r>
              <a:rPr lang="en-US" sz="1800" dirty="0"/>
              <a:t>What’s the longest you’ve worked at one place?  </a:t>
            </a:r>
            <a:r>
              <a:rPr lang="en-US" sz="1800" i="1" dirty="0"/>
              <a:t>(seems nervous, avoids eye contact)  </a:t>
            </a:r>
            <a:r>
              <a:rPr lang="en-US" sz="1800" i="1" dirty="0">
                <a:solidFill>
                  <a:srgbClr val="FFFF00"/>
                </a:solidFill>
              </a:rPr>
              <a:t>This job.  I didn’t know what to do when I finished college, but my parents got me my own apartment and supported me.  Then I tried graduate school but I couldn’t take it.  I got this job about 6 months ago</a:t>
            </a:r>
            <a:r>
              <a:rPr lang="en-US" sz="1800" i="1" dirty="0"/>
              <a:t>.</a:t>
            </a:r>
          </a:p>
          <a:p>
            <a:endParaRPr lang="en-US" sz="1800" i="1" dirty="0"/>
          </a:p>
          <a:p>
            <a:r>
              <a:rPr lang="en-US" sz="1800" dirty="0"/>
              <a:t>Are you currently employed (getting paid)?  </a:t>
            </a:r>
            <a:r>
              <a:rPr lang="en-US" sz="1800" i="1" dirty="0">
                <a:solidFill>
                  <a:srgbClr val="FFFF00"/>
                </a:solidFill>
              </a:rPr>
              <a:t>Yes</a:t>
            </a:r>
            <a:r>
              <a:rPr lang="en-US" sz="1800" i="1" dirty="0"/>
              <a:t>.</a:t>
            </a:r>
          </a:p>
          <a:p>
            <a:endParaRPr lang="en-US" sz="1800" dirty="0"/>
          </a:p>
          <a:p>
            <a:r>
              <a:rPr lang="en-US" sz="1800" dirty="0"/>
              <a:t>Has there ever been a period of time when you were unable to work or go to school?  </a:t>
            </a:r>
            <a:r>
              <a:rPr lang="en-US" sz="1800" i="1" dirty="0">
                <a:solidFill>
                  <a:srgbClr val="FFFF00"/>
                </a:solidFill>
              </a:rPr>
              <a:t>Well, when I dropped out of graduate school I wasn’t sure what to do</a:t>
            </a:r>
            <a:r>
              <a:rPr lang="en-US" sz="1800" i="1" dirty="0"/>
              <a:t>.</a:t>
            </a:r>
            <a:endParaRPr lang="en-US" sz="1800" dirty="0"/>
          </a:p>
          <a:p>
            <a:endParaRPr lang="en-US" sz="1800" dirty="0"/>
          </a:p>
        </p:txBody>
      </p:sp>
    </p:spTree>
    <p:extLst>
      <p:ext uri="{BB962C8B-B14F-4D97-AF65-F5344CB8AC3E}">
        <p14:creationId xmlns:p14="http://schemas.microsoft.com/office/powerpoint/2010/main" xmlns="" val="414006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8600" y="838200"/>
            <a:ext cx="8839200" cy="5029200"/>
          </a:xfrm>
        </p:spPr>
        <p:txBody>
          <a:bodyPr/>
          <a:lstStyle/>
          <a:p>
            <a:r>
              <a:rPr lang="en-US" sz="2400" b="1" dirty="0"/>
              <a:t>Thinking back over your whole life, have there been times when things were not going well for you or when you were emotionally upset?   </a:t>
            </a:r>
            <a:r>
              <a:rPr lang="en-US" sz="2400" dirty="0"/>
              <a:t>(</a:t>
            </a:r>
            <a:r>
              <a:rPr lang="en-US" sz="2400" b="1" dirty="0"/>
              <a:t>Tell me about that.  When was that? What was that like? What was going on?  How were you feeling?)</a:t>
            </a:r>
            <a:r>
              <a:rPr lang="en-US" sz="2400" i="1" dirty="0"/>
              <a:t>  </a:t>
            </a:r>
          </a:p>
          <a:p>
            <a:endParaRPr lang="en-US" sz="2400" i="1" dirty="0"/>
          </a:p>
          <a:p>
            <a:r>
              <a:rPr lang="en-US" sz="2300" i="1" dirty="0">
                <a:solidFill>
                  <a:srgbClr val="FFFF00"/>
                </a:solidFill>
              </a:rPr>
              <a:t>In college I did OK in my studies, but things got pretty upsetting a lot outside of class.  I was never very comfortable around people; it was like they were judging me all the time and I didn’t think they liked me.  So I’d stay by myself a lot, but then other times I’d just go along with whatever everybody else was doing.  But I never felt clear about what I wanted to do.  </a:t>
            </a:r>
            <a:endParaRPr lang="en-US" sz="2300" dirty="0">
              <a:solidFill>
                <a:srgbClr val="FFFF00"/>
              </a:solidFill>
            </a:endParaRPr>
          </a:p>
          <a:p>
            <a:endParaRPr lang="en-US" dirty="0"/>
          </a:p>
        </p:txBody>
      </p:sp>
    </p:spTree>
    <p:extLst>
      <p:ext uri="{BB962C8B-B14F-4D97-AF65-F5344CB8AC3E}">
        <p14:creationId xmlns:p14="http://schemas.microsoft.com/office/powerpoint/2010/main" xmlns="" val="4046171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27795" y="1828800"/>
            <a:ext cx="6486525" cy="2908384"/>
          </a:xfrm>
        </p:spPr>
        <p:txBody>
          <a:bodyPr>
            <a:normAutofit fontScale="92500" lnSpcReduction="10000"/>
          </a:bodyPr>
          <a:lstStyle/>
          <a:p>
            <a:r>
              <a:rPr lang="en-US" dirty="0"/>
              <a:t>PRELIMINARY QUESTIONS ABOUT VIEW OF SELF AND QUALITY OF INTERPERSONAL RELATIONSHIPS</a:t>
            </a:r>
          </a:p>
        </p:txBody>
      </p:sp>
    </p:spTree>
    <p:extLst>
      <p:ext uri="{BB962C8B-B14F-4D97-AF65-F5344CB8AC3E}">
        <p14:creationId xmlns:p14="http://schemas.microsoft.com/office/powerpoint/2010/main" xmlns="" val="1340142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610600" cy="1752600"/>
          </a:xfrm>
        </p:spPr>
        <p:txBody>
          <a:bodyPr>
            <a:noAutofit/>
          </a:bodyPr>
          <a:lstStyle/>
          <a:p>
            <a:r>
              <a:rPr lang="en-US" sz="2400" b="1" dirty="0">
                <a:solidFill>
                  <a:schemeClr val="tx1"/>
                </a:solidFill>
              </a:rPr>
              <a:t>The purpose of this interview is to explore different ways in which you see yourself, your basic approach to life, and how you interact with other people.  Let’s start with some general questions about how you are as a person:</a:t>
            </a:r>
            <a:endParaRPr lang="en-US" sz="2400" dirty="0">
              <a:solidFill>
                <a:schemeClr val="tx1"/>
              </a:solidFill>
            </a:endParaRPr>
          </a:p>
          <a:p>
            <a:endParaRPr lang="en-US" sz="2400" dirty="0"/>
          </a:p>
        </p:txBody>
      </p:sp>
      <p:sp>
        <p:nvSpPr>
          <p:cNvPr id="3" name="Text Placeholder 2"/>
          <p:cNvSpPr>
            <a:spLocks noGrp="1"/>
          </p:cNvSpPr>
          <p:nvPr>
            <p:ph type="body" sz="quarter" idx="14"/>
          </p:nvPr>
        </p:nvSpPr>
        <p:spPr>
          <a:xfrm>
            <a:off x="152400" y="2133600"/>
            <a:ext cx="8763000" cy="4495800"/>
          </a:xfrm>
        </p:spPr>
        <p:txBody>
          <a:bodyPr/>
          <a:lstStyle/>
          <a:p>
            <a:pPr marL="342900" indent="-342900">
              <a:buFont typeface="+mj-lt"/>
              <a:buAutoNum type="arabicPeriod"/>
            </a:pPr>
            <a:r>
              <a:rPr lang="en-US" sz="2000" b="1" dirty="0">
                <a:solidFill>
                  <a:schemeClr val="tx1"/>
                </a:solidFill>
              </a:rPr>
              <a:t>How would you describe yourself?  </a:t>
            </a:r>
            <a:r>
              <a:rPr lang="en-US" sz="2000" i="1" dirty="0">
                <a:solidFill>
                  <a:srgbClr val="FFFF00"/>
                </a:solidFill>
              </a:rPr>
              <a:t>I don’t really know.  I don’t even have a very good idea what I’m interested in.  In college I majored in liberal arts, but that was just because a lot of kids did that.  I’d get interested in some school assignments or projects, but then I’d never stay with anything on my own</a:t>
            </a:r>
            <a:r>
              <a:rPr lang="en-US" sz="2000" i="1" dirty="0">
                <a:solidFill>
                  <a:schemeClr val="tx1"/>
                </a:solidFill>
              </a:rPr>
              <a:t>.</a:t>
            </a:r>
            <a:endParaRPr lang="en-US" sz="2000" dirty="0">
              <a:solidFill>
                <a:schemeClr val="tx1"/>
              </a:solidFill>
            </a:endParaRPr>
          </a:p>
          <a:p>
            <a:pPr marL="342900" indent="-342900">
              <a:buFont typeface="+mj-lt"/>
              <a:buAutoNum type="arabicPeriod"/>
            </a:pPr>
            <a:endParaRPr lang="en-US" sz="2000" dirty="0">
              <a:solidFill>
                <a:schemeClr val="tx1"/>
              </a:solidFill>
            </a:endParaRPr>
          </a:p>
          <a:p>
            <a:pPr marL="342900" indent="-342900">
              <a:buFont typeface="+mj-lt"/>
              <a:buAutoNum type="arabicPeriod"/>
            </a:pPr>
            <a:r>
              <a:rPr lang="en-US" sz="2000" b="1" dirty="0">
                <a:solidFill>
                  <a:schemeClr val="tx1"/>
                </a:solidFill>
              </a:rPr>
              <a:t>How do you think other people describe you?  </a:t>
            </a:r>
            <a:r>
              <a:rPr lang="en-US" sz="2000" i="1" dirty="0">
                <a:solidFill>
                  <a:srgbClr val="FFFF00"/>
                </a:solidFill>
              </a:rPr>
              <a:t>I worry about that a lot.  I don’t think people notice me much—I’m sort of on the sidelines.  I don’t know how to know what’s in fashion, so I’m never sure how to dress for anything.  And if people do seem friendly, I worry that it won’t last, since they wouldn’t like me for long but would just find me boring.  I guess I’m pretty insecure.  Sometimes I think some people kind of laugh at me or are critical of me, even if I haven’t done anything, and I don’t know how to sort it out.</a:t>
            </a:r>
            <a:endParaRPr lang="en-US" sz="2000" dirty="0">
              <a:solidFill>
                <a:srgbClr val="FFFF00"/>
              </a:solidFill>
            </a:endParaRPr>
          </a:p>
        </p:txBody>
      </p:sp>
    </p:spTree>
    <p:extLst>
      <p:ext uri="{BB962C8B-B14F-4D97-AF65-F5344CB8AC3E}">
        <p14:creationId xmlns:p14="http://schemas.microsoft.com/office/powerpoint/2010/main" xmlns="" val="3227137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73F2324-052F-405D-9675-80D495288F3D}"/>
              </a:ext>
            </a:extLst>
          </p:cNvPr>
          <p:cNvSpPr>
            <a:spLocks noGrp="1"/>
          </p:cNvSpPr>
          <p:nvPr>
            <p:ph type="body" sz="quarter" idx="14"/>
          </p:nvPr>
        </p:nvSpPr>
        <p:spPr>
          <a:xfrm>
            <a:off x="609600" y="685800"/>
            <a:ext cx="7696200" cy="5105400"/>
          </a:xfrm>
        </p:spPr>
        <p:txBody>
          <a:bodyPr/>
          <a:lstStyle/>
          <a:p>
            <a:r>
              <a:rPr lang="en-US" sz="2400" i="1" dirty="0">
                <a:solidFill>
                  <a:schemeClr val="tx1"/>
                </a:solidFill>
              </a:rPr>
              <a:t>3.  </a:t>
            </a:r>
            <a:r>
              <a:rPr lang="en-US" sz="2400" dirty="0">
                <a:solidFill>
                  <a:schemeClr val="tx1"/>
                </a:solidFill>
              </a:rPr>
              <a:t>How do you generally feel about yourself?</a:t>
            </a:r>
            <a:endParaRPr lang="en-US" sz="2400" i="1" dirty="0">
              <a:solidFill>
                <a:schemeClr val="tx1"/>
              </a:solidFill>
            </a:endParaRPr>
          </a:p>
          <a:p>
            <a:r>
              <a:rPr lang="en-US" sz="2400" i="1" dirty="0">
                <a:solidFill>
                  <a:schemeClr val="tx2"/>
                </a:solidFill>
              </a:rPr>
              <a:t>Lousy.  I don’t have any self-confidence.  My father is a big successful lawyer, and I know he’s disappointed in me.  He gets annoyed and yells at me not to be a wimp, but I can’t be like him—I just can’t [</a:t>
            </a:r>
            <a:r>
              <a:rPr lang="en-US" sz="2400" b="1" i="1" dirty="0">
                <a:solidFill>
                  <a:schemeClr val="tx2"/>
                </a:solidFill>
              </a:rPr>
              <a:t>gets tearful] </a:t>
            </a:r>
            <a:r>
              <a:rPr lang="en-US" sz="2400" i="1" dirty="0">
                <a:solidFill>
                  <a:schemeClr val="tx2"/>
                </a:solidFill>
              </a:rPr>
              <a:t>.  And my mother tries to help, but mostly she just likes to feel guilty about things—says it’s all her fault, and I don’t know what she means.</a:t>
            </a:r>
          </a:p>
          <a:p>
            <a:endParaRPr lang="en-US" sz="2400" i="1" dirty="0">
              <a:solidFill>
                <a:schemeClr val="tx2"/>
              </a:solidFill>
            </a:endParaRPr>
          </a:p>
          <a:p>
            <a:r>
              <a:rPr lang="en-US" sz="2400" dirty="0">
                <a:solidFill>
                  <a:schemeClr val="tx1"/>
                </a:solidFill>
              </a:rPr>
              <a:t>4. How successful would you say you are at getting the things you want in life?  (Like having a satisfying relationship, a fulfilling career, close friends?)</a:t>
            </a:r>
          </a:p>
          <a:p>
            <a:r>
              <a:rPr lang="en-US" sz="2400" i="1" dirty="0">
                <a:solidFill>
                  <a:schemeClr val="tx2"/>
                </a:solidFill>
              </a:rPr>
              <a:t>Not very successful at all.</a:t>
            </a:r>
          </a:p>
        </p:txBody>
      </p:sp>
    </p:spTree>
    <p:extLst>
      <p:ext uri="{BB962C8B-B14F-4D97-AF65-F5344CB8AC3E}">
        <p14:creationId xmlns:p14="http://schemas.microsoft.com/office/powerpoint/2010/main" xmlns="" val="753082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0D8408D-4DD3-4565-A0BC-A281EFC84214}"/>
              </a:ext>
            </a:extLst>
          </p:cNvPr>
          <p:cNvSpPr>
            <a:spLocks noGrp="1"/>
          </p:cNvSpPr>
          <p:nvPr>
            <p:ph type="body" sz="quarter" idx="14"/>
          </p:nvPr>
        </p:nvSpPr>
        <p:spPr>
          <a:xfrm>
            <a:off x="838200" y="609600"/>
            <a:ext cx="7467600" cy="5562600"/>
          </a:xfrm>
        </p:spPr>
        <p:txBody>
          <a:bodyPr/>
          <a:lstStyle/>
          <a:p>
            <a:r>
              <a:rPr lang="en-US" sz="2400" dirty="0"/>
              <a:t>5. What are your relationships with other people like?</a:t>
            </a:r>
          </a:p>
          <a:p>
            <a:r>
              <a:rPr lang="en-US" sz="2400" i="1" dirty="0">
                <a:solidFill>
                  <a:schemeClr val="tx2"/>
                </a:solidFill>
              </a:rPr>
              <a:t>Like I said, not very good.  My brother is a mess—he had a nervous breakdown and was put in the hospital.  My sister’s OK—she’s older and married and has two kids and I don’t see her very much.  In college I forced myself to go to parties and tried to meet people, but it usually ended up with me going off with some guy I hardly knew and we’d have sex and then that’d be it.  I did have a boyfriend once, or I thought that’s what he was, but I wasn’t sure I could trust him or that he really cared about me.  I got jealous and thought he was seeing other girl even though he wasn’t—I still don’t know.  Finally, he said I was too possessive and he left.  Then I got really depressed for a while.</a:t>
            </a:r>
          </a:p>
        </p:txBody>
      </p:sp>
    </p:spTree>
    <p:extLst>
      <p:ext uri="{BB962C8B-B14F-4D97-AF65-F5344CB8AC3E}">
        <p14:creationId xmlns:p14="http://schemas.microsoft.com/office/powerpoint/2010/main" xmlns="" val="3928286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B21CB18-6A3B-41D1-9EF6-065D5F9EF604}"/>
              </a:ext>
            </a:extLst>
          </p:cNvPr>
          <p:cNvSpPr>
            <a:spLocks noGrp="1"/>
          </p:cNvSpPr>
          <p:nvPr>
            <p:ph type="body" sz="quarter" idx="14"/>
          </p:nvPr>
        </p:nvSpPr>
        <p:spPr>
          <a:xfrm>
            <a:off x="914400" y="685800"/>
            <a:ext cx="7467600" cy="5562600"/>
          </a:xfrm>
        </p:spPr>
        <p:txBody>
          <a:bodyPr/>
          <a:lstStyle/>
          <a:p>
            <a:r>
              <a:rPr lang="en-US" sz="2400" dirty="0"/>
              <a:t>6. Who are the most important people in your life?</a:t>
            </a:r>
          </a:p>
          <a:p>
            <a:r>
              <a:rPr lang="en-US" sz="2400" i="1" dirty="0">
                <a:solidFill>
                  <a:schemeClr val="tx2"/>
                </a:solidFill>
              </a:rPr>
              <a:t>I guess my parents are.  I know they care about me, even though I feel so much pressure around them because I’m not succeeding like they want me to.</a:t>
            </a:r>
          </a:p>
          <a:p>
            <a:endParaRPr lang="en-US" sz="2400" i="1" dirty="0">
              <a:solidFill>
                <a:schemeClr val="tx2"/>
              </a:solidFill>
            </a:endParaRPr>
          </a:p>
          <a:p>
            <a:r>
              <a:rPr lang="en-US" sz="2400" dirty="0">
                <a:solidFill>
                  <a:schemeClr val="tx1"/>
                </a:solidFill>
              </a:rPr>
              <a:t>7. How well do you think you understand yourself?</a:t>
            </a:r>
          </a:p>
          <a:p>
            <a:r>
              <a:rPr lang="en-US" sz="2400" i="1" dirty="0">
                <a:solidFill>
                  <a:schemeClr val="tx2"/>
                </a:solidFill>
              </a:rPr>
              <a:t>Not very well at all.</a:t>
            </a:r>
          </a:p>
          <a:p>
            <a:endParaRPr lang="en-US" sz="2400" i="1" dirty="0">
              <a:solidFill>
                <a:schemeClr val="tx2"/>
              </a:solidFill>
            </a:endParaRPr>
          </a:p>
          <a:p>
            <a:r>
              <a:rPr lang="en-US" sz="2400" dirty="0">
                <a:solidFill>
                  <a:schemeClr val="tx1"/>
                </a:solidFill>
              </a:rPr>
              <a:t>8. How well do you understand other people?</a:t>
            </a:r>
          </a:p>
          <a:p>
            <a:r>
              <a:rPr lang="en-US" sz="2400" i="1" dirty="0">
                <a:solidFill>
                  <a:schemeClr val="tx2"/>
                </a:solidFill>
              </a:rPr>
              <a:t>Even worse!  I can’t figure people out.</a:t>
            </a:r>
          </a:p>
        </p:txBody>
      </p:sp>
    </p:spTree>
    <p:extLst>
      <p:ext uri="{BB962C8B-B14F-4D97-AF65-F5344CB8AC3E}">
        <p14:creationId xmlns:p14="http://schemas.microsoft.com/office/powerpoint/2010/main" xmlns="" val="2209783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F370701-9D4E-475A-A154-AF66A9CC0CDB}"/>
              </a:ext>
            </a:extLst>
          </p:cNvPr>
          <p:cNvSpPr>
            <a:spLocks noGrp="1"/>
          </p:cNvSpPr>
          <p:nvPr>
            <p:ph type="body" sz="quarter" idx="14"/>
          </p:nvPr>
        </p:nvSpPr>
        <p:spPr>
          <a:xfrm>
            <a:off x="1143000" y="1219200"/>
            <a:ext cx="7190688" cy="4554276"/>
          </a:xfrm>
        </p:spPr>
        <p:txBody>
          <a:bodyPr/>
          <a:lstStyle/>
          <a:p>
            <a:r>
              <a:rPr lang="en-US" dirty="0" err="1"/>
              <a:t>Ms</a:t>
            </a:r>
            <a:r>
              <a:rPr lang="en-US" dirty="0"/>
              <a:t> K met criteria for 3 personality disorders:</a:t>
            </a:r>
          </a:p>
          <a:p>
            <a:r>
              <a:rPr lang="en-US" dirty="0"/>
              <a:t>	1. Avoidant PD</a:t>
            </a:r>
          </a:p>
          <a:p>
            <a:r>
              <a:rPr lang="en-US" dirty="0"/>
              <a:t>	2. Borderline PD</a:t>
            </a:r>
          </a:p>
          <a:p>
            <a:r>
              <a:rPr lang="en-US" dirty="0"/>
              <a:t>	3. Schizotypal PD</a:t>
            </a:r>
          </a:p>
          <a:p>
            <a:endParaRPr lang="en-US" dirty="0"/>
          </a:p>
          <a:p>
            <a:r>
              <a:rPr lang="en-US" dirty="0"/>
              <a:t>What follows are selected questions and answers from the STPD section in </a:t>
            </a:r>
          </a:p>
          <a:p>
            <a:r>
              <a:rPr lang="en-US" dirty="0"/>
              <a:t>Module III</a:t>
            </a:r>
          </a:p>
        </p:txBody>
      </p:sp>
    </p:spTree>
    <p:extLst>
      <p:ext uri="{BB962C8B-B14F-4D97-AF65-F5344CB8AC3E}">
        <p14:creationId xmlns:p14="http://schemas.microsoft.com/office/powerpoint/2010/main" xmlns="" val="361456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501581" y="3814409"/>
            <a:ext cx="1905000" cy="1219200"/>
          </a:xfrm>
          <a:prstGeom prst="rect">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SzTx/>
            </a:pPr>
            <a:r>
              <a:rPr lang="en-US" altLang="en-US" sz="1800" dirty="0">
                <a:latin typeface="Verdana" panose="020B0604030504040204" pitchFamily="34" charset="0"/>
              </a:rPr>
              <a:t>Emotional</a:t>
            </a:r>
            <a:r>
              <a:rPr lang="en-US" altLang="en-US" sz="1800" dirty="0">
                <a:solidFill>
                  <a:schemeClr val="accent2">
                    <a:lumMod val="75000"/>
                  </a:schemeClr>
                </a:solidFill>
                <a:latin typeface="Verdana" panose="020B0604030504040204" pitchFamily="34" charset="0"/>
              </a:rPr>
              <a:t> </a:t>
            </a:r>
          </a:p>
          <a:p>
            <a:pPr algn="ctr" eaLnBrk="1" hangingPunct="1">
              <a:buSzTx/>
            </a:pPr>
            <a:r>
              <a:rPr lang="en-US" altLang="en-US" sz="1800" dirty="0">
                <a:latin typeface="Verdana" panose="020B0604030504040204" pitchFamily="34" charset="0"/>
              </a:rPr>
              <a:t>dysregulation</a:t>
            </a:r>
            <a:r>
              <a:rPr lang="en-US" altLang="en-US" sz="1800" dirty="0">
                <a:solidFill>
                  <a:schemeClr val="accent2">
                    <a:lumMod val="75000"/>
                  </a:schemeClr>
                </a:solidFill>
                <a:latin typeface="Verdana" panose="020B0604030504040204" pitchFamily="34" charset="0"/>
              </a:rPr>
              <a:t>/</a:t>
            </a:r>
          </a:p>
          <a:p>
            <a:pPr algn="ctr" eaLnBrk="1" hangingPunct="1">
              <a:buSzTx/>
            </a:pPr>
            <a:r>
              <a:rPr lang="en-US" altLang="en-US" sz="1800" dirty="0">
                <a:latin typeface="Verdana" panose="020B0604030504040204" pitchFamily="34" charset="0"/>
              </a:rPr>
              <a:t>anxious-</a:t>
            </a:r>
          </a:p>
          <a:p>
            <a:pPr algn="ctr" eaLnBrk="1" hangingPunct="1">
              <a:buSzTx/>
            </a:pPr>
            <a:r>
              <a:rPr lang="en-US" altLang="en-US" sz="1800" dirty="0">
                <a:latin typeface="Verdana" panose="020B0604030504040204" pitchFamily="34" charset="0"/>
              </a:rPr>
              <a:t>dependent</a:t>
            </a:r>
          </a:p>
        </p:txBody>
      </p:sp>
      <p:sp>
        <p:nvSpPr>
          <p:cNvPr id="454659" name="Rectangle 3"/>
          <p:cNvSpPr>
            <a:spLocks noChangeArrowheads="1"/>
          </p:cNvSpPr>
          <p:nvPr/>
        </p:nvSpPr>
        <p:spPr bwMode="auto">
          <a:xfrm>
            <a:off x="2580773" y="3798760"/>
            <a:ext cx="1905000" cy="1219200"/>
          </a:xfrm>
          <a:prstGeom prst="rect">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SzTx/>
            </a:pPr>
            <a:r>
              <a:rPr lang="en-US" altLang="en-US" sz="1800" dirty="0">
                <a:latin typeface="Verdana" panose="020B0604030504040204" pitchFamily="34" charset="0"/>
              </a:rPr>
              <a:t>Dissocial</a:t>
            </a:r>
            <a:r>
              <a:rPr lang="en-US" altLang="en-US" sz="1800" dirty="0">
                <a:solidFill>
                  <a:schemeClr val="accent2">
                    <a:lumMod val="75000"/>
                  </a:schemeClr>
                </a:solidFill>
                <a:latin typeface="Verdana" panose="020B0604030504040204" pitchFamily="34" charset="0"/>
              </a:rPr>
              <a:t>/</a:t>
            </a:r>
          </a:p>
          <a:p>
            <a:pPr algn="ctr" eaLnBrk="1" hangingPunct="1">
              <a:buSzTx/>
            </a:pPr>
            <a:r>
              <a:rPr lang="en-US" altLang="en-US" sz="1800" dirty="0">
                <a:latin typeface="Verdana" panose="020B0604030504040204" pitchFamily="34" charset="0"/>
              </a:rPr>
              <a:t>psychopathic</a:t>
            </a:r>
          </a:p>
        </p:txBody>
      </p:sp>
      <p:sp>
        <p:nvSpPr>
          <p:cNvPr id="454660" name="Rectangle 4"/>
          <p:cNvSpPr>
            <a:spLocks noChangeArrowheads="1"/>
          </p:cNvSpPr>
          <p:nvPr/>
        </p:nvSpPr>
        <p:spPr bwMode="auto">
          <a:xfrm>
            <a:off x="4706353" y="3825040"/>
            <a:ext cx="1981200" cy="1219200"/>
          </a:xfrm>
          <a:prstGeom prst="rect">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SzTx/>
            </a:pPr>
            <a:r>
              <a:rPr lang="en-US" altLang="en-US" sz="1800" dirty="0">
                <a:latin typeface="Verdana" panose="020B0604030504040204" pitchFamily="34" charset="0"/>
              </a:rPr>
              <a:t>Socially</a:t>
            </a:r>
            <a:r>
              <a:rPr lang="en-US" altLang="en-US" sz="1800" dirty="0">
                <a:solidFill>
                  <a:schemeClr val="accent2">
                    <a:lumMod val="75000"/>
                  </a:schemeClr>
                </a:solidFill>
                <a:latin typeface="Verdana" panose="020B0604030504040204" pitchFamily="34" charset="0"/>
              </a:rPr>
              <a:t> </a:t>
            </a:r>
          </a:p>
          <a:p>
            <a:pPr algn="ctr" eaLnBrk="1" hangingPunct="1">
              <a:buSzTx/>
            </a:pPr>
            <a:r>
              <a:rPr lang="en-US" altLang="en-US" sz="1800" dirty="0">
                <a:latin typeface="Verdana" panose="020B0604030504040204" pitchFamily="34" charset="0"/>
              </a:rPr>
              <a:t>withdrawn</a:t>
            </a:r>
            <a:r>
              <a:rPr lang="en-US" altLang="en-US" sz="1800" dirty="0">
                <a:solidFill>
                  <a:schemeClr val="accent2">
                    <a:lumMod val="75000"/>
                  </a:schemeClr>
                </a:solidFill>
                <a:latin typeface="Verdana" panose="020B0604030504040204" pitchFamily="34" charset="0"/>
              </a:rPr>
              <a:t>/</a:t>
            </a:r>
          </a:p>
          <a:p>
            <a:pPr algn="ctr" eaLnBrk="1" hangingPunct="1">
              <a:buSzTx/>
            </a:pPr>
            <a:r>
              <a:rPr lang="en-US" altLang="en-US" sz="1800" dirty="0">
                <a:latin typeface="Verdana" panose="020B0604030504040204" pitchFamily="34" charset="0"/>
              </a:rPr>
              <a:t>inhibited</a:t>
            </a:r>
          </a:p>
        </p:txBody>
      </p:sp>
      <p:sp>
        <p:nvSpPr>
          <p:cNvPr id="454661" name="Rectangle 5"/>
          <p:cNvSpPr>
            <a:spLocks noChangeArrowheads="1"/>
          </p:cNvSpPr>
          <p:nvPr/>
        </p:nvSpPr>
        <p:spPr bwMode="auto">
          <a:xfrm>
            <a:off x="6833937" y="3814409"/>
            <a:ext cx="1981200" cy="1219200"/>
          </a:xfrm>
          <a:prstGeom prst="rect">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SzTx/>
            </a:pPr>
            <a:r>
              <a:rPr lang="en-US" altLang="en-US" sz="1800" dirty="0">
                <a:latin typeface="Verdana" panose="020B0604030504040204" pitchFamily="34" charset="0"/>
              </a:rPr>
              <a:t>Compulsive</a:t>
            </a:r>
          </a:p>
        </p:txBody>
      </p:sp>
      <p:sp>
        <p:nvSpPr>
          <p:cNvPr id="454662" name="Rectangle 6"/>
          <p:cNvSpPr>
            <a:spLocks noChangeArrowheads="1"/>
          </p:cNvSpPr>
          <p:nvPr/>
        </p:nvSpPr>
        <p:spPr bwMode="auto">
          <a:xfrm>
            <a:off x="834189" y="1235387"/>
            <a:ext cx="3200400" cy="1905000"/>
          </a:xfrm>
          <a:prstGeom prst="rect">
            <a:avLst/>
          </a:prstGeom>
          <a:solidFill>
            <a:srgbClr val="FAC219"/>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SzTx/>
            </a:pPr>
            <a:r>
              <a:rPr lang="en-US" altLang="en-US" sz="1800" b="1" dirty="0">
                <a:solidFill>
                  <a:schemeClr val="bg2"/>
                </a:solidFill>
                <a:latin typeface="Verdana" panose="020B0604030504040204" pitchFamily="34" charset="0"/>
              </a:rPr>
              <a:t>Different Methods of </a:t>
            </a:r>
          </a:p>
          <a:p>
            <a:pPr eaLnBrk="1" hangingPunct="1">
              <a:buSzTx/>
            </a:pPr>
            <a:r>
              <a:rPr lang="en-US" altLang="en-US" sz="1800" b="1" dirty="0">
                <a:solidFill>
                  <a:schemeClr val="bg2"/>
                </a:solidFill>
                <a:latin typeface="Verdana" panose="020B0604030504040204" pitchFamily="34" charset="0"/>
              </a:rPr>
              <a:t>Measurement</a:t>
            </a:r>
          </a:p>
          <a:p>
            <a:pPr eaLnBrk="1" hangingPunct="1">
              <a:buSzTx/>
            </a:pPr>
            <a:r>
              <a:rPr lang="en-US" altLang="en-US" sz="1800" dirty="0">
                <a:solidFill>
                  <a:schemeClr val="bg2"/>
                </a:solidFill>
                <a:latin typeface="Verdana" panose="020B0604030504040204" pitchFamily="34" charset="0"/>
              </a:rPr>
              <a:t>1. Self-report measures</a:t>
            </a:r>
          </a:p>
          <a:p>
            <a:pPr eaLnBrk="1" hangingPunct="1">
              <a:buSzTx/>
            </a:pPr>
            <a:r>
              <a:rPr lang="en-US" altLang="en-US" sz="1800" dirty="0">
                <a:solidFill>
                  <a:schemeClr val="bg2"/>
                </a:solidFill>
                <a:latin typeface="Verdana" panose="020B0604030504040204" pitchFamily="34" charset="0"/>
              </a:rPr>
              <a:t>    of traits</a:t>
            </a:r>
          </a:p>
          <a:p>
            <a:pPr eaLnBrk="1" hangingPunct="1">
              <a:buSzTx/>
            </a:pPr>
            <a:r>
              <a:rPr lang="en-US" altLang="en-US" sz="1800" dirty="0">
                <a:solidFill>
                  <a:schemeClr val="bg2"/>
                </a:solidFill>
                <a:latin typeface="Verdana" panose="020B0604030504040204" pitchFamily="34" charset="0"/>
              </a:rPr>
              <a:t>2. Structured interviews</a:t>
            </a:r>
          </a:p>
          <a:p>
            <a:pPr eaLnBrk="1" hangingPunct="1">
              <a:buSzTx/>
            </a:pPr>
            <a:r>
              <a:rPr lang="en-US" altLang="en-US" sz="1800" dirty="0">
                <a:solidFill>
                  <a:schemeClr val="bg2"/>
                </a:solidFill>
                <a:latin typeface="Verdana" panose="020B0604030504040204" pitchFamily="34" charset="0"/>
              </a:rPr>
              <a:t>    to assess DSM criteria </a:t>
            </a:r>
          </a:p>
        </p:txBody>
      </p:sp>
      <p:sp>
        <p:nvSpPr>
          <p:cNvPr id="454663" name="Rectangle 7"/>
          <p:cNvSpPr>
            <a:spLocks noChangeArrowheads="1"/>
          </p:cNvSpPr>
          <p:nvPr/>
        </p:nvSpPr>
        <p:spPr bwMode="auto">
          <a:xfrm>
            <a:off x="5105400" y="1229435"/>
            <a:ext cx="3276600" cy="1905000"/>
          </a:xfrm>
          <a:prstGeom prst="rect">
            <a:avLst/>
          </a:prstGeom>
          <a:solidFill>
            <a:srgbClr val="FAC219"/>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lvl="1" algn="ctr" eaLnBrk="1" hangingPunct="1">
              <a:buSzTx/>
              <a:buFontTx/>
              <a:buAutoNum type="arabicPeriod"/>
            </a:pPr>
            <a:endParaRPr lang="en-US" altLang="en-US" sz="1800">
              <a:latin typeface="Verdana" panose="020B0604030504040204" pitchFamily="34" charset="0"/>
            </a:endParaRPr>
          </a:p>
        </p:txBody>
      </p:sp>
      <p:sp>
        <p:nvSpPr>
          <p:cNvPr id="454664" name="Text Box 8"/>
          <p:cNvSpPr txBox="1">
            <a:spLocks noChangeArrowheads="1"/>
          </p:cNvSpPr>
          <p:nvPr/>
        </p:nvSpPr>
        <p:spPr bwMode="auto">
          <a:xfrm>
            <a:off x="4920916" y="1261060"/>
            <a:ext cx="358140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SzTx/>
            </a:pPr>
            <a:r>
              <a:rPr lang="en-US" altLang="en-US" sz="1800" b="1" dirty="0">
                <a:solidFill>
                  <a:schemeClr val="bg2"/>
                </a:solidFill>
                <a:latin typeface="Verdana" panose="020B0604030504040204" pitchFamily="34" charset="0"/>
              </a:rPr>
              <a:t>Different Samples</a:t>
            </a:r>
          </a:p>
          <a:p>
            <a:pPr eaLnBrk="1" hangingPunct="1">
              <a:buSzTx/>
            </a:pPr>
            <a:r>
              <a:rPr lang="en-US" altLang="en-US" sz="1800" dirty="0">
                <a:solidFill>
                  <a:schemeClr val="bg2"/>
                </a:solidFill>
                <a:latin typeface="Verdana" panose="020B0604030504040204" pitchFamily="34" charset="0"/>
              </a:rPr>
              <a:t>1. Clinical and non-clinical</a:t>
            </a:r>
          </a:p>
          <a:p>
            <a:pPr eaLnBrk="1" hangingPunct="1">
              <a:buSzTx/>
            </a:pPr>
            <a:r>
              <a:rPr lang="en-US" altLang="en-US" sz="1800" dirty="0">
                <a:solidFill>
                  <a:schemeClr val="bg2"/>
                </a:solidFill>
                <a:latin typeface="Verdana" panose="020B0604030504040204" pitchFamily="34" charset="0"/>
              </a:rPr>
              <a:t>2. Cultures:</a:t>
            </a:r>
          </a:p>
          <a:p>
            <a:pPr eaLnBrk="1" hangingPunct="1">
              <a:buSzTx/>
            </a:pPr>
            <a:r>
              <a:rPr lang="en-US" altLang="en-US" sz="1800" dirty="0">
                <a:solidFill>
                  <a:schemeClr val="bg2"/>
                </a:solidFill>
                <a:latin typeface="Verdana" panose="020B0604030504040204" pitchFamily="34" charset="0"/>
              </a:rPr>
              <a:t>     Canada, Japan, China,</a:t>
            </a:r>
          </a:p>
          <a:p>
            <a:pPr eaLnBrk="1" hangingPunct="1">
              <a:buSzTx/>
            </a:pPr>
            <a:r>
              <a:rPr lang="en-US" altLang="en-US" sz="1800" dirty="0">
                <a:solidFill>
                  <a:schemeClr val="bg2"/>
                </a:solidFill>
                <a:latin typeface="Verdana" panose="020B0604030504040204" pitchFamily="34" charset="0"/>
              </a:rPr>
              <a:t>     Spain, Holland, </a:t>
            </a:r>
          </a:p>
          <a:p>
            <a:pPr eaLnBrk="1" hangingPunct="1">
              <a:buSzTx/>
            </a:pPr>
            <a:r>
              <a:rPr lang="en-US" altLang="en-US" sz="1800" dirty="0">
                <a:solidFill>
                  <a:schemeClr val="bg2"/>
                </a:solidFill>
                <a:latin typeface="Verdana" panose="020B0604030504040204" pitchFamily="34" charset="0"/>
              </a:rPr>
              <a:t>     Germany</a:t>
            </a:r>
          </a:p>
          <a:p>
            <a:pPr eaLnBrk="1" hangingPunct="1">
              <a:buSzTx/>
            </a:pPr>
            <a:endParaRPr lang="en-US" altLang="en-US" sz="1800" dirty="0">
              <a:latin typeface="Verdana" panose="020B0604030504040204" pitchFamily="34" charset="0"/>
            </a:endParaRPr>
          </a:p>
        </p:txBody>
      </p:sp>
      <p:sp>
        <p:nvSpPr>
          <p:cNvPr id="454665" name="Rectangle 9"/>
          <p:cNvSpPr>
            <a:spLocks noChangeArrowheads="1"/>
          </p:cNvSpPr>
          <p:nvPr/>
        </p:nvSpPr>
        <p:spPr bwMode="auto">
          <a:xfrm>
            <a:off x="419100" y="3766847"/>
            <a:ext cx="8458200" cy="13716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66" name="AutoShape 10"/>
          <p:cNvSpPr>
            <a:spLocks noChangeArrowheads="1"/>
          </p:cNvSpPr>
          <p:nvPr/>
        </p:nvSpPr>
        <p:spPr bwMode="auto">
          <a:xfrm>
            <a:off x="2129589" y="3146007"/>
            <a:ext cx="304800" cy="609600"/>
          </a:xfrm>
          <a:prstGeom prst="downArrow">
            <a:avLst>
              <a:gd name="adj1" fmla="val 50000"/>
              <a:gd name="adj2"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67" name="AutoShape 11"/>
          <p:cNvSpPr>
            <a:spLocks noChangeArrowheads="1"/>
          </p:cNvSpPr>
          <p:nvPr/>
        </p:nvSpPr>
        <p:spPr bwMode="auto">
          <a:xfrm>
            <a:off x="6477000" y="3146007"/>
            <a:ext cx="304800" cy="609600"/>
          </a:xfrm>
          <a:prstGeom prst="downArrow">
            <a:avLst>
              <a:gd name="adj1" fmla="val 50000"/>
              <a:gd name="adj2"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68" name="Rectangle 12"/>
          <p:cNvSpPr>
            <a:spLocks noChangeArrowheads="1"/>
          </p:cNvSpPr>
          <p:nvPr/>
        </p:nvSpPr>
        <p:spPr bwMode="auto">
          <a:xfrm>
            <a:off x="473242" y="5771147"/>
            <a:ext cx="1828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SzTx/>
            </a:pPr>
            <a:r>
              <a:rPr lang="en-US" altLang="en-US" sz="1600" dirty="0">
                <a:solidFill>
                  <a:schemeClr val="bg2"/>
                </a:solidFill>
                <a:latin typeface="Verdana" panose="020B0604030504040204" pitchFamily="34" charset="0"/>
              </a:rPr>
              <a:t>Borderline </a:t>
            </a:r>
            <a:r>
              <a:rPr lang="en-US" altLang="en-US" sz="1600" dirty="0" err="1">
                <a:solidFill>
                  <a:schemeClr val="bg2"/>
                </a:solidFill>
                <a:latin typeface="Verdana" panose="020B0604030504040204" pitchFamily="34" charset="0"/>
              </a:rPr>
              <a:t>PD</a:t>
            </a:r>
            <a:endParaRPr lang="en-US" altLang="en-US" sz="1600" dirty="0">
              <a:solidFill>
                <a:schemeClr val="bg2"/>
              </a:solidFill>
              <a:latin typeface="Verdana" panose="020B0604030504040204" pitchFamily="34" charset="0"/>
            </a:endParaRPr>
          </a:p>
        </p:txBody>
      </p:sp>
      <p:sp>
        <p:nvSpPr>
          <p:cNvPr id="454669" name="Rectangle 13"/>
          <p:cNvSpPr>
            <a:spLocks noChangeArrowheads="1"/>
          </p:cNvSpPr>
          <p:nvPr/>
        </p:nvSpPr>
        <p:spPr bwMode="auto">
          <a:xfrm>
            <a:off x="2515603" y="5759450"/>
            <a:ext cx="1828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SzTx/>
            </a:pPr>
            <a:r>
              <a:rPr lang="en-US" altLang="en-US" sz="1600" dirty="0">
                <a:solidFill>
                  <a:schemeClr val="bg2"/>
                </a:solidFill>
                <a:latin typeface="Verdana" panose="020B0604030504040204" pitchFamily="34" charset="0"/>
              </a:rPr>
              <a:t>Antisocial PD</a:t>
            </a:r>
          </a:p>
        </p:txBody>
      </p:sp>
      <p:sp>
        <p:nvSpPr>
          <p:cNvPr id="454670" name="Rectangle 14"/>
          <p:cNvSpPr>
            <a:spLocks noChangeArrowheads="1"/>
          </p:cNvSpPr>
          <p:nvPr/>
        </p:nvSpPr>
        <p:spPr bwMode="auto">
          <a:xfrm>
            <a:off x="4572000" y="5771147"/>
            <a:ext cx="1905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SzTx/>
            </a:pPr>
            <a:r>
              <a:rPr lang="en-US" altLang="en-US" sz="1600" dirty="0">
                <a:solidFill>
                  <a:schemeClr val="bg2"/>
                </a:solidFill>
                <a:latin typeface="Verdana" panose="020B0604030504040204" pitchFamily="34" charset="0"/>
              </a:rPr>
              <a:t>Schizoid/Avoidant</a:t>
            </a:r>
          </a:p>
          <a:p>
            <a:pPr algn="ctr">
              <a:buSzTx/>
            </a:pPr>
            <a:r>
              <a:rPr lang="en-US" altLang="en-US" sz="1600" dirty="0" err="1">
                <a:solidFill>
                  <a:schemeClr val="bg2"/>
                </a:solidFill>
                <a:latin typeface="Verdana" panose="020B0604030504040204" pitchFamily="34" charset="0"/>
              </a:rPr>
              <a:t>PD</a:t>
            </a:r>
            <a:endParaRPr lang="en-US" altLang="en-US" sz="1600" dirty="0">
              <a:solidFill>
                <a:schemeClr val="bg2"/>
              </a:solidFill>
              <a:latin typeface="Verdana" panose="020B0604030504040204" pitchFamily="34" charset="0"/>
            </a:endParaRPr>
          </a:p>
        </p:txBody>
      </p:sp>
      <p:sp>
        <p:nvSpPr>
          <p:cNvPr id="454671" name="Rectangle 15"/>
          <p:cNvSpPr>
            <a:spLocks noChangeArrowheads="1"/>
          </p:cNvSpPr>
          <p:nvPr/>
        </p:nvSpPr>
        <p:spPr bwMode="auto">
          <a:xfrm>
            <a:off x="6781800" y="5739522"/>
            <a:ext cx="1828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SzTx/>
            </a:pPr>
            <a:r>
              <a:rPr lang="en-US" altLang="en-US" sz="1600" dirty="0">
                <a:solidFill>
                  <a:schemeClr val="bg2"/>
                </a:solidFill>
                <a:latin typeface="Verdana" panose="020B0604030504040204" pitchFamily="34" charset="0"/>
              </a:rPr>
              <a:t>Obsessive</a:t>
            </a:r>
          </a:p>
          <a:p>
            <a:pPr algn="ctr">
              <a:buSzTx/>
            </a:pPr>
            <a:r>
              <a:rPr lang="en-US" altLang="en-US" sz="1600" dirty="0">
                <a:solidFill>
                  <a:schemeClr val="bg2"/>
                </a:solidFill>
                <a:latin typeface="Verdana" panose="020B0604030504040204" pitchFamily="34" charset="0"/>
              </a:rPr>
              <a:t>Compulsive </a:t>
            </a:r>
            <a:r>
              <a:rPr lang="en-US" altLang="en-US" sz="1600" dirty="0" err="1">
                <a:solidFill>
                  <a:schemeClr val="bg2"/>
                </a:solidFill>
                <a:latin typeface="Verdana" panose="020B0604030504040204" pitchFamily="34" charset="0"/>
              </a:rPr>
              <a:t>PD</a:t>
            </a:r>
            <a:endParaRPr lang="en-US" altLang="en-US" sz="1600" dirty="0">
              <a:solidFill>
                <a:schemeClr val="bg2"/>
              </a:solidFill>
              <a:latin typeface="Verdana" panose="020B0604030504040204" pitchFamily="34" charset="0"/>
            </a:endParaRPr>
          </a:p>
        </p:txBody>
      </p:sp>
      <p:sp>
        <p:nvSpPr>
          <p:cNvPr id="454672" name="AutoShape 16"/>
          <p:cNvSpPr>
            <a:spLocks noChangeArrowheads="1"/>
          </p:cNvSpPr>
          <p:nvPr/>
        </p:nvSpPr>
        <p:spPr bwMode="auto">
          <a:xfrm>
            <a:off x="1295400" y="5131384"/>
            <a:ext cx="152400" cy="639763"/>
          </a:xfrm>
          <a:prstGeom prst="upArrow">
            <a:avLst>
              <a:gd name="adj1" fmla="val 50000"/>
              <a:gd name="adj2" fmla="val 104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73" name="AutoShape 17"/>
          <p:cNvSpPr>
            <a:spLocks noChangeArrowheads="1"/>
          </p:cNvSpPr>
          <p:nvPr/>
        </p:nvSpPr>
        <p:spPr bwMode="auto">
          <a:xfrm>
            <a:off x="5547560" y="5126412"/>
            <a:ext cx="152400" cy="639763"/>
          </a:xfrm>
          <a:prstGeom prst="upArrow">
            <a:avLst>
              <a:gd name="adj1" fmla="val 50000"/>
              <a:gd name="adj2" fmla="val 104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74" name="AutoShape 18"/>
          <p:cNvSpPr>
            <a:spLocks noChangeArrowheads="1"/>
          </p:cNvSpPr>
          <p:nvPr/>
        </p:nvSpPr>
        <p:spPr bwMode="auto">
          <a:xfrm>
            <a:off x="7643060" y="5099759"/>
            <a:ext cx="152400" cy="639763"/>
          </a:xfrm>
          <a:prstGeom prst="upArrow">
            <a:avLst>
              <a:gd name="adj1" fmla="val 50000"/>
              <a:gd name="adj2" fmla="val 104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75" name="AutoShape 19"/>
          <p:cNvSpPr>
            <a:spLocks noChangeArrowheads="1"/>
          </p:cNvSpPr>
          <p:nvPr/>
        </p:nvSpPr>
        <p:spPr bwMode="auto">
          <a:xfrm>
            <a:off x="3410953" y="5131383"/>
            <a:ext cx="152400" cy="639763"/>
          </a:xfrm>
          <a:prstGeom prst="upArrow">
            <a:avLst>
              <a:gd name="adj1" fmla="val 50000"/>
              <a:gd name="adj2" fmla="val 104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4676" name="Text Box 20"/>
          <p:cNvSpPr txBox="1">
            <a:spLocks noChangeArrowheads="1"/>
          </p:cNvSpPr>
          <p:nvPr/>
        </p:nvSpPr>
        <p:spPr bwMode="auto">
          <a:xfrm>
            <a:off x="5670884" y="6521450"/>
            <a:ext cx="3244516"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a:solidFill>
                  <a:schemeClr val="bg1"/>
                </a:solidFill>
                <a:latin typeface="Verdana" panose="020B0604030504040204" pitchFamily="34" charset="0"/>
              </a:rPr>
              <a:t>- </a:t>
            </a:r>
            <a:r>
              <a:rPr lang="en-US" altLang="en-US" sz="1000" dirty="0">
                <a:solidFill>
                  <a:schemeClr val="bg1"/>
                </a:solidFill>
                <a:latin typeface="Verdana" panose="020B0604030504040204" pitchFamily="34" charset="0"/>
              </a:rPr>
              <a:t>John </a:t>
            </a:r>
            <a:r>
              <a:rPr lang="en-US" altLang="en-US" sz="1000" dirty="0" err="1">
                <a:solidFill>
                  <a:schemeClr val="bg1"/>
                </a:solidFill>
                <a:latin typeface="Verdana" panose="020B0604030504040204" pitchFamily="34" charset="0"/>
              </a:rPr>
              <a:t>Livesley</a:t>
            </a:r>
            <a:endParaRPr lang="en-US" altLang="en-US" sz="1000" dirty="0">
              <a:solidFill>
                <a:schemeClr val="bg1"/>
              </a:solidFill>
              <a:latin typeface="Verdana" panose="020B0604030504040204" pitchFamily="34" charset="0"/>
            </a:endParaRPr>
          </a:p>
        </p:txBody>
      </p:sp>
      <p:sp>
        <p:nvSpPr>
          <p:cNvPr id="454677" name="Text Box 21"/>
          <p:cNvSpPr txBox="1">
            <a:spLocks noChangeArrowheads="1"/>
          </p:cNvSpPr>
          <p:nvPr/>
        </p:nvSpPr>
        <p:spPr bwMode="auto">
          <a:xfrm>
            <a:off x="1062781" y="239503"/>
            <a:ext cx="6553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FAC219"/>
                </a:solidFill>
                <a:latin typeface="Verdana" panose="020B0604030504040204" pitchFamily="34" charset="0"/>
              </a:rPr>
              <a:t>Four Factor Model</a:t>
            </a:r>
          </a:p>
        </p:txBody>
      </p:sp>
    </p:spTree>
    <p:extLst>
      <p:ext uri="{BB962C8B-B14F-4D97-AF65-F5344CB8AC3E}">
        <p14:creationId xmlns:p14="http://schemas.microsoft.com/office/powerpoint/2010/main" xmlns="" val="3262989798"/>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304800"/>
            <a:ext cx="7467600" cy="990600"/>
          </a:xfrm>
        </p:spPr>
        <p:txBody>
          <a:bodyPr>
            <a:normAutofit/>
          </a:bodyPr>
          <a:lstStyle/>
          <a:p>
            <a:r>
              <a:rPr lang="en-US" sz="2800" b="1" dirty="0">
                <a:solidFill>
                  <a:srgbClr val="FFC000"/>
                </a:solidFill>
              </a:rPr>
              <a:t>Schizotypal Personality Disorder</a:t>
            </a:r>
            <a:endParaRPr lang="en-US" dirty="0">
              <a:solidFill>
                <a:srgbClr val="FFC000"/>
              </a:solidFill>
            </a:endParaRPr>
          </a:p>
        </p:txBody>
      </p:sp>
      <p:sp>
        <p:nvSpPr>
          <p:cNvPr id="3" name="Text Placeholder 2"/>
          <p:cNvSpPr>
            <a:spLocks noGrp="1"/>
          </p:cNvSpPr>
          <p:nvPr>
            <p:ph type="body" sz="quarter" idx="14"/>
          </p:nvPr>
        </p:nvSpPr>
        <p:spPr>
          <a:xfrm>
            <a:off x="304800" y="1295400"/>
            <a:ext cx="8915400" cy="4648200"/>
          </a:xfrm>
        </p:spPr>
        <p:txBody>
          <a:bodyPr/>
          <a:lstStyle/>
          <a:p>
            <a:r>
              <a:rPr lang="en-US" sz="2700" dirty="0"/>
              <a:t>Typical features of schizotypal personality disorder are impairments in the capacity for social and close relationships and eccentricities in cognition, perception, and behavior that are associated with distorted self-image and incoherent personal goals and accompanied by suspiciousness and restricted emotional expression. Characteristic difficulties are apparent in identity, self-direction, empathy, and/or intimacy, along with specific maladaptive traits in the domains of Psychoticism and Detachment.</a:t>
            </a:r>
          </a:p>
          <a:p>
            <a:endParaRPr lang="en-US" dirty="0"/>
          </a:p>
        </p:txBody>
      </p:sp>
    </p:spTree>
    <p:extLst>
      <p:ext uri="{BB962C8B-B14F-4D97-AF65-F5344CB8AC3E}">
        <p14:creationId xmlns:p14="http://schemas.microsoft.com/office/powerpoint/2010/main" xmlns="" val="896188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66800" y="762000"/>
            <a:ext cx="7391400" cy="2048398"/>
          </a:xfrm>
        </p:spPr>
        <p:txBody>
          <a:bodyPr>
            <a:normAutofit fontScale="85000" lnSpcReduction="10000"/>
          </a:bodyPr>
          <a:lstStyle/>
          <a:p>
            <a:r>
              <a:rPr lang="en-US" sz="3100" dirty="0"/>
              <a:t>STPD Criterion A: Moderate or greater impairment in personality functioning, manifested by characteristic difficulties in two or more of the following four areas:  1. Identity 2. Self-Direction 3. Empathy 4. Intimacy</a:t>
            </a:r>
          </a:p>
          <a:p>
            <a:endParaRPr lang="en-US" sz="2400" dirty="0"/>
          </a:p>
        </p:txBody>
      </p:sp>
      <p:sp>
        <p:nvSpPr>
          <p:cNvPr id="3" name="Text Placeholder 2"/>
          <p:cNvSpPr>
            <a:spLocks noGrp="1"/>
          </p:cNvSpPr>
          <p:nvPr>
            <p:ph type="body" sz="quarter" idx="14"/>
          </p:nvPr>
        </p:nvSpPr>
        <p:spPr>
          <a:xfrm>
            <a:off x="1676400" y="3200400"/>
            <a:ext cx="5876925" cy="2264528"/>
          </a:xfrm>
        </p:spPr>
        <p:txBody>
          <a:bodyPr/>
          <a:lstStyle/>
          <a:p>
            <a:r>
              <a:rPr lang="en-US" dirty="0"/>
              <a:t>1. Identity: Confused boundaries between self and others; distorted self-concept; emotional expression often not congruent with context or internal experience.</a:t>
            </a:r>
          </a:p>
        </p:txBody>
      </p:sp>
    </p:spTree>
    <p:extLst>
      <p:ext uri="{BB962C8B-B14F-4D97-AF65-F5344CB8AC3E}">
        <p14:creationId xmlns:p14="http://schemas.microsoft.com/office/powerpoint/2010/main" xmlns="" val="223870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a:t>Questions (re Identity)</a:t>
            </a:r>
          </a:p>
        </p:txBody>
      </p:sp>
      <p:sp>
        <p:nvSpPr>
          <p:cNvPr id="3" name="Text Placeholder 2"/>
          <p:cNvSpPr>
            <a:spLocks noGrp="1"/>
          </p:cNvSpPr>
          <p:nvPr>
            <p:ph type="body" sz="quarter" idx="14"/>
          </p:nvPr>
        </p:nvSpPr>
        <p:spPr>
          <a:xfrm>
            <a:off x="914400" y="1601514"/>
            <a:ext cx="7467600" cy="4549214"/>
          </a:xfrm>
        </p:spPr>
        <p:txBody>
          <a:bodyPr/>
          <a:lstStyle/>
          <a:p>
            <a:r>
              <a:rPr lang="en-US" sz="2400" dirty="0"/>
              <a:t>Do you sometimes completely lose the sense of who you are when interacting with others?  </a:t>
            </a:r>
            <a:r>
              <a:rPr lang="en-US" sz="2400" i="1" dirty="0">
                <a:solidFill>
                  <a:schemeClr val="tx2"/>
                </a:solidFill>
              </a:rPr>
              <a:t>Yes.</a:t>
            </a:r>
          </a:p>
          <a:p>
            <a:endParaRPr lang="en-US" sz="2400" i="1" dirty="0">
              <a:solidFill>
                <a:schemeClr val="tx2"/>
              </a:solidFill>
            </a:endParaRPr>
          </a:p>
          <a:p>
            <a:r>
              <a:rPr lang="en-US" sz="2400" dirty="0">
                <a:solidFill>
                  <a:schemeClr val="tx1"/>
                </a:solidFill>
              </a:rPr>
              <a:t>Do you often take on the emotions and ideas of people you identify with?  </a:t>
            </a:r>
            <a:r>
              <a:rPr lang="en-US" sz="2400" i="1" dirty="0">
                <a:solidFill>
                  <a:schemeClr val="tx2"/>
                </a:solidFill>
              </a:rPr>
              <a:t>That happens a lot.  </a:t>
            </a:r>
            <a:r>
              <a:rPr lang="en-US" sz="2400" dirty="0">
                <a:solidFill>
                  <a:schemeClr val="tx1"/>
                </a:solidFill>
              </a:rPr>
              <a:t>Can you give me an example?  </a:t>
            </a:r>
            <a:r>
              <a:rPr lang="en-US" sz="2400" i="1" dirty="0">
                <a:solidFill>
                  <a:schemeClr val="tx2"/>
                </a:solidFill>
              </a:rPr>
              <a:t>If I like someone and want that person to like me, I’ll try to be like that person.  Not just with guys either.  A girl who I thought for a while was a friend was really into folk music which I knew nothing about, so I bought a lot of CDs and we’d listen to them together.  But she could tell I was just trying to please her and wasn’t really interested.</a:t>
            </a:r>
            <a:endParaRPr lang="en-US" sz="2400" dirty="0">
              <a:solidFill>
                <a:schemeClr val="tx1"/>
              </a:solidFill>
            </a:endParaRPr>
          </a:p>
        </p:txBody>
      </p:sp>
    </p:spTree>
    <p:extLst>
      <p:ext uri="{BB962C8B-B14F-4D97-AF65-F5344CB8AC3E}">
        <p14:creationId xmlns:p14="http://schemas.microsoft.com/office/powerpoint/2010/main" xmlns="" val="651642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04800" y="381000"/>
            <a:ext cx="8382000" cy="5791200"/>
          </a:xfrm>
        </p:spPr>
        <p:txBody>
          <a:bodyPr/>
          <a:lstStyle/>
          <a:p>
            <a:r>
              <a:rPr lang="en-US" sz="2400" dirty="0"/>
              <a:t>Does being around other people sometimes make you feel confused about who you really are?  </a:t>
            </a:r>
            <a:r>
              <a:rPr lang="en-US" sz="2400" i="1" dirty="0">
                <a:solidFill>
                  <a:schemeClr val="tx2"/>
                </a:solidFill>
              </a:rPr>
              <a:t>Yes.  </a:t>
            </a:r>
            <a:r>
              <a:rPr lang="en-US" sz="2400" dirty="0">
                <a:solidFill>
                  <a:schemeClr val="tx1"/>
                </a:solidFill>
              </a:rPr>
              <a:t>Can you give me an example?  </a:t>
            </a:r>
            <a:r>
              <a:rPr lang="en-US" sz="2400" i="1" dirty="0">
                <a:solidFill>
                  <a:schemeClr val="tx2"/>
                </a:solidFill>
              </a:rPr>
              <a:t>Like the friend I just told you about.  I even started to dress like her.</a:t>
            </a:r>
          </a:p>
          <a:p>
            <a:endParaRPr lang="en-US" sz="2400" i="1" dirty="0">
              <a:solidFill>
                <a:schemeClr val="tx2"/>
              </a:solidFill>
            </a:endParaRPr>
          </a:p>
          <a:p>
            <a:r>
              <a:rPr lang="en-US" sz="2400" dirty="0">
                <a:solidFill>
                  <a:schemeClr val="tx1"/>
                </a:solidFill>
              </a:rPr>
              <a:t>Are you very different from most people you know? </a:t>
            </a:r>
            <a:r>
              <a:rPr lang="en-US" sz="2400" i="1" dirty="0">
                <a:solidFill>
                  <a:schemeClr val="tx2"/>
                </a:solidFill>
              </a:rPr>
              <a:t>I sometimes think so.</a:t>
            </a:r>
            <a:r>
              <a:rPr lang="en-US" sz="2400" dirty="0">
                <a:solidFill>
                  <a:schemeClr val="tx1"/>
                </a:solidFill>
              </a:rPr>
              <a:t>  </a:t>
            </a:r>
            <a:r>
              <a:rPr lang="en-US" sz="2400" i="1" dirty="0">
                <a:solidFill>
                  <a:schemeClr val="tx1"/>
                </a:solidFill>
              </a:rPr>
              <a:t>IF YES: </a:t>
            </a:r>
            <a:r>
              <a:rPr lang="en-US" sz="2400" dirty="0">
                <a:solidFill>
                  <a:schemeClr val="tx1"/>
                </a:solidFill>
              </a:rPr>
              <a:t>In what ways do you see yourself as different?  </a:t>
            </a:r>
            <a:r>
              <a:rPr lang="en-US" sz="2400" i="1" dirty="0">
                <a:solidFill>
                  <a:schemeClr val="tx2"/>
                </a:solidFill>
              </a:rPr>
              <a:t>I can get strange ideas or have odd experiences, such as feeling sort of detached from the world or getting suspicious.  Once I became convinced that all of the canned food in my apartment was poisonous, and I threw it all out.  I sort of knew that was crazy, but I couldn’t help it.</a:t>
            </a:r>
            <a:endParaRPr lang="en-US" sz="2400" dirty="0">
              <a:solidFill>
                <a:schemeClr val="tx1"/>
              </a:solidFill>
            </a:endParaRPr>
          </a:p>
        </p:txBody>
      </p:sp>
    </p:spTree>
    <p:extLst>
      <p:ext uri="{BB962C8B-B14F-4D97-AF65-F5344CB8AC3E}">
        <p14:creationId xmlns:p14="http://schemas.microsoft.com/office/powerpoint/2010/main" xmlns="" val="3040354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90600" y="313802"/>
            <a:ext cx="6915837" cy="2353198"/>
          </a:xfrm>
        </p:spPr>
        <p:txBody>
          <a:bodyPr>
            <a:normAutofit/>
          </a:bodyPr>
          <a:lstStyle/>
          <a:p>
            <a:r>
              <a:rPr lang="en-US" sz="2400" dirty="0">
                <a:solidFill>
                  <a:schemeClr val="tx1"/>
                </a:solidFill>
              </a:rPr>
              <a:t>Have other people told you that your emotions seem disconnected with what’s going on, for example, laughing or acting silly when something really bad is happening? </a:t>
            </a:r>
            <a:r>
              <a:rPr lang="en-US" sz="2400" i="1" dirty="0"/>
              <a:t>No, if I have weird thoughts, and I sometimes do, I usually keep them to myself.</a:t>
            </a:r>
            <a:r>
              <a:rPr lang="en-US" sz="2400" dirty="0">
                <a:solidFill>
                  <a:schemeClr val="tx1"/>
                </a:solidFill>
              </a:rPr>
              <a:t> </a:t>
            </a:r>
          </a:p>
        </p:txBody>
      </p:sp>
      <p:sp>
        <p:nvSpPr>
          <p:cNvPr id="3" name="Text Placeholder 2"/>
          <p:cNvSpPr>
            <a:spLocks noGrp="1"/>
          </p:cNvSpPr>
          <p:nvPr>
            <p:ph type="body" sz="quarter" idx="14"/>
          </p:nvPr>
        </p:nvSpPr>
        <p:spPr>
          <a:xfrm>
            <a:off x="1371600" y="2895600"/>
            <a:ext cx="5876925" cy="2895600"/>
          </a:xfrm>
        </p:spPr>
        <p:txBody>
          <a:bodyPr/>
          <a:lstStyle/>
          <a:p>
            <a:r>
              <a:rPr lang="en-US" dirty="0"/>
              <a:t>RATING SCALES:</a:t>
            </a:r>
          </a:p>
          <a:p>
            <a:r>
              <a:rPr lang="en-US" dirty="0"/>
              <a:t>	? = Insufficient information	</a:t>
            </a:r>
          </a:p>
          <a:p>
            <a:r>
              <a:rPr lang="en-US" dirty="0"/>
              <a:t>	0 = Absent</a:t>
            </a:r>
          </a:p>
          <a:p>
            <a:r>
              <a:rPr lang="en-US" dirty="0"/>
              <a:t>	1 = Present but subthreshold</a:t>
            </a:r>
          </a:p>
          <a:p>
            <a:r>
              <a:rPr lang="en-US" dirty="0"/>
              <a:t>	2 = Present at threshold</a:t>
            </a:r>
          </a:p>
          <a:p>
            <a:endParaRPr lang="en-US" dirty="0"/>
          </a:p>
          <a:p>
            <a:endParaRPr lang="en-US" u="sng" dirty="0">
              <a:solidFill>
                <a:schemeClr val="tx2"/>
              </a:solidFill>
            </a:endParaRPr>
          </a:p>
        </p:txBody>
      </p:sp>
    </p:spTree>
    <p:extLst>
      <p:ext uri="{BB962C8B-B14F-4D97-AF65-F5344CB8AC3E}">
        <p14:creationId xmlns:p14="http://schemas.microsoft.com/office/powerpoint/2010/main" xmlns="" val="945788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90600" y="533400"/>
            <a:ext cx="6791325" cy="1287712"/>
          </a:xfrm>
        </p:spPr>
        <p:txBody>
          <a:bodyPr>
            <a:normAutofit fontScale="92500" lnSpcReduction="10000"/>
          </a:bodyPr>
          <a:lstStyle/>
          <a:p>
            <a:pPr algn="ctr"/>
            <a:r>
              <a:rPr lang="en-US" dirty="0"/>
              <a:t>STPD Criterion A </a:t>
            </a:r>
          </a:p>
          <a:p>
            <a:pPr algn="ctr"/>
            <a:r>
              <a:rPr lang="en-US" dirty="0"/>
              <a:t>Ratings for </a:t>
            </a:r>
            <a:r>
              <a:rPr lang="en-US" dirty="0" err="1"/>
              <a:t>Ms</a:t>
            </a:r>
            <a:r>
              <a:rPr lang="en-US" dirty="0"/>
              <a:t> A </a:t>
            </a:r>
          </a:p>
        </p:txBody>
      </p:sp>
      <p:sp>
        <p:nvSpPr>
          <p:cNvPr id="3" name="Text Placeholder 2"/>
          <p:cNvSpPr>
            <a:spLocks noGrp="1"/>
          </p:cNvSpPr>
          <p:nvPr>
            <p:ph type="body" sz="quarter" idx="14"/>
          </p:nvPr>
        </p:nvSpPr>
        <p:spPr>
          <a:xfrm>
            <a:off x="1143000" y="2133600"/>
            <a:ext cx="6763437" cy="3044252"/>
          </a:xfrm>
        </p:spPr>
        <p:txBody>
          <a:bodyPr/>
          <a:lstStyle/>
          <a:p>
            <a:r>
              <a:rPr lang="en-US" dirty="0"/>
              <a:t>1. Identity		?	0	1	</a:t>
            </a:r>
            <a:r>
              <a:rPr lang="en-US" u="sng" dirty="0">
                <a:solidFill>
                  <a:schemeClr val="tx2"/>
                </a:solidFill>
              </a:rPr>
              <a:t>2</a:t>
            </a:r>
          </a:p>
          <a:p>
            <a:r>
              <a:rPr lang="en-US" dirty="0"/>
              <a:t>2. Self-Direction:	?	0	1	</a:t>
            </a:r>
            <a:r>
              <a:rPr lang="en-US" u="sng" dirty="0">
                <a:solidFill>
                  <a:schemeClr val="tx2"/>
                </a:solidFill>
              </a:rPr>
              <a:t>2</a:t>
            </a:r>
          </a:p>
          <a:p>
            <a:r>
              <a:rPr lang="en-US" dirty="0"/>
              <a:t>3. Empathy:	?	0	1	</a:t>
            </a:r>
            <a:r>
              <a:rPr lang="en-US" u="sng" dirty="0">
                <a:solidFill>
                  <a:schemeClr val="tx2"/>
                </a:solidFill>
              </a:rPr>
              <a:t>2</a:t>
            </a:r>
          </a:p>
          <a:p>
            <a:r>
              <a:rPr lang="en-US" dirty="0"/>
              <a:t>4. Intimacy: 	?	0	1	</a:t>
            </a:r>
            <a:r>
              <a:rPr lang="en-US" u="sng" dirty="0">
                <a:solidFill>
                  <a:schemeClr val="tx2"/>
                </a:solidFill>
              </a:rPr>
              <a:t>2</a:t>
            </a:r>
          </a:p>
        </p:txBody>
      </p:sp>
    </p:spTree>
    <p:extLst>
      <p:ext uri="{BB962C8B-B14F-4D97-AF65-F5344CB8AC3E}">
        <p14:creationId xmlns:p14="http://schemas.microsoft.com/office/powerpoint/2010/main" xmlns="" val="2930245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5983"/>
            <a:ext cx="9144000" cy="6046033"/>
          </a:xfrm>
          <a:prstGeom prst="rect">
            <a:avLst/>
          </a:prstGeom>
        </p:spPr>
      </p:pic>
    </p:spTree>
    <p:extLst>
      <p:ext uri="{BB962C8B-B14F-4D97-AF65-F5344CB8AC3E}">
        <p14:creationId xmlns:p14="http://schemas.microsoft.com/office/powerpoint/2010/main" xmlns="" val="679051745"/>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4400" y="228600"/>
            <a:ext cx="7620000" cy="1828800"/>
          </a:xfrm>
        </p:spPr>
        <p:txBody>
          <a:bodyPr>
            <a:normAutofit fontScale="92500" lnSpcReduction="10000"/>
          </a:bodyPr>
          <a:lstStyle/>
          <a:p>
            <a:r>
              <a:rPr lang="en-US" sz="2400" dirty="0"/>
              <a:t>STPD Criterion B:  </a:t>
            </a:r>
          </a:p>
          <a:p>
            <a:r>
              <a:rPr lang="en-US" sz="2400" dirty="0">
                <a:solidFill>
                  <a:schemeClr val="tx1"/>
                </a:solidFill>
              </a:rPr>
              <a:t>Four or more of the following six pathological personality traits: 1. Cognitive and perceptual dysregulation 2. Unusual beliefs and experiences  3. Eccentricity 4. Restricted affectivity 5. Withdrawal 6. Suspiciousness</a:t>
            </a:r>
          </a:p>
        </p:txBody>
      </p:sp>
      <p:sp>
        <p:nvSpPr>
          <p:cNvPr id="3" name="Text Placeholder 2"/>
          <p:cNvSpPr>
            <a:spLocks noGrp="1"/>
          </p:cNvSpPr>
          <p:nvPr>
            <p:ph type="body" sz="quarter" idx="14"/>
          </p:nvPr>
        </p:nvSpPr>
        <p:spPr>
          <a:xfrm>
            <a:off x="877349" y="1981200"/>
            <a:ext cx="7591097" cy="3810000"/>
          </a:xfrm>
        </p:spPr>
        <p:txBody>
          <a:bodyPr/>
          <a:lstStyle/>
          <a:p>
            <a:r>
              <a:rPr lang="en-US" sz="2400" i="1" u="sng" dirty="0"/>
              <a:t>Text--re #2 (Unusual beliefs and experiences):</a:t>
            </a:r>
          </a:p>
          <a:p>
            <a:r>
              <a:rPr lang="en-US" sz="2400" dirty="0"/>
              <a:t>2. Unusual beliefs and experiences: Thought content and views of reality that are viewed by others as bizarre or idiosyncratic.  Unusual experiences of reality.</a:t>
            </a:r>
          </a:p>
          <a:p>
            <a:r>
              <a:rPr lang="en-US" sz="2400" i="1" u="sng" dirty="0"/>
              <a:t>Questions--re #2 (Unusual beliefs and experiences):</a:t>
            </a:r>
          </a:p>
          <a:p>
            <a:r>
              <a:rPr lang="en-US" sz="2400" dirty="0"/>
              <a:t>Do you sometimes believe that you can read other people’s minds? </a:t>
            </a:r>
            <a:r>
              <a:rPr lang="en-US" sz="2400" i="1" dirty="0">
                <a:solidFill>
                  <a:schemeClr val="tx2"/>
                </a:solidFill>
              </a:rPr>
              <a:t>Not really. I think some people can sort of do that; I wish I could.</a:t>
            </a:r>
          </a:p>
          <a:p>
            <a:r>
              <a:rPr lang="en-US" sz="2400" dirty="0">
                <a:solidFill>
                  <a:schemeClr val="tx1"/>
                </a:solidFill>
              </a:rPr>
              <a:t>How about being able to physically move things simply by thinking about moving them? </a:t>
            </a:r>
            <a:r>
              <a:rPr lang="en-US" sz="2400" i="1" dirty="0">
                <a:solidFill>
                  <a:schemeClr val="tx2"/>
                </a:solidFill>
              </a:rPr>
              <a:t>No, that’s far out!</a:t>
            </a:r>
            <a:endParaRPr lang="en-US" sz="2400" dirty="0">
              <a:solidFill>
                <a:schemeClr val="tx1"/>
              </a:solidFill>
            </a:endParaRPr>
          </a:p>
          <a:p>
            <a:endParaRPr lang="en-US" sz="2400" i="1" dirty="0"/>
          </a:p>
        </p:txBody>
      </p:sp>
    </p:spTree>
    <p:extLst>
      <p:ext uri="{BB962C8B-B14F-4D97-AF65-F5344CB8AC3E}">
        <p14:creationId xmlns:p14="http://schemas.microsoft.com/office/powerpoint/2010/main" xmlns="" val="2123773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609600"/>
            <a:ext cx="8077200" cy="5867400"/>
          </a:xfrm>
        </p:spPr>
        <p:txBody>
          <a:bodyPr/>
          <a:lstStyle/>
          <a:p>
            <a:r>
              <a:rPr lang="en-US" sz="2000" dirty="0"/>
              <a:t>Have you sometimes felt that you could make things happen or influence people just by making a wish or thinking about them? </a:t>
            </a:r>
            <a:r>
              <a:rPr lang="en-US" sz="2000" i="1" dirty="0">
                <a:solidFill>
                  <a:schemeClr val="tx2"/>
                </a:solidFill>
              </a:rPr>
              <a:t>No, but I wish I could.</a:t>
            </a:r>
          </a:p>
          <a:p>
            <a:r>
              <a:rPr lang="en-US" sz="2000" dirty="0">
                <a:solidFill>
                  <a:schemeClr val="tx1"/>
                </a:solidFill>
              </a:rPr>
              <a:t>Do you believe that you have a “sixth sense” that allows you to know and predict things that others can’t? </a:t>
            </a:r>
            <a:r>
              <a:rPr lang="en-US" sz="2000" i="1" dirty="0">
                <a:solidFill>
                  <a:schemeClr val="tx2"/>
                </a:solidFill>
              </a:rPr>
              <a:t>I’ve sometimes thought that, yes. I had a dream that an aunt of mine was dying from cancer, and sure enough she did.  And I have premonitions all the time that bad things are going to happen, and they usually do.</a:t>
            </a:r>
          </a:p>
          <a:p>
            <a:r>
              <a:rPr lang="en-US" sz="2000" dirty="0">
                <a:solidFill>
                  <a:schemeClr val="tx1"/>
                </a:solidFill>
              </a:rPr>
              <a:t>Have you sometimes had the sense that some person or force is around you even though you cannot see anyone? </a:t>
            </a:r>
            <a:r>
              <a:rPr lang="en-US" sz="2000" i="1" dirty="0">
                <a:solidFill>
                  <a:schemeClr val="tx2"/>
                </a:solidFill>
              </a:rPr>
              <a:t>A couple of times when my father was away on trips.  And occasionally just a spooky sense that someone is in my apartment but no one is ever there.  Other times when I’m talking with someone, I can’t understand the words the other person is saying, like it’s an unknown language, and it feels like someone is sending me a message, but I can’t understand what it is.</a:t>
            </a:r>
            <a:endParaRPr lang="en-US" sz="2000" dirty="0">
              <a:solidFill>
                <a:schemeClr val="tx1"/>
              </a:solidFill>
            </a:endParaRPr>
          </a:p>
        </p:txBody>
      </p:sp>
    </p:spTree>
    <p:extLst>
      <p:ext uri="{BB962C8B-B14F-4D97-AF65-F5344CB8AC3E}">
        <p14:creationId xmlns:p14="http://schemas.microsoft.com/office/powerpoint/2010/main" xmlns="" val="1364645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85800" y="533400"/>
            <a:ext cx="7924800" cy="5486400"/>
          </a:xfrm>
        </p:spPr>
        <p:txBody>
          <a:bodyPr/>
          <a:lstStyle/>
          <a:p>
            <a:r>
              <a:rPr lang="en-US" sz="2400" dirty="0"/>
              <a:t>Have you ever felt someone outside of yourself may be controlling your thoughts? </a:t>
            </a:r>
            <a:r>
              <a:rPr lang="en-US" sz="2400" i="1" dirty="0">
                <a:solidFill>
                  <a:schemeClr val="tx2"/>
                </a:solidFill>
              </a:rPr>
              <a:t>Well, that time I threw the food out seemed almost that somebody had possessed me.</a:t>
            </a:r>
          </a:p>
          <a:p>
            <a:r>
              <a:rPr lang="en-US" sz="2400" dirty="0">
                <a:solidFill>
                  <a:schemeClr val="tx1"/>
                </a:solidFill>
              </a:rPr>
              <a:t>Have you had personal experiences with the supernatural? </a:t>
            </a:r>
            <a:r>
              <a:rPr lang="en-US" sz="2400" i="1" dirty="0">
                <a:solidFill>
                  <a:schemeClr val="tx2"/>
                </a:solidFill>
              </a:rPr>
              <a:t>Like I mentioned before, when it seems like someone is sending me hidden messages through someone else’s voice, but I can’t understand them.  Also there’ve been times when people seem to change their appearance before my eyes and become total strangers.  But then later when I see them again, they look normal.  I’ve even worried that maybe there really are aliens who are trying to invade us.</a:t>
            </a:r>
            <a:endParaRPr lang="en-US" sz="2400" dirty="0">
              <a:solidFill>
                <a:schemeClr val="tx1"/>
              </a:solidFill>
            </a:endParaRPr>
          </a:p>
        </p:txBody>
      </p:sp>
    </p:spTree>
    <p:extLst>
      <p:ext uri="{BB962C8B-B14F-4D97-AF65-F5344CB8AC3E}">
        <p14:creationId xmlns:p14="http://schemas.microsoft.com/office/powerpoint/2010/main" xmlns="" val="36844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447800" y="251271"/>
            <a:ext cx="7010400" cy="533400"/>
          </a:xfrm>
        </p:spPr>
        <p:txBody>
          <a:bodyPr/>
          <a:lstStyle/>
          <a:p>
            <a:r>
              <a:rPr lang="en-US" altLang="en-US" sz="2400" dirty="0">
                <a:solidFill>
                  <a:srgbClr val="FAC219"/>
                </a:solidFill>
              </a:rPr>
              <a:t>The Five-Factor Model of Personality</a:t>
            </a:r>
          </a:p>
        </p:txBody>
      </p:sp>
      <p:sp>
        <p:nvSpPr>
          <p:cNvPr id="452611" name="Rectangle 3"/>
          <p:cNvSpPr>
            <a:spLocks noGrp="1" noChangeArrowheads="1"/>
          </p:cNvSpPr>
          <p:nvPr>
            <p:ph type="body" sz="half" idx="1"/>
          </p:nvPr>
        </p:nvSpPr>
        <p:spPr>
          <a:xfrm>
            <a:off x="914400" y="784671"/>
            <a:ext cx="4038600" cy="5486400"/>
          </a:xfrm>
          <a:noFill/>
        </p:spPr>
        <p:txBody>
          <a:bodyPr/>
          <a:lstStyle/>
          <a:p>
            <a:pPr marL="0" indent="0"/>
            <a:r>
              <a:rPr lang="en-US" altLang="en-US" sz="1800" b="1" i="1" dirty="0">
                <a:solidFill>
                  <a:srgbClr val="FAC219"/>
                </a:solidFill>
              </a:rPr>
              <a:t>Neuroticism</a:t>
            </a:r>
          </a:p>
          <a:p>
            <a:pPr marL="0" indent="0">
              <a:spcBef>
                <a:spcPct val="0"/>
              </a:spcBef>
              <a:buFont typeface="Wingdings" panose="05000000000000000000" pitchFamily="2" charset="2"/>
              <a:buNone/>
            </a:pPr>
            <a:r>
              <a:rPr lang="en-US" altLang="en-US" sz="1700" dirty="0"/>
              <a:t>Calm – Worrying</a:t>
            </a:r>
          </a:p>
          <a:p>
            <a:pPr marL="0" indent="0">
              <a:spcBef>
                <a:spcPct val="0"/>
              </a:spcBef>
              <a:buFont typeface="Wingdings" panose="05000000000000000000" pitchFamily="2" charset="2"/>
              <a:buNone/>
            </a:pPr>
            <a:r>
              <a:rPr lang="en-US" altLang="en-US" sz="1700" dirty="0"/>
              <a:t>Even-tempered – Temperamental</a:t>
            </a:r>
          </a:p>
          <a:p>
            <a:pPr marL="0" indent="0">
              <a:spcBef>
                <a:spcPct val="0"/>
              </a:spcBef>
              <a:buFont typeface="Wingdings" panose="05000000000000000000" pitchFamily="2" charset="2"/>
              <a:buNone/>
            </a:pPr>
            <a:r>
              <a:rPr lang="en-US" altLang="en-US" sz="1700" dirty="0"/>
              <a:t>Self-satisfied – Self-pitying</a:t>
            </a:r>
          </a:p>
          <a:p>
            <a:pPr marL="0" indent="0">
              <a:spcBef>
                <a:spcPct val="0"/>
              </a:spcBef>
              <a:buFont typeface="Wingdings" panose="05000000000000000000" pitchFamily="2" charset="2"/>
              <a:buNone/>
            </a:pPr>
            <a:r>
              <a:rPr lang="en-US" altLang="en-US" sz="1700" dirty="0"/>
              <a:t>Comfortable – Self-conscious</a:t>
            </a:r>
          </a:p>
          <a:p>
            <a:pPr marL="0" indent="0">
              <a:spcBef>
                <a:spcPct val="0"/>
              </a:spcBef>
              <a:buFont typeface="Wingdings" panose="05000000000000000000" pitchFamily="2" charset="2"/>
              <a:buNone/>
            </a:pPr>
            <a:r>
              <a:rPr lang="en-US" altLang="en-US" sz="1700" dirty="0"/>
              <a:t>Unemotional – Emotional</a:t>
            </a:r>
          </a:p>
          <a:p>
            <a:pPr marL="0" indent="0">
              <a:spcBef>
                <a:spcPct val="0"/>
              </a:spcBef>
              <a:buFont typeface="Wingdings" panose="05000000000000000000" pitchFamily="2" charset="2"/>
              <a:buNone/>
            </a:pPr>
            <a:r>
              <a:rPr lang="en-US" altLang="en-US" sz="1700" dirty="0"/>
              <a:t>Hardy – Vulnerable</a:t>
            </a:r>
          </a:p>
          <a:p>
            <a:pPr marL="0" indent="0">
              <a:spcBef>
                <a:spcPct val="35000"/>
              </a:spcBef>
              <a:buFont typeface="Wingdings" panose="05000000000000000000" pitchFamily="2" charset="2"/>
              <a:buNone/>
            </a:pPr>
            <a:r>
              <a:rPr lang="en-US" altLang="en-US" sz="1800" b="1" i="1" dirty="0">
                <a:solidFill>
                  <a:srgbClr val="FAC219"/>
                </a:solidFill>
              </a:rPr>
              <a:t>Extroversion</a:t>
            </a:r>
          </a:p>
          <a:p>
            <a:pPr marL="0" indent="0">
              <a:lnSpc>
                <a:spcPct val="85000"/>
              </a:lnSpc>
              <a:spcBef>
                <a:spcPct val="0"/>
              </a:spcBef>
              <a:buFont typeface="Wingdings" panose="05000000000000000000" pitchFamily="2" charset="2"/>
              <a:buNone/>
            </a:pPr>
            <a:r>
              <a:rPr lang="en-US" altLang="en-US" sz="1700" dirty="0"/>
              <a:t>Reserved – Affectionate</a:t>
            </a:r>
          </a:p>
          <a:p>
            <a:pPr marL="0" indent="0">
              <a:lnSpc>
                <a:spcPct val="85000"/>
              </a:lnSpc>
              <a:spcBef>
                <a:spcPct val="0"/>
              </a:spcBef>
              <a:buFont typeface="Wingdings" panose="05000000000000000000" pitchFamily="2" charset="2"/>
              <a:buNone/>
            </a:pPr>
            <a:r>
              <a:rPr lang="en-US" altLang="en-US" sz="1700" dirty="0"/>
              <a:t>Loner – Joiner</a:t>
            </a:r>
          </a:p>
          <a:p>
            <a:pPr marL="0" indent="0">
              <a:lnSpc>
                <a:spcPct val="85000"/>
              </a:lnSpc>
              <a:spcBef>
                <a:spcPct val="0"/>
              </a:spcBef>
              <a:buFont typeface="Wingdings" panose="05000000000000000000" pitchFamily="2" charset="2"/>
              <a:buNone/>
            </a:pPr>
            <a:r>
              <a:rPr lang="en-US" altLang="en-US" sz="1700" dirty="0"/>
              <a:t>Quiet – Talkative</a:t>
            </a:r>
          </a:p>
          <a:p>
            <a:pPr marL="0" indent="0">
              <a:lnSpc>
                <a:spcPct val="85000"/>
              </a:lnSpc>
              <a:spcBef>
                <a:spcPct val="0"/>
              </a:spcBef>
              <a:buFont typeface="Wingdings" panose="05000000000000000000" pitchFamily="2" charset="2"/>
              <a:buNone/>
            </a:pPr>
            <a:r>
              <a:rPr lang="en-US" altLang="en-US" sz="1700" dirty="0"/>
              <a:t>Passive – Active</a:t>
            </a:r>
          </a:p>
          <a:p>
            <a:pPr marL="0" indent="0">
              <a:lnSpc>
                <a:spcPct val="85000"/>
              </a:lnSpc>
              <a:spcBef>
                <a:spcPct val="0"/>
              </a:spcBef>
              <a:buFont typeface="Wingdings" panose="05000000000000000000" pitchFamily="2" charset="2"/>
              <a:buNone/>
            </a:pPr>
            <a:r>
              <a:rPr lang="en-US" altLang="en-US" sz="1700" dirty="0"/>
              <a:t>Sober – Fun-loving</a:t>
            </a:r>
          </a:p>
          <a:p>
            <a:pPr marL="0" indent="0">
              <a:lnSpc>
                <a:spcPct val="85000"/>
              </a:lnSpc>
              <a:spcBef>
                <a:spcPct val="0"/>
              </a:spcBef>
              <a:buFont typeface="Wingdings" panose="05000000000000000000" pitchFamily="2" charset="2"/>
              <a:buNone/>
            </a:pPr>
            <a:r>
              <a:rPr lang="en-US" altLang="en-US" sz="1700" dirty="0"/>
              <a:t>Unfeeling – Passionate</a:t>
            </a:r>
          </a:p>
          <a:p>
            <a:pPr marL="0" indent="0">
              <a:lnSpc>
                <a:spcPct val="85000"/>
              </a:lnSpc>
              <a:spcBef>
                <a:spcPct val="35000"/>
              </a:spcBef>
              <a:buFont typeface="Wingdings" panose="05000000000000000000" pitchFamily="2" charset="2"/>
              <a:buNone/>
            </a:pPr>
            <a:r>
              <a:rPr lang="en-US" altLang="en-US" sz="1800" b="1" i="1" dirty="0">
                <a:solidFill>
                  <a:srgbClr val="FAC219"/>
                </a:solidFill>
              </a:rPr>
              <a:t>Openness to Experience</a:t>
            </a:r>
          </a:p>
          <a:p>
            <a:pPr marL="0" indent="0">
              <a:lnSpc>
                <a:spcPct val="85000"/>
              </a:lnSpc>
              <a:spcBef>
                <a:spcPct val="0"/>
              </a:spcBef>
              <a:buFont typeface="Wingdings" panose="05000000000000000000" pitchFamily="2" charset="2"/>
              <a:buNone/>
            </a:pPr>
            <a:r>
              <a:rPr lang="en-US" altLang="en-US" sz="1700" dirty="0"/>
              <a:t>Down-to-earth – Imaginative</a:t>
            </a:r>
          </a:p>
          <a:p>
            <a:pPr marL="0" indent="0">
              <a:lnSpc>
                <a:spcPct val="85000"/>
              </a:lnSpc>
              <a:spcBef>
                <a:spcPct val="0"/>
              </a:spcBef>
              <a:buFont typeface="Wingdings" panose="05000000000000000000" pitchFamily="2" charset="2"/>
              <a:buNone/>
            </a:pPr>
            <a:r>
              <a:rPr lang="en-US" altLang="en-US" sz="1700" dirty="0"/>
              <a:t>Uncreative – Creative</a:t>
            </a:r>
          </a:p>
          <a:p>
            <a:pPr marL="0" indent="0">
              <a:lnSpc>
                <a:spcPct val="85000"/>
              </a:lnSpc>
              <a:spcBef>
                <a:spcPct val="0"/>
              </a:spcBef>
              <a:buFont typeface="Wingdings" panose="05000000000000000000" pitchFamily="2" charset="2"/>
              <a:buNone/>
            </a:pPr>
            <a:r>
              <a:rPr lang="en-US" altLang="en-US" sz="1700" dirty="0"/>
              <a:t>Conventional – Original</a:t>
            </a:r>
          </a:p>
          <a:p>
            <a:pPr marL="0" indent="0">
              <a:lnSpc>
                <a:spcPct val="85000"/>
              </a:lnSpc>
              <a:spcBef>
                <a:spcPct val="0"/>
              </a:spcBef>
              <a:buFont typeface="Wingdings" panose="05000000000000000000" pitchFamily="2" charset="2"/>
              <a:buNone/>
            </a:pPr>
            <a:r>
              <a:rPr lang="en-US" altLang="en-US" sz="1700" dirty="0"/>
              <a:t>Prefer routine – Prefer variety</a:t>
            </a:r>
          </a:p>
          <a:p>
            <a:pPr marL="0" indent="0">
              <a:lnSpc>
                <a:spcPct val="85000"/>
              </a:lnSpc>
              <a:spcBef>
                <a:spcPct val="0"/>
              </a:spcBef>
              <a:buFont typeface="Wingdings" panose="05000000000000000000" pitchFamily="2" charset="2"/>
              <a:buNone/>
            </a:pPr>
            <a:r>
              <a:rPr lang="en-US" altLang="en-US" sz="1700" dirty="0"/>
              <a:t>Uncurious – Curious</a:t>
            </a:r>
          </a:p>
          <a:p>
            <a:pPr marL="0" indent="0">
              <a:lnSpc>
                <a:spcPct val="85000"/>
              </a:lnSpc>
              <a:spcBef>
                <a:spcPct val="0"/>
              </a:spcBef>
              <a:buFont typeface="Wingdings" panose="05000000000000000000" pitchFamily="2" charset="2"/>
              <a:buNone/>
            </a:pPr>
            <a:r>
              <a:rPr lang="en-US" altLang="en-US" sz="1700" dirty="0"/>
              <a:t>Conservative – Liberal</a:t>
            </a:r>
          </a:p>
        </p:txBody>
      </p:sp>
      <p:sp>
        <p:nvSpPr>
          <p:cNvPr id="452612" name="Rectangle 4"/>
          <p:cNvSpPr>
            <a:spLocks noGrp="1" noChangeArrowheads="1"/>
          </p:cNvSpPr>
          <p:nvPr>
            <p:ph type="body" sz="half" idx="2"/>
          </p:nvPr>
        </p:nvSpPr>
        <p:spPr>
          <a:xfrm>
            <a:off x="4953000" y="1371600"/>
            <a:ext cx="3886200" cy="3886200"/>
          </a:xfrm>
        </p:spPr>
        <p:txBody>
          <a:bodyPr/>
          <a:lstStyle/>
          <a:p>
            <a:pPr marL="0" indent="0">
              <a:spcBef>
                <a:spcPct val="0"/>
              </a:spcBef>
            </a:pPr>
            <a:r>
              <a:rPr lang="en-US" altLang="en-US" sz="1800" b="1" i="1" dirty="0">
                <a:solidFill>
                  <a:srgbClr val="FAC219"/>
                </a:solidFill>
              </a:rPr>
              <a:t>Agreeableness</a:t>
            </a:r>
          </a:p>
          <a:p>
            <a:pPr marL="0" indent="0">
              <a:spcBef>
                <a:spcPct val="0"/>
              </a:spcBef>
              <a:buFont typeface="Wingdings" panose="05000000000000000000" pitchFamily="2" charset="2"/>
              <a:buNone/>
            </a:pPr>
            <a:r>
              <a:rPr lang="en-US" altLang="en-US" sz="1700" dirty="0"/>
              <a:t>Ruthless – Soft-hearted</a:t>
            </a:r>
          </a:p>
          <a:p>
            <a:pPr marL="0" indent="0">
              <a:spcBef>
                <a:spcPct val="0"/>
              </a:spcBef>
              <a:buFont typeface="Wingdings" panose="05000000000000000000" pitchFamily="2" charset="2"/>
              <a:buNone/>
            </a:pPr>
            <a:r>
              <a:rPr lang="en-US" altLang="en-US" sz="1700" dirty="0"/>
              <a:t>Suspicious – Trusting</a:t>
            </a:r>
          </a:p>
          <a:p>
            <a:pPr marL="0" indent="0">
              <a:spcBef>
                <a:spcPct val="0"/>
              </a:spcBef>
              <a:buFont typeface="Wingdings" panose="05000000000000000000" pitchFamily="2" charset="2"/>
              <a:buNone/>
            </a:pPr>
            <a:r>
              <a:rPr lang="en-US" altLang="en-US" sz="1700" dirty="0"/>
              <a:t>Stingy – Generous</a:t>
            </a:r>
          </a:p>
          <a:p>
            <a:pPr marL="0" indent="0">
              <a:spcBef>
                <a:spcPct val="0"/>
              </a:spcBef>
              <a:buFont typeface="Wingdings" panose="05000000000000000000" pitchFamily="2" charset="2"/>
              <a:buNone/>
            </a:pPr>
            <a:r>
              <a:rPr lang="en-US" altLang="en-US" sz="1700" dirty="0"/>
              <a:t>Antagonistic – Acquiescent</a:t>
            </a:r>
          </a:p>
          <a:p>
            <a:pPr marL="0" indent="0">
              <a:spcBef>
                <a:spcPct val="0"/>
              </a:spcBef>
              <a:buFont typeface="Wingdings" panose="05000000000000000000" pitchFamily="2" charset="2"/>
              <a:buNone/>
            </a:pPr>
            <a:r>
              <a:rPr lang="en-US" altLang="en-US" sz="1700" dirty="0"/>
              <a:t>Critical – Lenient</a:t>
            </a:r>
          </a:p>
          <a:p>
            <a:pPr marL="0" indent="0">
              <a:spcBef>
                <a:spcPct val="0"/>
              </a:spcBef>
              <a:buFont typeface="Wingdings" panose="05000000000000000000" pitchFamily="2" charset="2"/>
              <a:buNone/>
            </a:pPr>
            <a:r>
              <a:rPr lang="en-US" altLang="en-US" sz="1700" dirty="0"/>
              <a:t>Irritable – Good-natured</a:t>
            </a:r>
          </a:p>
          <a:p>
            <a:pPr marL="0" indent="0">
              <a:spcBef>
                <a:spcPct val="35000"/>
              </a:spcBef>
              <a:buFont typeface="Wingdings" panose="05000000000000000000" pitchFamily="2" charset="2"/>
              <a:buNone/>
            </a:pPr>
            <a:r>
              <a:rPr lang="en-US" altLang="en-US" sz="1800" b="1" i="1" dirty="0">
                <a:solidFill>
                  <a:srgbClr val="FAC219"/>
                </a:solidFill>
              </a:rPr>
              <a:t>Conscientiousness</a:t>
            </a:r>
          </a:p>
          <a:p>
            <a:pPr marL="0" indent="0">
              <a:spcBef>
                <a:spcPct val="0"/>
              </a:spcBef>
              <a:buFont typeface="Wingdings" panose="05000000000000000000" pitchFamily="2" charset="2"/>
              <a:buNone/>
            </a:pPr>
            <a:r>
              <a:rPr lang="en-US" altLang="en-US" sz="1700" dirty="0"/>
              <a:t>Negligent – Conscientious</a:t>
            </a:r>
          </a:p>
          <a:p>
            <a:pPr marL="0" indent="0">
              <a:spcBef>
                <a:spcPct val="0"/>
              </a:spcBef>
              <a:buFont typeface="Wingdings" panose="05000000000000000000" pitchFamily="2" charset="2"/>
              <a:buNone/>
            </a:pPr>
            <a:r>
              <a:rPr lang="en-US" altLang="en-US" sz="1700" dirty="0"/>
              <a:t>Lazy – Hardworking</a:t>
            </a:r>
          </a:p>
          <a:p>
            <a:pPr marL="0" indent="0">
              <a:spcBef>
                <a:spcPct val="0"/>
              </a:spcBef>
              <a:buFont typeface="Wingdings" panose="05000000000000000000" pitchFamily="2" charset="2"/>
              <a:buNone/>
            </a:pPr>
            <a:r>
              <a:rPr lang="en-US" altLang="en-US" sz="1700" dirty="0"/>
              <a:t>Disorganized – Well-organized</a:t>
            </a:r>
          </a:p>
          <a:p>
            <a:pPr marL="0" indent="0">
              <a:spcBef>
                <a:spcPct val="0"/>
              </a:spcBef>
              <a:buFont typeface="Wingdings" panose="05000000000000000000" pitchFamily="2" charset="2"/>
              <a:buNone/>
            </a:pPr>
            <a:r>
              <a:rPr lang="en-US" altLang="en-US" sz="1700" dirty="0"/>
              <a:t>Late – Punctual</a:t>
            </a:r>
          </a:p>
          <a:p>
            <a:pPr marL="0" indent="0">
              <a:spcBef>
                <a:spcPct val="0"/>
              </a:spcBef>
              <a:buFont typeface="Wingdings" panose="05000000000000000000" pitchFamily="2" charset="2"/>
              <a:buNone/>
            </a:pPr>
            <a:r>
              <a:rPr lang="en-US" altLang="en-US" sz="1700" dirty="0"/>
              <a:t>Aimless – Ambitious</a:t>
            </a:r>
          </a:p>
          <a:p>
            <a:pPr marL="0" indent="0">
              <a:spcBef>
                <a:spcPct val="0"/>
              </a:spcBef>
              <a:buFont typeface="Wingdings" panose="05000000000000000000" pitchFamily="2" charset="2"/>
              <a:buNone/>
            </a:pPr>
            <a:r>
              <a:rPr lang="en-US" altLang="en-US" sz="1700" dirty="0"/>
              <a:t>Quitting – Persevering</a:t>
            </a:r>
          </a:p>
          <a:p>
            <a:pPr marL="0" indent="0">
              <a:spcBef>
                <a:spcPct val="0"/>
              </a:spcBef>
              <a:buFont typeface="Wingdings" panose="05000000000000000000" pitchFamily="2" charset="2"/>
              <a:buNone/>
            </a:pPr>
            <a:endParaRPr lang="en-US" altLang="en-US" sz="2100" dirty="0"/>
          </a:p>
          <a:p>
            <a:pPr marL="0" indent="0">
              <a:lnSpc>
                <a:spcPct val="95000"/>
              </a:lnSpc>
              <a:spcBef>
                <a:spcPct val="0"/>
              </a:spcBef>
            </a:pPr>
            <a:endParaRPr lang="en-US" altLang="en-US" dirty="0"/>
          </a:p>
          <a:p>
            <a:pPr marL="0" indent="0"/>
            <a:endParaRPr lang="en-US" altLang="en-US" dirty="0"/>
          </a:p>
          <a:p>
            <a:pPr marL="0" indent="0"/>
            <a:endParaRPr lang="en-US" altLang="en-US" b="1" dirty="0"/>
          </a:p>
        </p:txBody>
      </p:sp>
      <p:sp>
        <p:nvSpPr>
          <p:cNvPr id="452613" name="Text Box 5"/>
          <p:cNvSpPr txBox="1">
            <a:spLocks noChangeArrowheads="1"/>
          </p:cNvSpPr>
          <p:nvPr/>
        </p:nvSpPr>
        <p:spPr bwMode="auto">
          <a:xfrm>
            <a:off x="4953000" y="6400800"/>
            <a:ext cx="3886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buSzTx/>
            </a:pPr>
            <a:r>
              <a:rPr lang="en-US" altLang="en-US" sz="1400" dirty="0">
                <a:solidFill>
                  <a:schemeClr val="bg1"/>
                </a:solidFill>
                <a:latin typeface="Verdana" panose="020B0604030504040204" pitchFamily="34" charset="0"/>
              </a:rPr>
              <a:t>Adapted from Costa &amp; McCrae 1986</a:t>
            </a:r>
          </a:p>
        </p:txBody>
      </p:sp>
    </p:spTree>
    <p:extLst>
      <p:ext uri="{BB962C8B-B14F-4D97-AF65-F5344CB8AC3E}">
        <p14:creationId xmlns:p14="http://schemas.microsoft.com/office/powerpoint/2010/main" xmlns="" val="294832931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85800" y="762000"/>
            <a:ext cx="7696200" cy="5334000"/>
          </a:xfrm>
        </p:spPr>
        <p:txBody>
          <a:bodyPr/>
          <a:lstStyle/>
          <a:p>
            <a:r>
              <a:rPr lang="en-US" sz="2400" dirty="0"/>
              <a:t>Have you had weird experiences that are difficult to explain? </a:t>
            </a:r>
            <a:r>
              <a:rPr lang="en-US" sz="2400" i="1" dirty="0">
                <a:solidFill>
                  <a:schemeClr val="tx2"/>
                </a:solidFill>
              </a:rPr>
              <a:t>Mostly what I’ve told you. And sometimes I feel like I’m not real—that I’ve ceased to exist, yet my body is still walking around.  But that hasn’t happened very often.</a:t>
            </a:r>
          </a:p>
          <a:p>
            <a:endParaRPr lang="en-US" sz="2400" i="1" dirty="0">
              <a:solidFill>
                <a:schemeClr val="tx2"/>
              </a:solidFill>
            </a:endParaRPr>
          </a:p>
          <a:p>
            <a:r>
              <a:rPr lang="en-US" sz="2400" dirty="0">
                <a:solidFill>
                  <a:schemeClr val="tx1"/>
                </a:solidFill>
              </a:rPr>
              <a:t>Have you had any other experiences that you or someone else might consider unusual? </a:t>
            </a:r>
            <a:r>
              <a:rPr lang="en-US" sz="2400" i="1" dirty="0">
                <a:solidFill>
                  <a:schemeClr val="tx2"/>
                </a:solidFill>
              </a:rPr>
              <a:t>Well, I often have terrible dreams—like of violence, atomic bombs, prostitutes, murder, Nazis and spies, or that I’m dying. I don’t know where these come from, and it takes me a while when I’m waking up to realize that these are just dreams.</a:t>
            </a:r>
            <a:endParaRPr lang="en-US" sz="2400" dirty="0">
              <a:solidFill>
                <a:schemeClr val="tx1"/>
              </a:solidFill>
            </a:endParaRPr>
          </a:p>
        </p:txBody>
      </p:sp>
    </p:spTree>
    <p:extLst>
      <p:ext uri="{BB962C8B-B14F-4D97-AF65-F5344CB8AC3E}">
        <p14:creationId xmlns:p14="http://schemas.microsoft.com/office/powerpoint/2010/main" xmlns="" val="3372832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14400" y="685800"/>
            <a:ext cx="7543800" cy="5638800"/>
          </a:xfrm>
        </p:spPr>
        <p:txBody>
          <a:bodyPr/>
          <a:lstStyle/>
          <a:p>
            <a:r>
              <a:rPr lang="en-US" dirty="0">
                <a:solidFill>
                  <a:schemeClr val="tx2"/>
                </a:solidFill>
              </a:rPr>
              <a:t>Trait Rating Scale for Criterion B:</a:t>
            </a:r>
          </a:p>
          <a:p>
            <a:endParaRPr lang="en-US" dirty="0"/>
          </a:p>
          <a:p>
            <a:r>
              <a:rPr lang="en-US" dirty="0"/>
              <a:t>	? = Insufficient information</a:t>
            </a:r>
          </a:p>
          <a:p>
            <a:r>
              <a:rPr lang="en-US" dirty="0"/>
              <a:t>	0 = Very little or not at all descriptive</a:t>
            </a:r>
          </a:p>
          <a:p>
            <a:r>
              <a:rPr lang="en-US" dirty="0"/>
              <a:t>	1 = Mildly descriptive</a:t>
            </a:r>
          </a:p>
          <a:p>
            <a:r>
              <a:rPr lang="en-US" dirty="0"/>
              <a:t>	2 = Moderately descriptive</a:t>
            </a:r>
          </a:p>
          <a:p>
            <a:r>
              <a:rPr lang="en-US" dirty="0"/>
              <a:t>	3 = Very descriptive</a:t>
            </a:r>
          </a:p>
        </p:txBody>
      </p:sp>
    </p:spTree>
    <p:extLst>
      <p:ext uri="{BB962C8B-B14F-4D97-AF65-F5344CB8AC3E}">
        <p14:creationId xmlns:p14="http://schemas.microsoft.com/office/powerpoint/2010/main" xmlns="" val="2509060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52AEC55-C32C-4A33-B48F-607C92AC6352}"/>
              </a:ext>
            </a:extLst>
          </p:cNvPr>
          <p:cNvSpPr>
            <a:spLocks noGrp="1"/>
          </p:cNvSpPr>
          <p:nvPr>
            <p:ph type="body" sz="quarter" idx="14"/>
          </p:nvPr>
        </p:nvSpPr>
        <p:spPr>
          <a:xfrm>
            <a:off x="1066800" y="1295400"/>
            <a:ext cx="7086600" cy="3349052"/>
          </a:xfrm>
        </p:spPr>
        <p:txBody>
          <a:bodyPr/>
          <a:lstStyle/>
          <a:p>
            <a:pPr algn="ctr"/>
            <a:r>
              <a:rPr lang="en-US" dirty="0">
                <a:solidFill>
                  <a:schemeClr val="tx2"/>
                </a:solidFill>
              </a:rPr>
              <a:t>STPD Ratings for </a:t>
            </a:r>
            <a:r>
              <a:rPr lang="en-US" dirty="0" err="1">
                <a:solidFill>
                  <a:schemeClr val="tx2"/>
                </a:solidFill>
              </a:rPr>
              <a:t>Ms</a:t>
            </a:r>
            <a:r>
              <a:rPr lang="en-US" dirty="0">
                <a:solidFill>
                  <a:schemeClr val="tx2"/>
                </a:solidFill>
              </a:rPr>
              <a:t> K</a:t>
            </a:r>
          </a:p>
          <a:p>
            <a:pPr algn="ctr"/>
            <a:r>
              <a:rPr lang="en-US" sz="2400" dirty="0">
                <a:solidFill>
                  <a:schemeClr val="tx2"/>
                </a:solidFill>
              </a:rPr>
              <a:t>(At least 4 rated “2” or “3”)</a:t>
            </a:r>
          </a:p>
          <a:p>
            <a:pPr algn="ctr"/>
            <a:endParaRPr lang="en-US" dirty="0">
              <a:solidFill>
                <a:schemeClr val="tx2"/>
              </a:solidFill>
            </a:endParaRPr>
          </a:p>
          <a:p>
            <a:pPr marL="457200" indent="-457200">
              <a:buAutoNum type="arabicPeriod"/>
            </a:pPr>
            <a:r>
              <a:rPr lang="en-US" sz="2400" dirty="0">
                <a:solidFill>
                  <a:schemeClr val="tx1"/>
                </a:solidFill>
              </a:rPr>
              <a:t>Cognitive and Perceptual Dysregulation  -- 2</a:t>
            </a:r>
          </a:p>
          <a:p>
            <a:pPr marL="457200" indent="-457200">
              <a:buAutoNum type="arabicPeriod"/>
            </a:pPr>
            <a:r>
              <a:rPr lang="en-US" sz="2400" dirty="0">
                <a:solidFill>
                  <a:schemeClr val="tx1"/>
                </a:solidFill>
              </a:rPr>
              <a:t>Unusual Beliefs and Experiences             -- 2</a:t>
            </a:r>
          </a:p>
          <a:p>
            <a:pPr marL="457200" indent="-457200">
              <a:buAutoNum type="arabicPeriod"/>
            </a:pPr>
            <a:r>
              <a:rPr lang="en-US" sz="2400" dirty="0">
                <a:solidFill>
                  <a:schemeClr val="tx1"/>
                </a:solidFill>
              </a:rPr>
              <a:t>Eccentricity                                                -- 1</a:t>
            </a:r>
          </a:p>
          <a:p>
            <a:pPr marL="457200" indent="-457200">
              <a:buAutoNum type="arabicPeriod"/>
            </a:pPr>
            <a:r>
              <a:rPr lang="en-US" sz="2400" dirty="0">
                <a:solidFill>
                  <a:schemeClr val="tx1"/>
                </a:solidFill>
              </a:rPr>
              <a:t>Restricted Affectivity                                  -- 0</a:t>
            </a:r>
          </a:p>
          <a:p>
            <a:pPr marL="457200" indent="-457200">
              <a:buAutoNum type="arabicPeriod"/>
            </a:pPr>
            <a:r>
              <a:rPr lang="en-US" sz="2400" dirty="0">
                <a:solidFill>
                  <a:schemeClr val="tx1"/>
                </a:solidFill>
              </a:rPr>
              <a:t>Withdrawal                                                 -- 2</a:t>
            </a:r>
          </a:p>
          <a:p>
            <a:pPr marL="457200" indent="-457200">
              <a:buAutoNum type="arabicPeriod"/>
            </a:pPr>
            <a:r>
              <a:rPr lang="en-US" sz="2400" dirty="0">
                <a:solidFill>
                  <a:schemeClr val="tx1"/>
                </a:solidFill>
              </a:rPr>
              <a:t>Suspiciousness                                          -- 2</a:t>
            </a:r>
          </a:p>
        </p:txBody>
      </p:sp>
    </p:spTree>
    <p:extLst>
      <p:ext uri="{BB962C8B-B14F-4D97-AF65-F5344CB8AC3E}">
        <p14:creationId xmlns:p14="http://schemas.microsoft.com/office/powerpoint/2010/main" xmlns="" val="1778782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69629"/>
            <a:ext cx="9144000" cy="6118741"/>
          </a:xfrm>
          <a:prstGeom prst="rect">
            <a:avLst/>
          </a:prstGeom>
        </p:spPr>
      </p:pic>
    </p:spTree>
    <p:extLst>
      <p:ext uri="{BB962C8B-B14F-4D97-AF65-F5344CB8AC3E}">
        <p14:creationId xmlns:p14="http://schemas.microsoft.com/office/powerpoint/2010/main" xmlns="" val="3826829049"/>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72638"/>
            <a:ext cx="9144000" cy="6112723"/>
          </a:xfrm>
          <a:prstGeom prst="rect">
            <a:avLst/>
          </a:prstGeom>
        </p:spPr>
      </p:pic>
    </p:spTree>
    <p:extLst>
      <p:ext uri="{BB962C8B-B14F-4D97-AF65-F5344CB8AC3E}">
        <p14:creationId xmlns:p14="http://schemas.microsoft.com/office/powerpoint/2010/main" xmlns="" val="3078561965"/>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381000"/>
            <a:ext cx="5181600" cy="457200"/>
          </a:xfrm>
        </p:spPr>
        <p:txBody>
          <a:bodyPr>
            <a:normAutofit/>
          </a:bodyPr>
          <a:lstStyle/>
          <a:p>
            <a:r>
              <a:rPr lang="en-US" sz="2000" u="sng" dirty="0">
                <a:solidFill>
                  <a:schemeClr val="tx1"/>
                </a:solidFill>
              </a:rPr>
              <a:t>Results for </a:t>
            </a:r>
            <a:r>
              <a:rPr lang="en-US" sz="2000" u="sng" dirty="0" err="1">
                <a:solidFill>
                  <a:schemeClr val="tx1"/>
                </a:solidFill>
              </a:rPr>
              <a:t>Ms</a:t>
            </a:r>
            <a:r>
              <a:rPr lang="en-US" sz="2000" u="sng" dirty="0">
                <a:solidFill>
                  <a:schemeClr val="tx1"/>
                </a:solidFill>
              </a:rPr>
              <a:t> K</a:t>
            </a:r>
          </a:p>
        </p:txBody>
      </p:sp>
      <p:sp>
        <p:nvSpPr>
          <p:cNvPr id="3" name="Text Placeholder 2"/>
          <p:cNvSpPr>
            <a:spLocks noGrp="1"/>
          </p:cNvSpPr>
          <p:nvPr>
            <p:ph type="body" sz="quarter" idx="14"/>
          </p:nvPr>
        </p:nvSpPr>
        <p:spPr>
          <a:xfrm>
            <a:off x="762000" y="1066800"/>
            <a:ext cx="7696200" cy="5334000"/>
          </a:xfrm>
        </p:spPr>
        <p:txBody>
          <a:bodyPr/>
          <a:lstStyle/>
          <a:p>
            <a:r>
              <a:rPr lang="en-US" sz="1500" b="1" dirty="0"/>
              <a:t>Antisocial Personality Disorder </a:t>
            </a:r>
            <a:r>
              <a:rPr lang="en-US" sz="1500" dirty="0"/>
              <a:t>		</a:t>
            </a:r>
            <a:r>
              <a:rPr lang="en-US" sz="1500" u="sng" dirty="0">
                <a:solidFill>
                  <a:schemeClr val="tx2"/>
                </a:solidFill>
              </a:rPr>
              <a:t>Absent</a:t>
            </a:r>
          </a:p>
          <a:p>
            <a:r>
              <a:rPr lang="en-US" sz="1500" dirty="0"/>
              <a:t>					Present</a:t>
            </a:r>
          </a:p>
          <a:p>
            <a:r>
              <a:rPr lang="en-US" sz="1500" b="1" dirty="0"/>
              <a:t>_________________________________________________</a:t>
            </a:r>
          </a:p>
          <a:p>
            <a:r>
              <a:rPr lang="en-US" sz="1500" b="1" dirty="0"/>
              <a:t>Avoidant Personality Disorder			</a:t>
            </a:r>
            <a:r>
              <a:rPr lang="en-US" sz="1500" dirty="0"/>
              <a:t>Absent</a:t>
            </a:r>
            <a:endParaRPr lang="en-US" sz="1500" b="1" dirty="0"/>
          </a:p>
          <a:p>
            <a:r>
              <a:rPr lang="en-US" sz="1500" b="1" dirty="0"/>
              <a:t>		 </a:t>
            </a:r>
            <a:r>
              <a:rPr lang="en-US" sz="1500" dirty="0"/>
              <a:t>			</a:t>
            </a:r>
            <a:r>
              <a:rPr lang="en-US" sz="1500" u="sng" dirty="0">
                <a:solidFill>
                  <a:schemeClr val="tx2"/>
                </a:solidFill>
              </a:rPr>
              <a:t>Present</a:t>
            </a:r>
          </a:p>
          <a:p>
            <a:r>
              <a:rPr lang="en-US" sz="1500" u="sng" dirty="0"/>
              <a:t>_________________________________________________</a:t>
            </a:r>
          </a:p>
          <a:p>
            <a:r>
              <a:rPr lang="en-US" sz="1500" b="1" dirty="0"/>
              <a:t>Borderline Personality Disorder    		</a:t>
            </a:r>
            <a:r>
              <a:rPr lang="en-US" sz="1500" dirty="0"/>
              <a:t>Absent</a:t>
            </a:r>
            <a:endParaRPr lang="en-US" sz="1500" b="1" dirty="0"/>
          </a:p>
          <a:p>
            <a:r>
              <a:rPr lang="en-US" sz="1500" dirty="0"/>
              <a:t>					</a:t>
            </a:r>
            <a:r>
              <a:rPr lang="en-US" sz="1500" u="sng" dirty="0">
                <a:solidFill>
                  <a:schemeClr val="tx2"/>
                </a:solidFill>
              </a:rPr>
              <a:t>Present</a:t>
            </a:r>
          </a:p>
          <a:p>
            <a:r>
              <a:rPr lang="en-US" sz="1500" b="1" dirty="0"/>
              <a:t>_________________________________________________</a:t>
            </a:r>
          </a:p>
          <a:p>
            <a:r>
              <a:rPr lang="en-US" sz="1500" b="1" dirty="0"/>
              <a:t>Narcissistic Personality Disorder 		</a:t>
            </a:r>
            <a:r>
              <a:rPr lang="en-US" sz="1500" u="sng" dirty="0">
                <a:solidFill>
                  <a:schemeClr val="tx2"/>
                </a:solidFill>
              </a:rPr>
              <a:t>Absent</a:t>
            </a:r>
          </a:p>
          <a:p>
            <a:r>
              <a:rPr lang="en-US" sz="1500" dirty="0"/>
              <a:t>					Present</a:t>
            </a:r>
          </a:p>
          <a:p>
            <a:r>
              <a:rPr lang="en-US" sz="1500" b="1" dirty="0"/>
              <a:t>_________________________________________________</a:t>
            </a:r>
          </a:p>
          <a:p>
            <a:r>
              <a:rPr lang="en-US" sz="1500" b="1" dirty="0"/>
              <a:t>Obsessive Compulsive Personality Disorder 	</a:t>
            </a:r>
            <a:r>
              <a:rPr lang="en-US" sz="1500" u="sng" dirty="0">
                <a:solidFill>
                  <a:schemeClr val="tx2"/>
                </a:solidFill>
              </a:rPr>
              <a:t>Absent</a:t>
            </a:r>
            <a:r>
              <a:rPr lang="en-US" sz="1500" u="sng" dirty="0"/>
              <a:t> </a:t>
            </a:r>
            <a:r>
              <a:rPr lang="en-US" sz="1500" b="1" dirty="0"/>
              <a:t>	</a:t>
            </a:r>
            <a:r>
              <a:rPr lang="en-US" sz="1500" dirty="0"/>
              <a:t>							Present</a:t>
            </a:r>
          </a:p>
          <a:p>
            <a:r>
              <a:rPr lang="en-US" sz="1500" dirty="0"/>
              <a:t>_________________________________________________</a:t>
            </a:r>
          </a:p>
          <a:p>
            <a:r>
              <a:rPr lang="en-US" sz="1500" b="1" dirty="0"/>
              <a:t>Schizotypal Personality Disorder 		</a:t>
            </a:r>
            <a:r>
              <a:rPr lang="en-US" sz="1500" dirty="0"/>
              <a:t>Absent </a:t>
            </a:r>
          </a:p>
          <a:p>
            <a:r>
              <a:rPr lang="en-US" sz="1600" b="1" dirty="0"/>
              <a:t>					</a:t>
            </a:r>
            <a:r>
              <a:rPr lang="en-US" sz="1500" u="sng" dirty="0">
                <a:solidFill>
                  <a:schemeClr val="tx2"/>
                </a:solidFill>
              </a:rPr>
              <a:t>Present</a:t>
            </a:r>
          </a:p>
          <a:p>
            <a:endParaRPr lang="en-US" sz="1500" dirty="0"/>
          </a:p>
          <a:p>
            <a:endParaRPr lang="en-US" sz="1500" b="1" dirty="0"/>
          </a:p>
        </p:txBody>
      </p:sp>
    </p:spTree>
    <p:extLst>
      <p:ext uri="{BB962C8B-B14F-4D97-AF65-F5344CB8AC3E}">
        <p14:creationId xmlns:p14="http://schemas.microsoft.com/office/powerpoint/2010/main" xmlns="" val="1477533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02A9666-E622-4B0E-B972-C41E745E3D7E}"/>
              </a:ext>
            </a:extLst>
          </p:cNvPr>
          <p:cNvSpPr>
            <a:spLocks noGrp="1"/>
          </p:cNvSpPr>
          <p:nvPr>
            <p:ph type="body" sz="quarter" idx="14"/>
          </p:nvPr>
        </p:nvSpPr>
        <p:spPr>
          <a:xfrm>
            <a:off x="990600" y="2362200"/>
            <a:ext cx="8229600" cy="1905000"/>
          </a:xfrm>
        </p:spPr>
        <p:txBody>
          <a:bodyPr/>
          <a:lstStyle/>
          <a:p>
            <a:endParaRPr lang="en-US" b="1" dirty="0">
              <a:solidFill>
                <a:srgbClr val="FFC000"/>
              </a:solidFill>
            </a:endParaRPr>
          </a:p>
          <a:p>
            <a:r>
              <a:rPr lang="en-US" b="1" dirty="0">
                <a:solidFill>
                  <a:srgbClr val="FFC000"/>
                </a:solidFill>
              </a:rPr>
              <a:t>Perhaps we need both categorical and dimensional models….</a:t>
            </a:r>
          </a:p>
        </p:txBody>
      </p:sp>
    </p:spTree>
    <p:extLst>
      <p:ext uri="{BB962C8B-B14F-4D97-AF65-F5344CB8AC3E}">
        <p14:creationId xmlns:p14="http://schemas.microsoft.com/office/powerpoint/2010/main" xmlns="" val="740284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33400" y="228600"/>
            <a:ext cx="5876925" cy="1287712"/>
          </a:xfrm>
        </p:spPr>
        <p:txBody>
          <a:bodyPr>
            <a:normAutofit/>
          </a:bodyPr>
          <a:lstStyle/>
          <a:p>
            <a:r>
              <a:rPr lang="en-US" altLang="en-US" sz="2800" b="1" dirty="0">
                <a:solidFill>
                  <a:srgbClr val="FFC000"/>
                </a:solidFill>
              </a:rPr>
              <a:t>Categorical</a:t>
            </a:r>
            <a:endParaRPr lang="en-US" sz="2800" b="1" dirty="0">
              <a:solidFill>
                <a:srgbClr val="FFC000"/>
              </a:solidFill>
            </a:endParaRPr>
          </a:p>
        </p:txBody>
      </p:sp>
      <p:pic>
        <p:nvPicPr>
          <p:cNvPr id="4" name="Picture 2" descr="image2s"/>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447800" y="1295400"/>
            <a:ext cx="6553200" cy="4876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2388384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228600"/>
            <a:ext cx="5876925" cy="1287712"/>
          </a:xfrm>
        </p:spPr>
        <p:txBody>
          <a:bodyPr>
            <a:normAutofit/>
          </a:bodyPr>
          <a:lstStyle/>
          <a:p>
            <a:r>
              <a:rPr lang="en-US" altLang="en-US" sz="2800" b="1" dirty="0">
                <a:solidFill>
                  <a:srgbClr val="FFC000"/>
                </a:solidFill>
              </a:rPr>
              <a:t>Dimensional</a:t>
            </a:r>
            <a:endParaRPr lang="en-US" sz="2800" b="1" dirty="0">
              <a:solidFill>
                <a:srgbClr val="FFC000"/>
              </a:solidFill>
            </a:endParaRPr>
          </a:p>
        </p:txBody>
      </p:sp>
      <p:sp>
        <p:nvSpPr>
          <p:cNvPr id="3" name="Text Placeholder 2"/>
          <p:cNvSpPr>
            <a:spLocks noGrp="1"/>
          </p:cNvSpPr>
          <p:nvPr>
            <p:ph type="body" sz="quarter" idx="14"/>
          </p:nvPr>
        </p:nvSpPr>
        <p:spPr>
          <a:xfrm>
            <a:off x="1371600" y="1371600"/>
            <a:ext cx="6400800" cy="5257800"/>
          </a:xfrm>
        </p:spPr>
        <p:txBody>
          <a:bodyPr/>
          <a:lstStyle/>
          <a:p>
            <a:endParaRPr lang="en-US" dirty="0"/>
          </a:p>
        </p:txBody>
      </p:sp>
      <p:pic>
        <p:nvPicPr>
          <p:cNvPr id="4" name="Picture 2" descr="image1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371600"/>
            <a:ext cx="6400800"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1666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 y="2667000"/>
            <a:ext cx="9067800" cy="2264528"/>
          </a:xfrm>
        </p:spPr>
        <p:txBody>
          <a:bodyPr/>
          <a:lstStyle/>
          <a:p>
            <a:pPr algn="ctr"/>
            <a:r>
              <a:rPr lang="en-US" b="1" dirty="0">
                <a:solidFill>
                  <a:srgbClr val="FFC000"/>
                </a:solidFill>
                <a:effectLst>
                  <a:outerShdw blurRad="38100" dist="38100" dir="2700000" algn="tl">
                    <a:srgbClr val="000000">
                      <a:alpha val="43137"/>
                    </a:srgbClr>
                  </a:outerShdw>
                </a:effectLst>
                <a:ea typeface="ＭＳ Ｐゴシック" charset="0"/>
              </a:rPr>
              <a:t>Thank you for your interest</a:t>
            </a:r>
            <a:endParaRPr 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4622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1143000" y="838200"/>
            <a:ext cx="7848600" cy="488950"/>
          </a:xfrm>
        </p:spPr>
        <p:txBody>
          <a:bodyPr/>
          <a:lstStyle/>
          <a:p>
            <a:r>
              <a:rPr lang="en-US" altLang="en-US" sz="2800" dirty="0" err="1">
                <a:solidFill>
                  <a:srgbClr val="FAC219"/>
                </a:solidFill>
              </a:rPr>
              <a:t>Cloninger’s</a:t>
            </a:r>
            <a:r>
              <a:rPr lang="en-US" altLang="en-US" sz="2800" dirty="0">
                <a:solidFill>
                  <a:srgbClr val="FAC219"/>
                </a:solidFill>
              </a:rPr>
              <a:t> Seven-Factor Model</a:t>
            </a:r>
          </a:p>
        </p:txBody>
      </p:sp>
      <p:sp>
        <p:nvSpPr>
          <p:cNvPr id="470021" name="Rectangle 5"/>
          <p:cNvSpPr>
            <a:spLocks noGrp="1" noChangeArrowheads="1"/>
          </p:cNvSpPr>
          <p:nvPr>
            <p:ph type="body" idx="1"/>
          </p:nvPr>
        </p:nvSpPr>
        <p:spPr>
          <a:xfrm>
            <a:off x="685800" y="1600200"/>
            <a:ext cx="7467600" cy="4801314"/>
          </a:xfrm>
          <a:noFill/>
          <a:ln/>
        </p:spPr>
        <p:txBody>
          <a:bodyPr/>
          <a:lstStyle/>
          <a:p>
            <a:pPr>
              <a:spcBef>
                <a:spcPct val="0"/>
              </a:spcBef>
              <a:tabLst>
                <a:tab pos="342900" algn="l"/>
                <a:tab pos="971550" algn="l"/>
              </a:tabLst>
            </a:pPr>
            <a:r>
              <a:rPr lang="en-US" altLang="en-US" dirty="0"/>
              <a:t>1. Temperament Domains</a:t>
            </a:r>
            <a:r>
              <a:rPr lang="en-US" altLang="en-US" sz="2000" dirty="0"/>
              <a:t>  (Moderately heritable, not greatly influenced by family environment)</a:t>
            </a:r>
          </a:p>
          <a:p>
            <a:pPr marL="1028700" lvl="1" indent="-342900">
              <a:spcBef>
                <a:spcPct val="0"/>
              </a:spcBef>
              <a:tabLst>
                <a:tab pos="342900" algn="l"/>
                <a:tab pos="971550" algn="l"/>
              </a:tabLst>
            </a:pPr>
            <a:r>
              <a:rPr lang="en-US" altLang="en-US" sz="2000" dirty="0"/>
              <a:t>Novelty Seeking</a:t>
            </a:r>
          </a:p>
          <a:p>
            <a:pPr marL="1028700" lvl="1" indent="-342900">
              <a:spcBef>
                <a:spcPct val="0"/>
              </a:spcBef>
              <a:tabLst>
                <a:tab pos="342900" algn="l"/>
                <a:tab pos="971550" algn="l"/>
              </a:tabLst>
            </a:pPr>
            <a:r>
              <a:rPr lang="en-US" altLang="en-US" sz="2000" dirty="0"/>
              <a:t>Harm Avoidance</a:t>
            </a:r>
          </a:p>
          <a:p>
            <a:pPr marL="1028700" lvl="1" indent="-342900">
              <a:spcBef>
                <a:spcPct val="0"/>
              </a:spcBef>
              <a:tabLst>
                <a:tab pos="342900" algn="l"/>
                <a:tab pos="971550" algn="l"/>
              </a:tabLst>
            </a:pPr>
            <a:r>
              <a:rPr lang="en-US" altLang="en-US" sz="2000" dirty="0"/>
              <a:t>Reward Dependence</a:t>
            </a:r>
          </a:p>
          <a:p>
            <a:pPr marL="1028700" lvl="1" indent="-342900">
              <a:spcBef>
                <a:spcPct val="0"/>
              </a:spcBef>
              <a:tabLst>
                <a:tab pos="342900" algn="l"/>
                <a:tab pos="971550" algn="l"/>
              </a:tabLst>
            </a:pPr>
            <a:r>
              <a:rPr lang="en-US" altLang="en-US" sz="2000" dirty="0"/>
              <a:t>Persistence</a:t>
            </a:r>
          </a:p>
          <a:p>
            <a:pPr marL="1028700" lvl="1" indent="-342900">
              <a:spcBef>
                <a:spcPct val="0"/>
              </a:spcBef>
              <a:tabLst>
                <a:tab pos="342900" algn="l"/>
                <a:tab pos="971550" algn="l"/>
              </a:tabLst>
            </a:pPr>
            <a:endParaRPr lang="en-US" altLang="en-US" sz="2000" dirty="0"/>
          </a:p>
          <a:p>
            <a:pPr>
              <a:spcBef>
                <a:spcPct val="0"/>
              </a:spcBef>
              <a:tabLst>
                <a:tab pos="342900" algn="l"/>
                <a:tab pos="971550" algn="l"/>
              </a:tabLst>
            </a:pPr>
            <a:r>
              <a:rPr lang="en-US" altLang="en-US" dirty="0"/>
              <a:t>2. Character Domains</a:t>
            </a:r>
            <a:r>
              <a:rPr lang="en-US" altLang="en-US" sz="2000" dirty="0"/>
              <a:t> (Moderately influenced by family environment, only weakly heritable)</a:t>
            </a:r>
          </a:p>
          <a:p>
            <a:pPr marL="1028700" lvl="1" indent="-342900">
              <a:spcBef>
                <a:spcPct val="0"/>
              </a:spcBef>
              <a:tabLst>
                <a:tab pos="342900" algn="l"/>
                <a:tab pos="971550" algn="l"/>
              </a:tabLst>
            </a:pPr>
            <a:r>
              <a:rPr lang="en-US" altLang="en-US" sz="2000" dirty="0"/>
              <a:t>Self-transcendence</a:t>
            </a:r>
          </a:p>
          <a:p>
            <a:pPr marL="1028700" lvl="1" indent="-342900">
              <a:spcBef>
                <a:spcPct val="0"/>
              </a:spcBef>
              <a:tabLst>
                <a:tab pos="342900" algn="l"/>
                <a:tab pos="971550" algn="l"/>
              </a:tabLst>
            </a:pPr>
            <a:r>
              <a:rPr lang="en-US" altLang="en-US" sz="2000" dirty="0"/>
              <a:t>Cooperativeness</a:t>
            </a:r>
          </a:p>
          <a:p>
            <a:pPr marL="1028700" lvl="1" indent="-342900">
              <a:spcBef>
                <a:spcPct val="0"/>
              </a:spcBef>
              <a:tabLst>
                <a:tab pos="342900" algn="l"/>
                <a:tab pos="971550" algn="l"/>
              </a:tabLst>
            </a:pPr>
            <a:r>
              <a:rPr lang="en-US" altLang="en-US" sz="2000" dirty="0"/>
              <a:t>Self-directedness</a:t>
            </a:r>
          </a:p>
          <a:p>
            <a:pPr>
              <a:spcBef>
                <a:spcPct val="0"/>
              </a:spcBef>
              <a:tabLst>
                <a:tab pos="342900" algn="l"/>
                <a:tab pos="971550" algn="l"/>
              </a:tabLst>
            </a:pPr>
            <a:r>
              <a:rPr lang="en-US" altLang="en-US" sz="2000" dirty="0"/>
              <a:t>	</a:t>
            </a:r>
          </a:p>
        </p:txBody>
      </p:sp>
    </p:spTree>
    <p:extLst>
      <p:ext uri="{BB962C8B-B14F-4D97-AF65-F5344CB8AC3E}">
        <p14:creationId xmlns:p14="http://schemas.microsoft.com/office/powerpoint/2010/main" xmlns="" val="295921025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1295400" y="2391009"/>
            <a:ext cx="7721600" cy="560153"/>
          </a:xfrm>
        </p:spPr>
        <p:txBody>
          <a:bodyPr/>
          <a:lstStyle/>
          <a:p>
            <a:r>
              <a:rPr lang="en-US" altLang="en-US" sz="3200" dirty="0">
                <a:solidFill>
                  <a:srgbClr val="FAC219"/>
                </a:solidFill>
              </a:rPr>
              <a:t>Example of Categorical System</a:t>
            </a:r>
          </a:p>
        </p:txBody>
      </p:sp>
    </p:spTree>
    <p:extLst>
      <p:ext uri="{BB962C8B-B14F-4D97-AF65-F5344CB8AC3E}">
        <p14:creationId xmlns:p14="http://schemas.microsoft.com/office/powerpoint/2010/main" xmlns="" val="806772148"/>
      </p:ext>
    </p:extLst>
  </p:cSld>
  <p:clrMapOvr>
    <a:masterClrMapping/>
  </p:clrMapOvr>
  <p:transition>
    <p:wipe dir="r"/>
  </p:transition>
</p:sld>
</file>

<file path=ppt/theme/theme1.xml><?xml version="1.0" encoding="utf-8"?>
<a:theme xmlns:a="http://schemas.openxmlformats.org/drawingml/2006/main" name="~STI-Black">
  <a:themeElements>
    <a:clrScheme name="">
      <a:dk1>
        <a:srgbClr val="000000"/>
      </a:dk1>
      <a:lt1>
        <a:srgbClr val="FFFFFF"/>
      </a:lt1>
      <a:dk2>
        <a:srgbClr val="000099"/>
      </a:dk2>
      <a:lt2>
        <a:srgbClr val="FAFD00"/>
      </a:lt2>
      <a:accent1>
        <a:srgbClr val="51DC00"/>
      </a:accent1>
      <a:accent2>
        <a:srgbClr val="00DFCA"/>
      </a:accent2>
      <a:accent3>
        <a:srgbClr val="AAAACA"/>
      </a:accent3>
      <a:accent4>
        <a:srgbClr val="DADADA"/>
      </a:accent4>
      <a:accent5>
        <a:srgbClr val="B3EBAA"/>
      </a:accent5>
      <a:accent6>
        <a:srgbClr val="00CAB7"/>
      </a:accent6>
      <a:hlink>
        <a:srgbClr val="FE9B03"/>
      </a:hlink>
      <a:folHlink>
        <a:srgbClr val="FAFD00"/>
      </a:folHlink>
    </a:clrScheme>
    <a:fontScheme name="~STI-Bla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15000"/>
          </a:spcBef>
          <a:spcAft>
            <a:spcPct val="20000"/>
          </a:spcAft>
          <a:buClrTx/>
          <a:buSzTx/>
          <a:buFontTx/>
          <a:buNone/>
          <a:tabLst/>
          <a:defRPr kumimoji="0" lang="en-US" sz="1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50800"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15000"/>
          </a:spcBef>
          <a:spcAft>
            <a:spcPct val="20000"/>
          </a:spcAft>
          <a:buClrTx/>
          <a:buSzTx/>
          <a:buFontTx/>
          <a:buNone/>
          <a:tabLst/>
          <a:defRPr kumimoji="0" lang="en-US" sz="1200" b="0" i="0" u="none" strike="noStrike" cap="none" normalizeH="0" baseline="0" smtClean="0">
            <a:ln>
              <a:noFill/>
            </a:ln>
            <a:solidFill>
              <a:schemeClr val="bg2"/>
            </a:solidFill>
            <a:effectLst/>
            <a:latin typeface="Arial" charset="0"/>
          </a:defRPr>
        </a:defPPr>
      </a:lstStyle>
    </a:lnDef>
  </a:objectDefaults>
  <a:extraClrSchemeLst>
    <a:extraClrScheme>
      <a:clrScheme name="~STI-Blac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I-Blac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I-Blac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I-Blac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I-Blac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I-Blac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I-Blac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Vorlesungsfolien">
  <a:themeElements>
    <a:clrScheme name="6_Vorlesungsfol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Vorlesungsfol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Vorlesungsfol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Vorlesungsfol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Vorlesungsfol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Vorlesungsfol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Vorlesungsfol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Vorlesungsfol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Vorlesungsfoli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Vorlesungsfol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Vorlesungsfol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Vorlesungsfol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Vorlesungsfol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Vorlesungsfol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3A7F3553AA240B34354D67DE00F30" ma:contentTypeVersion="8" ma:contentTypeDescription="Een nieuw document maken." ma:contentTypeScope="" ma:versionID="11649cf3bbfb8a76370f21e1565c5293">
  <xsd:schema xmlns:xsd="http://www.w3.org/2001/XMLSchema" xmlns:xs="http://www.w3.org/2001/XMLSchema" xmlns:p="http://schemas.microsoft.com/office/2006/metadata/properties" xmlns:ns2="6459acac-6698-4e9f-ae34-80e5775d5bba" xmlns:ns3="f199eb6c-488b-484e-ab43-80ef4ca777a0" targetNamespace="http://schemas.microsoft.com/office/2006/metadata/properties" ma:root="true" ma:fieldsID="36a41550937badf32dadee7aa2e32e32" ns2:_="" ns3:_="">
    <xsd:import namespace="6459acac-6698-4e9f-ae34-80e5775d5bba"/>
    <xsd:import namespace="f199eb6c-488b-484e-ab43-80ef4ca777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9acac-6698-4e9f-ae34-80e5775d5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9eb6c-488b-484e-ab43-80ef4ca777a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A6706D-A188-4C6E-8F87-2E109BC3A34B}"/>
</file>

<file path=customXml/itemProps2.xml><?xml version="1.0" encoding="utf-8"?>
<ds:datastoreItem xmlns:ds="http://schemas.openxmlformats.org/officeDocument/2006/customXml" ds:itemID="{3E7581A1-5ECC-41F0-B595-0E00C7CE20BF}"/>
</file>

<file path=customXml/itemProps3.xml><?xml version="1.0" encoding="utf-8"?>
<ds:datastoreItem xmlns:ds="http://schemas.openxmlformats.org/officeDocument/2006/customXml" ds:itemID="{B29235AD-1CD4-4E2B-A28E-F2328D1DCE19}"/>
</file>

<file path=docProps/app.xml><?xml version="1.0" encoding="utf-8"?>
<Properties xmlns="http://schemas.openxmlformats.org/officeDocument/2006/extended-properties" xmlns:vt="http://schemas.openxmlformats.org/officeDocument/2006/docPropsVTypes">
  <Template>C:\Documents and Settings\smanning\Local Settings\Temporary Internet Files\OLK7C\Master Menninger PowerPoint.pot</Template>
  <TotalTime>24181</TotalTime>
  <Words>3690</Words>
  <Application>Microsoft Office PowerPoint</Application>
  <PresentationFormat>Diavoorstelling (4:3)</PresentationFormat>
  <Paragraphs>495</Paragraphs>
  <Slides>79</Slides>
  <Notes>2</Notes>
  <HiddenSlides>0</HiddenSlides>
  <MMClips>0</MMClips>
  <ScaleCrop>false</ScaleCrop>
  <HeadingPairs>
    <vt:vector size="4" baseType="variant">
      <vt:variant>
        <vt:lpstr>Thema</vt:lpstr>
      </vt:variant>
      <vt:variant>
        <vt:i4>2</vt:i4>
      </vt:variant>
      <vt:variant>
        <vt:lpstr>Diatitels</vt:lpstr>
      </vt:variant>
      <vt:variant>
        <vt:i4>79</vt:i4>
      </vt:variant>
    </vt:vector>
  </HeadingPairs>
  <TitlesOfParts>
    <vt:vector size="81" baseType="lpstr">
      <vt:lpstr>~STI-Black</vt:lpstr>
      <vt:lpstr>7_Vorlesungsfolien</vt:lpstr>
      <vt:lpstr>Dia 1</vt:lpstr>
      <vt:lpstr>Disclosure Statement</vt:lpstr>
      <vt:lpstr>Dimensional vs. Categorical</vt:lpstr>
      <vt:lpstr>Examples of Dimensional Systems</vt:lpstr>
      <vt:lpstr>The Three-Factor Model</vt:lpstr>
      <vt:lpstr>Dia 6</vt:lpstr>
      <vt:lpstr>The Five-Factor Model of Personality</vt:lpstr>
      <vt:lpstr>Cloninger’s Seven-Factor Model</vt:lpstr>
      <vt:lpstr>Example of Categorical System</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Possible Domain Correlations</vt:lpstr>
      <vt:lpstr>Dia 35</vt:lpstr>
      <vt:lpstr>Dia 36</vt:lpstr>
      <vt:lpstr>Dia 37</vt:lpstr>
      <vt:lpstr>The Development of the Structured Clinical Interview for DSM-5 Alternative Model for Personality Disorders (SCID-5-AMPD)</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lpstr>Dia 64</vt:lpstr>
      <vt:lpstr>Dia 65</vt:lpstr>
      <vt:lpstr>Dia 66</vt:lpstr>
      <vt:lpstr>Dia 67</vt:lpstr>
      <vt:lpstr>Dia 68</vt:lpstr>
      <vt:lpstr>Dia 69</vt:lpstr>
      <vt:lpstr>Dia 70</vt:lpstr>
      <vt:lpstr>Dia 71</vt:lpstr>
      <vt:lpstr>Dia 72</vt:lpstr>
      <vt:lpstr>Dia 73</vt:lpstr>
      <vt:lpstr>Dia 74</vt:lpstr>
      <vt:lpstr>Dia 75</vt:lpstr>
      <vt:lpstr>Dia 76</vt:lpstr>
      <vt:lpstr>Dia 77</vt:lpstr>
      <vt:lpstr>Dia 78</vt:lpstr>
      <vt:lpstr>Dia 79</vt:lpstr>
    </vt:vector>
  </TitlesOfParts>
  <Company>Menninger Clinic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use, go to File &amp; Save As.  Save &amp; name file. Open the saved template so you can proceed in PowerPoint.</dc:title>
  <dc:creator>smanning</dc:creator>
  <cp:lastModifiedBy>Daniëlle Beverloo</cp:lastModifiedBy>
  <cp:revision>1057</cp:revision>
  <cp:lastPrinted>2018-05-01T13:04:44Z</cp:lastPrinted>
  <dcterms:created xsi:type="dcterms:W3CDTF">2005-06-21T17:40:31Z</dcterms:created>
  <dcterms:modified xsi:type="dcterms:W3CDTF">2018-11-20T15:35:11Z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0x010100F8A3A7F3553AA240B34354D67DE00F30</vt:lpwstr>
  </property>
</Properties>
</file>