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4"/>
    <p:sldMasterId id="2147483722" r:id="rId5"/>
  </p:sldMasterIdLst>
  <p:notesMasterIdLst>
    <p:notesMasterId r:id="rId36"/>
  </p:notesMasterIdLst>
  <p:handoutMasterIdLst>
    <p:handoutMasterId r:id="rId37"/>
  </p:handoutMasterIdLst>
  <p:sldIdLst>
    <p:sldId id="258" r:id="rId6"/>
    <p:sldId id="399" r:id="rId7"/>
    <p:sldId id="1178" r:id="rId8"/>
    <p:sldId id="1179" r:id="rId9"/>
    <p:sldId id="1180" r:id="rId10"/>
    <p:sldId id="1176" r:id="rId11"/>
    <p:sldId id="1189" r:id="rId12"/>
    <p:sldId id="1192" r:id="rId13"/>
    <p:sldId id="1191" r:id="rId14"/>
    <p:sldId id="1036" r:id="rId15"/>
    <p:sldId id="1110" r:id="rId16"/>
    <p:sldId id="1112" r:id="rId17"/>
    <p:sldId id="1118" r:id="rId18"/>
    <p:sldId id="1138" r:id="rId19"/>
    <p:sldId id="1195" r:id="rId20"/>
    <p:sldId id="1122" r:id="rId21"/>
    <p:sldId id="1151" r:id="rId22"/>
    <p:sldId id="908" r:id="rId23"/>
    <p:sldId id="910" r:id="rId24"/>
    <p:sldId id="909" r:id="rId25"/>
    <p:sldId id="925" r:id="rId26"/>
    <p:sldId id="778" r:id="rId27"/>
    <p:sldId id="1165" r:id="rId28"/>
    <p:sldId id="1166" r:id="rId29"/>
    <p:sldId id="1167" r:id="rId30"/>
    <p:sldId id="1168" r:id="rId31"/>
    <p:sldId id="1170" r:id="rId32"/>
    <p:sldId id="1185" r:id="rId33"/>
    <p:sldId id="1186" r:id="rId34"/>
    <p:sldId id="1194" r:id="rId35"/>
  </p:sldIdLst>
  <p:sldSz cx="9144000" cy="6858000" type="screen4x3"/>
  <p:notesSz cx="6669088" cy="9872663"/>
  <p:defaultTextStyle>
    <a:defPPr>
      <a:defRPr lang="en-US"/>
    </a:defPPr>
    <a:lvl1pPr algn="l" rtl="0" fontAlgn="base">
      <a:spcBef>
        <a:spcPct val="0"/>
      </a:spcBef>
      <a:spcAft>
        <a:spcPct val="0"/>
      </a:spcAft>
      <a:defRPr sz="2000" kern="1200">
        <a:solidFill>
          <a:srgbClr val="000066"/>
        </a:solidFill>
        <a:latin typeface="Arial" pitchFamily="34" charset="0"/>
        <a:ea typeface="Arial Unicode MS" pitchFamily="34" charset="-128"/>
        <a:cs typeface="Arial Unicode MS" pitchFamily="34" charset="-128"/>
      </a:defRPr>
    </a:lvl1pPr>
    <a:lvl2pPr marL="457200" algn="l" rtl="0" fontAlgn="base">
      <a:spcBef>
        <a:spcPct val="0"/>
      </a:spcBef>
      <a:spcAft>
        <a:spcPct val="0"/>
      </a:spcAft>
      <a:defRPr sz="2000" kern="1200">
        <a:solidFill>
          <a:srgbClr val="000066"/>
        </a:solidFill>
        <a:latin typeface="Arial" pitchFamily="34" charset="0"/>
        <a:ea typeface="Arial Unicode MS" pitchFamily="34" charset="-128"/>
        <a:cs typeface="Arial Unicode MS" pitchFamily="34" charset="-128"/>
      </a:defRPr>
    </a:lvl2pPr>
    <a:lvl3pPr marL="914400" algn="l" rtl="0" fontAlgn="base">
      <a:spcBef>
        <a:spcPct val="0"/>
      </a:spcBef>
      <a:spcAft>
        <a:spcPct val="0"/>
      </a:spcAft>
      <a:defRPr sz="2000" kern="1200">
        <a:solidFill>
          <a:srgbClr val="000066"/>
        </a:solidFill>
        <a:latin typeface="Arial" pitchFamily="34" charset="0"/>
        <a:ea typeface="Arial Unicode MS" pitchFamily="34" charset="-128"/>
        <a:cs typeface="Arial Unicode MS" pitchFamily="34" charset="-128"/>
      </a:defRPr>
    </a:lvl3pPr>
    <a:lvl4pPr marL="1371600" algn="l" rtl="0" fontAlgn="base">
      <a:spcBef>
        <a:spcPct val="0"/>
      </a:spcBef>
      <a:spcAft>
        <a:spcPct val="0"/>
      </a:spcAft>
      <a:defRPr sz="2000" kern="1200">
        <a:solidFill>
          <a:srgbClr val="000066"/>
        </a:solidFill>
        <a:latin typeface="Arial" pitchFamily="34" charset="0"/>
        <a:ea typeface="Arial Unicode MS" pitchFamily="34" charset="-128"/>
        <a:cs typeface="Arial Unicode MS" pitchFamily="34" charset="-128"/>
      </a:defRPr>
    </a:lvl4pPr>
    <a:lvl5pPr marL="1828800" algn="l" rtl="0" fontAlgn="base">
      <a:spcBef>
        <a:spcPct val="0"/>
      </a:spcBef>
      <a:spcAft>
        <a:spcPct val="0"/>
      </a:spcAft>
      <a:defRPr sz="2000" kern="1200">
        <a:solidFill>
          <a:srgbClr val="000066"/>
        </a:solidFill>
        <a:latin typeface="Arial" pitchFamily="34" charset="0"/>
        <a:ea typeface="Arial Unicode MS" pitchFamily="34" charset="-128"/>
        <a:cs typeface="Arial Unicode MS" pitchFamily="34" charset="-128"/>
      </a:defRPr>
    </a:lvl5pPr>
    <a:lvl6pPr marL="2286000" algn="l" defTabSz="914400" rtl="0" eaLnBrk="1" latinLnBrk="0" hangingPunct="1">
      <a:defRPr sz="2000" kern="1200">
        <a:solidFill>
          <a:srgbClr val="000066"/>
        </a:solidFill>
        <a:latin typeface="Arial" pitchFamily="34" charset="0"/>
        <a:ea typeface="Arial Unicode MS" pitchFamily="34" charset="-128"/>
        <a:cs typeface="Arial Unicode MS" pitchFamily="34" charset="-128"/>
      </a:defRPr>
    </a:lvl6pPr>
    <a:lvl7pPr marL="2743200" algn="l" defTabSz="914400" rtl="0" eaLnBrk="1" latinLnBrk="0" hangingPunct="1">
      <a:defRPr sz="2000" kern="1200">
        <a:solidFill>
          <a:srgbClr val="000066"/>
        </a:solidFill>
        <a:latin typeface="Arial" pitchFamily="34" charset="0"/>
        <a:ea typeface="Arial Unicode MS" pitchFamily="34" charset="-128"/>
        <a:cs typeface="Arial Unicode MS" pitchFamily="34" charset="-128"/>
      </a:defRPr>
    </a:lvl7pPr>
    <a:lvl8pPr marL="3200400" algn="l" defTabSz="914400" rtl="0" eaLnBrk="1" latinLnBrk="0" hangingPunct="1">
      <a:defRPr sz="2000" kern="1200">
        <a:solidFill>
          <a:srgbClr val="000066"/>
        </a:solidFill>
        <a:latin typeface="Arial" pitchFamily="34" charset="0"/>
        <a:ea typeface="Arial Unicode MS" pitchFamily="34" charset="-128"/>
        <a:cs typeface="Arial Unicode MS" pitchFamily="34" charset="-128"/>
      </a:defRPr>
    </a:lvl8pPr>
    <a:lvl9pPr marL="3657600" algn="l" defTabSz="914400" rtl="0" eaLnBrk="1" latinLnBrk="0" hangingPunct="1">
      <a:defRPr sz="2000" kern="1200">
        <a:solidFill>
          <a:srgbClr val="000066"/>
        </a:solidFill>
        <a:latin typeface="Arial" pitchFamily="34" charset="0"/>
        <a:ea typeface="Arial Unicode MS" pitchFamily="34" charset="-128"/>
        <a:cs typeface="Arial Unicode MS" pitchFamily="3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heerder" initials="b"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A7F"/>
    <a:srgbClr val="281C6E"/>
    <a:srgbClr val="F452D5"/>
    <a:srgbClr val="FF0066"/>
    <a:srgbClr val="090618"/>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160" autoAdjust="0"/>
    <p:restoredTop sz="81903" autoAdjust="0"/>
  </p:normalViewPr>
  <p:slideViewPr>
    <p:cSldViewPr>
      <p:cViewPr varScale="1">
        <p:scale>
          <a:sx n="72" d="100"/>
          <a:sy n="72" d="100"/>
        </p:scale>
        <p:origin x="1205" y="53"/>
      </p:cViewPr>
      <p:guideLst>
        <p:guide orient="horz" pos="2160"/>
        <p:guide pos="2880"/>
      </p:guideLst>
    </p:cSldViewPr>
  </p:slideViewPr>
  <p:outlineViewPr>
    <p:cViewPr>
      <p:scale>
        <a:sx n="33" d="100"/>
        <a:sy n="33" d="100"/>
      </p:scale>
      <p:origin x="0" y="5658"/>
    </p:cViewPr>
  </p:outlineViewPr>
  <p:notesTextViewPr>
    <p:cViewPr>
      <p:scale>
        <a:sx n="100" d="100"/>
        <a:sy n="100" d="100"/>
      </p:scale>
      <p:origin x="0" y="0"/>
    </p:cViewPr>
  </p:notesTextViewPr>
  <p:sorterViewPr>
    <p:cViewPr>
      <p:scale>
        <a:sx n="90" d="100"/>
        <a:sy n="90" d="100"/>
      </p:scale>
      <p:origin x="0" y="19488"/>
    </p:cViewPr>
  </p:sorter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4FF2C-5444-954A-A4C3-87F9B9CE1A96}" type="doc">
      <dgm:prSet loTypeId="urn:microsoft.com/office/officeart/2005/8/layout/cycle2" loCatId="" qsTypeId="urn:microsoft.com/office/officeart/2005/8/quickstyle/simple4" qsCatId="simple" csTypeId="urn:microsoft.com/office/officeart/2005/8/colors/accent1_2#1" csCatId="accent1" phldr="1"/>
      <dgm:spPr/>
      <dgm:t>
        <a:bodyPr/>
        <a:lstStyle/>
        <a:p>
          <a:endParaRPr lang="nl-NL"/>
        </a:p>
      </dgm:t>
    </dgm:pt>
    <dgm:pt modelId="{25F8DF27-8E53-9948-9973-35CEBCDF1187}">
      <dgm:prSet phldrT="[Tekst]"/>
      <dgm:spPr/>
      <dgm:t>
        <a:bodyPr/>
        <a:lstStyle/>
        <a:p>
          <a:r>
            <a:rPr lang="nl-NL" dirty="0" smtClean="0"/>
            <a:t>Ik voel dit…</a:t>
          </a:r>
          <a:endParaRPr lang="nl-NL" dirty="0"/>
        </a:p>
      </dgm:t>
    </dgm:pt>
    <dgm:pt modelId="{D8FE17CD-A424-7C49-A3E5-E07892BEFE9A}" type="parTrans" cxnId="{EB292A26-B235-5943-B87A-8C39EF74A747}">
      <dgm:prSet/>
      <dgm:spPr/>
      <dgm:t>
        <a:bodyPr/>
        <a:lstStyle/>
        <a:p>
          <a:endParaRPr lang="nl-NL"/>
        </a:p>
      </dgm:t>
    </dgm:pt>
    <dgm:pt modelId="{A04F4626-F5E0-3746-8FF2-78DA25CAADE8}" type="sibTrans" cxnId="{EB292A26-B235-5943-B87A-8C39EF74A747}">
      <dgm:prSet/>
      <dgm:spPr/>
      <dgm:t>
        <a:bodyPr/>
        <a:lstStyle/>
        <a:p>
          <a:endParaRPr lang="nl-NL"/>
        </a:p>
      </dgm:t>
    </dgm:pt>
    <dgm:pt modelId="{17920926-A927-514A-BEDF-C6FACAFF0205}">
      <dgm:prSet phldrT="[Tekst]"/>
      <dgm:spPr/>
      <dgm:t>
        <a:bodyPr/>
        <a:lstStyle/>
        <a:p>
          <a:r>
            <a:rPr lang="nl-NL" dirty="0" smtClean="0"/>
            <a:t>en doe daarom dat…</a:t>
          </a:r>
          <a:endParaRPr lang="nl-NL" dirty="0"/>
        </a:p>
      </dgm:t>
    </dgm:pt>
    <dgm:pt modelId="{13C9AC83-E111-A349-A467-AADF59FEDA25}" type="parTrans" cxnId="{7D1ADA4E-1A8D-854D-9A03-170D6BD95A5B}">
      <dgm:prSet/>
      <dgm:spPr/>
      <dgm:t>
        <a:bodyPr/>
        <a:lstStyle/>
        <a:p>
          <a:endParaRPr lang="nl-NL"/>
        </a:p>
      </dgm:t>
    </dgm:pt>
    <dgm:pt modelId="{9210DCC4-6A66-7248-9E65-785D109DF187}" type="sibTrans" cxnId="{7D1ADA4E-1A8D-854D-9A03-170D6BD95A5B}">
      <dgm:prSet/>
      <dgm:spPr/>
      <dgm:t>
        <a:bodyPr/>
        <a:lstStyle/>
        <a:p>
          <a:endParaRPr lang="nl-NL"/>
        </a:p>
      </dgm:t>
    </dgm:pt>
    <dgm:pt modelId="{F552EBCD-6264-4F49-8954-E17FE757F109}">
      <dgm:prSet phldrT="[Tekst]"/>
      <dgm:spPr/>
      <dgm:t>
        <a:bodyPr/>
        <a:lstStyle/>
        <a:p>
          <a:r>
            <a:rPr lang="nl-NL" dirty="0" smtClean="0"/>
            <a:t>waardoor jij je … voelt</a:t>
          </a:r>
          <a:endParaRPr lang="nl-NL" dirty="0"/>
        </a:p>
      </dgm:t>
    </dgm:pt>
    <dgm:pt modelId="{818F982C-4077-6C4A-BC62-EF1D6209F87E}" type="parTrans" cxnId="{996F98E6-5B80-8D4E-9473-2905FDBB4D9C}">
      <dgm:prSet/>
      <dgm:spPr/>
      <dgm:t>
        <a:bodyPr/>
        <a:lstStyle/>
        <a:p>
          <a:endParaRPr lang="nl-NL"/>
        </a:p>
      </dgm:t>
    </dgm:pt>
    <dgm:pt modelId="{C4F2D6F8-BD6A-B445-8710-F07844BCFF83}" type="sibTrans" cxnId="{996F98E6-5B80-8D4E-9473-2905FDBB4D9C}">
      <dgm:prSet/>
      <dgm:spPr/>
      <dgm:t>
        <a:bodyPr/>
        <a:lstStyle/>
        <a:p>
          <a:endParaRPr lang="nl-NL"/>
        </a:p>
      </dgm:t>
    </dgm:pt>
    <dgm:pt modelId="{6F4EF62E-0022-6D45-8D28-7F7E9E763E14}">
      <dgm:prSet phldrT="[Tekst]"/>
      <dgm:spPr/>
      <dgm:t>
        <a:bodyPr/>
        <a:lstStyle/>
        <a:p>
          <a:r>
            <a:rPr lang="nl-NL" dirty="0" smtClean="0"/>
            <a:t>En jij dus … doet</a:t>
          </a:r>
          <a:endParaRPr lang="nl-NL" dirty="0"/>
        </a:p>
      </dgm:t>
    </dgm:pt>
    <dgm:pt modelId="{E7BF1F0E-9D72-DC44-931B-CF4CD2990ADB}" type="parTrans" cxnId="{0C2E66E6-C287-3240-8C11-A1D72BC1AD70}">
      <dgm:prSet/>
      <dgm:spPr/>
      <dgm:t>
        <a:bodyPr/>
        <a:lstStyle/>
        <a:p>
          <a:endParaRPr lang="nl-NL"/>
        </a:p>
      </dgm:t>
    </dgm:pt>
    <dgm:pt modelId="{78DF9483-331B-AE49-B7FA-8159F20CE8C3}" type="sibTrans" cxnId="{0C2E66E6-C287-3240-8C11-A1D72BC1AD70}">
      <dgm:prSet/>
      <dgm:spPr/>
      <dgm:t>
        <a:bodyPr/>
        <a:lstStyle/>
        <a:p>
          <a:endParaRPr lang="nl-NL"/>
        </a:p>
      </dgm:t>
    </dgm:pt>
    <dgm:pt modelId="{6D5A1BC2-6EF2-0540-A97F-7C8982E8EFB4}">
      <dgm:prSet phldrT="[Tekst]"/>
      <dgm:spPr/>
      <dgm:t>
        <a:bodyPr/>
        <a:lstStyle/>
        <a:p>
          <a:r>
            <a:rPr lang="nl-NL" dirty="0" smtClean="0"/>
            <a:t>Wat mij … doet voelen</a:t>
          </a:r>
          <a:endParaRPr lang="nl-NL" dirty="0"/>
        </a:p>
      </dgm:t>
    </dgm:pt>
    <dgm:pt modelId="{85CD7B91-750E-3846-92DD-31671C96EAD7}" type="parTrans" cxnId="{FE1D13C1-E288-664E-B59D-3783FCA03E52}">
      <dgm:prSet/>
      <dgm:spPr/>
      <dgm:t>
        <a:bodyPr/>
        <a:lstStyle/>
        <a:p>
          <a:endParaRPr lang="nl-NL"/>
        </a:p>
      </dgm:t>
    </dgm:pt>
    <dgm:pt modelId="{0002BFEE-1ECB-FE46-9D34-BE147AB82331}" type="sibTrans" cxnId="{FE1D13C1-E288-664E-B59D-3783FCA03E52}">
      <dgm:prSet/>
      <dgm:spPr/>
      <dgm:t>
        <a:bodyPr/>
        <a:lstStyle/>
        <a:p>
          <a:endParaRPr lang="nl-NL"/>
        </a:p>
      </dgm:t>
    </dgm:pt>
    <dgm:pt modelId="{86374101-42A8-FD4B-A9DD-1DEA8EDA072A}" type="pres">
      <dgm:prSet presAssocID="{E984FF2C-5444-954A-A4C3-87F9B9CE1A96}" presName="cycle" presStyleCnt="0">
        <dgm:presLayoutVars>
          <dgm:dir/>
          <dgm:resizeHandles val="exact"/>
        </dgm:presLayoutVars>
      </dgm:prSet>
      <dgm:spPr/>
      <dgm:t>
        <a:bodyPr/>
        <a:lstStyle/>
        <a:p>
          <a:endParaRPr lang="nl-NL"/>
        </a:p>
      </dgm:t>
    </dgm:pt>
    <dgm:pt modelId="{36D12022-EDE9-0743-A0B4-0A728659B9E8}" type="pres">
      <dgm:prSet presAssocID="{25F8DF27-8E53-9948-9973-35CEBCDF1187}" presName="node" presStyleLbl="node1" presStyleIdx="0" presStyleCnt="5">
        <dgm:presLayoutVars>
          <dgm:bulletEnabled val="1"/>
        </dgm:presLayoutVars>
      </dgm:prSet>
      <dgm:spPr/>
      <dgm:t>
        <a:bodyPr/>
        <a:lstStyle/>
        <a:p>
          <a:endParaRPr lang="nl-NL"/>
        </a:p>
      </dgm:t>
    </dgm:pt>
    <dgm:pt modelId="{F0956B66-0BD1-3540-AE43-9FD1B47727DD}" type="pres">
      <dgm:prSet presAssocID="{A04F4626-F5E0-3746-8FF2-78DA25CAADE8}" presName="sibTrans" presStyleLbl="sibTrans2D1" presStyleIdx="0" presStyleCnt="5"/>
      <dgm:spPr/>
      <dgm:t>
        <a:bodyPr/>
        <a:lstStyle/>
        <a:p>
          <a:endParaRPr lang="nl-NL"/>
        </a:p>
      </dgm:t>
    </dgm:pt>
    <dgm:pt modelId="{753BFB53-ED83-3540-BBB1-AE2480916B23}" type="pres">
      <dgm:prSet presAssocID="{A04F4626-F5E0-3746-8FF2-78DA25CAADE8}" presName="connectorText" presStyleLbl="sibTrans2D1" presStyleIdx="0" presStyleCnt="5"/>
      <dgm:spPr/>
      <dgm:t>
        <a:bodyPr/>
        <a:lstStyle/>
        <a:p>
          <a:endParaRPr lang="nl-NL"/>
        </a:p>
      </dgm:t>
    </dgm:pt>
    <dgm:pt modelId="{370BB7D3-2F3A-4741-9F79-4EB81E78950E}" type="pres">
      <dgm:prSet presAssocID="{17920926-A927-514A-BEDF-C6FACAFF0205}" presName="node" presStyleLbl="node1" presStyleIdx="1" presStyleCnt="5">
        <dgm:presLayoutVars>
          <dgm:bulletEnabled val="1"/>
        </dgm:presLayoutVars>
      </dgm:prSet>
      <dgm:spPr/>
      <dgm:t>
        <a:bodyPr/>
        <a:lstStyle/>
        <a:p>
          <a:endParaRPr lang="nl-NL"/>
        </a:p>
      </dgm:t>
    </dgm:pt>
    <dgm:pt modelId="{E9E3D4A3-098F-D34D-9350-897119BCCA8F}" type="pres">
      <dgm:prSet presAssocID="{9210DCC4-6A66-7248-9E65-785D109DF187}" presName="sibTrans" presStyleLbl="sibTrans2D1" presStyleIdx="1" presStyleCnt="5"/>
      <dgm:spPr/>
      <dgm:t>
        <a:bodyPr/>
        <a:lstStyle/>
        <a:p>
          <a:endParaRPr lang="nl-NL"/>
        </a:p>
      </dgm:t>
    </dgm:pt>
    <dgm:pt modelId="{D2A3D001-A171-EF48-AF19-95D755CDBEE2}" type="pres">
      <dgm:prSet presAssocID="{9210DCC4-6A66-7248-9E65-785D109DF187}" presName="connectorText" presStyleLbl="sibTrans2D1" presStyleIdx="1" presStyleCnt="5"/>
      <dgm:spPr/>
      <dgm:t>
        <a:bodyPr/>
        <a:lstStyle/>
        <a:p>
          <a:endParaRPr lang="nl-NL"/>
        </a:p>
      </dgm:t>
    </dgm:pt>
    <dgm:pt modelId="{2D7661F4-62FA-EC40-A257-F64CE6C1A2B1}" type="pres">
      <dgm:prSet presAssocID="{F552EBCD-6264-4F49-8954-E17FE757F109}" presName="node" presStyleLbl="node1" presStyleIdx="2" presStyleCnt="5">
        <dgm:presLayoutVars>
          <dgm:bulletEnabled val="1"/>
        </dgm:presLayoutVars>
      </dgm:prSet>
      <dgm:spPr/>
      <dgm:t>
        <a:bodyPr/>
        <a:lstStyle/>
        <a:p>
          <a:endParaRPr lang="nl-NL"/>
        </a:p>
      </dgm:t>
    </dgm:pt>
    <dgm:pt modelId="{AE42103E-F4BD-684F-BFF3-DFA8EA52F966}" type="pres">
      <dgm:prSet presAssocID="{C4F2D6F8-BD6A-B445-8710-F07844BCFF83}" presName="sibTrans" presStyleLbl="sibTrans2D1" presStyleIdx="2" presStyleCnt="5"/>
      <dgm:spPr/>
      <dgm:t>
        <a:bodyPr/>
        <a:lstStyle/>
        <a:p>
          <a:endParaRPr lang="nl-NL"/>
        </a:p>
      </dgm:t>
    </dgm:pt>
    <dgm:pt modelId="{3FF84537-E889-C348-A7F4-174A780A5F06}" type="pres">
      <dgm:prSet presAssocID="{C4F2D6F8-BD6A-B445-8710-F07844BCFF83}" presName="connectorText" presStyleLbl="sibTrans2D1" presStyleIdx="2" presStyleCnt="5"/>
      <dgm:spPr/>
      <dgm:t>
        <a:bodyPr/>
        <a:lstStyle/>
        <a:p>
          <a:endParaRPr lang="nl-NL"/>
        </a:p>
      </dgm:t>
    </dgm:pt>
    <dgm:pt modelId="{8B1B3E06-0036-5242-8D63-FA9A86A5417E}" type="pres">
      <dgm:prSet presAssocID="{6F4EF62E-0022-6D45-8D28-7F7E9E763E14}" presName="node" presStyleLbl="node1" presStyleIdx="3" presStyleCnt="5">
        <dgm:presLayoutVars>
          <dgm:bulletEnabled val="1"/>
        </dgm:presLayoutVars>
      </dgm:prSet>
      <dgm:spPr/>
      <dgm:t>
        <a:bodyPr/>
        <a:lstStyle/>
        <a:p>
          <a:endParaRPr lang="nl-NL"/>
        </a:p>
      </dgm:t>
    </dgm:pt>
    <dgm:pt modelId="{74B27041-F0A4-174A-B8FF-165E2B4A554A}" type="pres">
      <dgm:prSet presAssocID="{78DF9483-331B-AE49-B7FA-8159F20CE8C3}" presName="sibTrans" presStyleLbl="sibTrans2D1" presStyleIdx="3" presStyleCnt="5"/>
      <dgm:spPr/>
      <dgm:t>
        <a:bodyPr/>
        <a:lstStyle/>
        <a:p>
          <a:endParaRPr lang="nl-NL"/>
        </a:p>
      </dgm:t>
    </dgm:pt>
    <dgm:pt modelId="{57483436-E87B-1445-A94E-565FE2A2B5A8}" type="pres">
      <dgm:prSet presAssocID="{78DF9483-331B-AE49-B7FA-8159F20CE8C3}" presName="connectorText" presStyleLbl="sibTrans2D1" presStyleIdx="3" presStyleCnt="5"/>
      <dgm:spPr/>
      <dgm:t>
        <a:bodyPr/>
        <a:lstStyle/>
        <a:p>
          <a:endParaRPr lang="nl-NL"/>
        </a:p>
      </dgm:t>
    </dgm:pt>
    <dgm:pt modelId="{B4DE947E-CDC1-004C-864C-5364FAC03C4C}" type="pres">
      <dgm:prSet presAssocID="{6D5A1BC2-6EF2-0540-A97F-7C8982E8EFB4}" presName="node" presStyleLbl="node1" presStyleIdx="4" presStyleCnt="5">
        <dgm:presLayoutVars>
          <dgm:bulletEnabled val="1"/>
        </dgm:presLayoutVars>
      </dgm:prSet>
      <dgm:spPr/>
      <dgm:t>
        <a:bodyPr/>
        <a:lstStyle/>
        <a:p>
          <a:endParaRPr lang="nl-NL"/>
        </a:p>
      </dgm:t>
    </dgm:pt>
    <dgm:pt modelId="{41091ADA-8B26-7942-9ABC-438BE6F3E6A6}" type="pres">
      <dgm:prSet presAssocID="{0002BFEE-1ECB-FE46-9D34-BE147AB82331}" presName="sibTrans" presStyleLbl="sibTrans2D1" presStyleIdx="4" presStyleCnt="5"/>
      <dgm:spPr/>
      <dgm:t>
        <a:bodyPr/>
        <a:lstStyle/>
        <a:p>
          <a:endParaRPr lang="nl-NL"/>
        </a:p>
      </dgm:t>
    </dgm:pt>
    <dgm:pt modelId="{AE45B792-0133-7C46-9575-57F93BEE65A2}" type="pres">
      <dgm:prSet presAssocID="{0002BFEE-1ECB-FE46-9D34-BE147AB82331}" presName="connectorText" presStyleLbl="sibTrans2D1" presStyleIdx="4" presStyleCnt="5"/>
      <dgm:spPr/>
      <dgm:t>
        <a:bodyPr/>
        <a:lstStyle/>
        <a:p>
          <a:endParaRPr lang="nl-NL"/>
        </a:p>
      </dgm:t>
    </dgm:pt>
  </dgm:ptLst>
  <dgm:cxnLst>
    <dgm:cxn modelId="{D2D47C5B-30A3-4CA0-AC4A-B01F676C5051}" type="presOf" srcId="{6D5A1BC2-6EF2-0540-A97F-7C8982E8EFB4}" destId="{B4DE947E-CDC1-004C-864C-5364FAC03C4C}" srcOrd="0" destOrd="0" presId="urn:microsoft.com/office/officeart/2005/8/layout/cycle2"/>
    <dgm:cxn modelId="{EB292A26-B235-5943-B87A-8C39EF74A747}" srcId="{E984FF2C-5444-954A-A4C3-87F9B9CE1A96}" destId="{25F8DF27-8E53-9948-9973-35CEBCDF1187}" srcOrd="0" destOrd="0" parTransId="{D8FE17CD-A424-7C49-A3E5-E07892BEFE9A}" sibTransId="{A04F4626-F5E0-3746-8FF2-78DA25CAADE8}"/>
    <dgm:cxn modelId="{FE1D13C1-E288-664E-B59D-3783FCA03E52}" srcId="{E984FF2C-5444-954A-A4C3-87F9B9CE1A96}" destId="{6D5A1BC2-6EF2-0540-A97F-7C8982E8EFB4}" srcOrd="4" destOrd="0" parTransId="{85CD7B91-750E-3846-92DD-31671C96EAD7}" sibTransId="{0002BFEE-1ECB-FE46-9D34-BE147AB82331}"/>
    <dgm:cxn modelId="{996F98E6-5B80-8D4E-9473-2905FDBB4D9C}" srcId="{E984FF2C-5444-954A-A4C3-87F9B9CE1A96}" destId="{F552EBCD-6264-4F49-8954-E17FE757F109}" srcOrd="2" destOrd="0" parTransId="{818F982C-4077-6C4A-BC62-EF1D6209F87E}" sibTransId="{C4F2D6F8-BD6A-B445-8710-F07844BCFF83}"/>
    <dgm:cxn modelId="{B9B804F3-040B-4ABB-BE81-576348E76F6F}" type="presOf" srcId="{A04F4626-F5E0-3746-8FF2-78DA25CAADE8}" destId="{F0956B66-0BD1-3540-AE43-9FD1B47727DD}" srcOrd="0" destOrd="0" presId="urn:microsoft.com/office/officeart/2005/8/layout/cycle2"/>
    <dgm:cxn modelId="{CD1CBA6A-04E0-452A-9605-498D7B5CC033}" type="presOf" srcId="{A04F4626-F5E0-3746-8FF2-78DA25CAADE8}" destId="{753BFB53-ED83-3540-BBB1-AE2480916B23}" srcOrd="1" destOrd="0" presId="urn:microsoft.com/office/officeart/2005/8/layout/cycle2"/>
    <dgm:cxn modelId="{050AF8FC-5EB8-491D-A2A5-B71EC6BDAD0B}" type="presOf" srcId="{F552EBCD-6264-4F49-8954-E17FE757F109}" destId="{2D7661F4-62FA-EC40-A257-F64CE6C1A2B1}" srcOrd="0" destOrd="0" presId="urn:microsoft.com/office/officeart/2005/8/layout/cycle2"/>
    <dgm:cxn modelId="{F322A2D7-C326-4F54-93EA-DA10DD67C208}" type="presOf" srcId="{25F8DF27-8E53-9948-9973-35CEBCDF1187}" destId="{36D12022-EDE9-0743-A0B4-0A728659B9E8}" srcOrd="0" destOrd="0" presId="urn:microsoft.com/office/officeart/2005/8/layout/cycle2"/>
    <dgm:cxn modelId="{A23D6F83-74BA-401D-A02E-362B6BA5B99C}" type="presOf" srcId="{0002BFEE-1ECB-FE46-9D34-BE147AB82331}" destId="{AE45B792-0133-7C46-9575-57F93BEE65A2}" srcOrd="1" destOrd="0" presId="urn:microsoft.com/office/officeart/2005/8/layout/cycle2"/>
    <dgm:cxn modelId="{F5984E43-7532-4F39-8C1B-18EFE09909C5}" type="presOf" srcId="{78DF9483-331B-AE49-B7FA-8159F20CE8C3}" destId="{74B27041-F0A4-174A-B8FF-165E2B4A554A}" srcOrd="0" destOrd="0" presId="urn:microsoft.com/office/officeart/2005/8/layout/cycle2"/>
    <dgm:cxn modelId="{B6E5356D-D72D-4810-825F-089D12302A7F}" type="presOf" srcId="{9210DCC4-6A66-7248-9E65-785D109DF187}" destId="{D2A3D001-A171-EF48-AF19-95D755CDBEE2}" srcOrd="1" destOrd="0" presId="urn:microsoft.com/office/officeart/2005/8/layout/cycle2"/>
    <dgm:cxn modelId="{F17FA994-FFEA-4B40-BD7B-D9D0574AAA76}" type="presOf" srcId="{C4F2D6F8-BD6A-B445-8710-F07844BCFF83}" destId="{3FF84537-E889-C348-A7F4-174A780A5F06}" srcOrd="1" destOrd="0" presId="urn:microsoft.com/office/officeart/2005/8/layout/cycle2"/>
    <dgm:cxn modelId="{0C2E66E6-C287-3240-8C11-A1D72BC1AD70}" srcId="{E984FF2C-5444-954A-A4C3-87F9B9CE1A96}" destId="{6F4EF62E-0022-6D45-8D28-7F7E9E763E14}" srcOrd="3" destOrd="0" parTransId="{E7BF1F0E-9D72-DC44-931B-CF4CD2990ADB}" sibTransId="{78DF9483-331B-AE49-B7FA-8159F20CE8C3}"/>
    <dgm:cxn modelId="{EBC2B729-B217-4066-83E7-718A1DD9E6F9}" type="presOf" srcId="{0002BFEE-1ECB-FE46-9D34-BE147AB82331}" destId="{41091ADA-8B26-7942-9ABC-438BE6F3E6A6}" srcOrd="0" destOrd="0" presId="urn:microsoft.com/office/officeart/2005/8/layout/cycle2"/>
    <dgm:cxn modelId="{20BC7447-42F8-4756-87D6-5C5FE9820935}" type="presOf" srcId="{6F4EF62E-0022-6D45-8D28-7F7E9E763E14}" destId="{8B1B3E06-0036-5242-8D63-FA9A86A5417E}" srcOrd="0" destOrd="0" presId="urn:microsoft.com/office/officeart/2005/8/layout/cycle2"/>
    <dgm:cxn modelId="{F2148D98-7FC2-488C-A6FE-D0C20B471394}" type="presOf" srcId="{17920926-A927-514A-BEDF-C6FACAFF0205}" destId="{370BB7D3-2F3A-4741-9F79-4EB81E78950E}" srcOrd="0" destOrd="0" presId="urn:microsoft.com/office/officeart/2005/8/layout/cycle2"/>
    <dgm:cxn modelId="{7D1ADA4E-1A8D-854D-9A03-170D6BD95A5B}" srcId="{E984FF2C-5444-954A-A4C3-87F9B9CE1A96}" destId="{17920926-A927-514A-BEDF-C6FACAFF0205}" srcOrd="1" destOrd="0" parTransId="{13C9AC83-E111-A349-A467-AADF59FEDA25}" sibTransId="{9210DCC4-6A66-7248-9E65-785D109DF187}"/>
    <dgm:cxn modelId="{6F11EF83-B8D2-419E-8E11-EB90C3392EDD}" type="presOf" srcId="{9210DCC4-6A66-7248-9E65-785D109DF187}" destId="{E9E3D4A3-098F-D34D-9350-897119BCCA8F}" srcOrd="0" destOrd="0" presId="urn:microsoft.com/office/officeart/2005/8/layout/cycle2"/>
    <dgm:cxn modelId="{5BA3DA78-9F4C-44F3-8EAF-48889D3EB25B}" type="presOf" srcId="{E984FF2C-5444-954A-A4C3-87F9B9CE1A96}" destId="{86374101-42A8-FD4B-A9DD-1DEA8EDA072A}" srcOrd="0" destOrd="0" presId="urn:microsoft.com/office/officeart/2005/8/layout/cycle2"/>
    <dgm:cxn modelId="{CCA5785A-48FB-4E60-A368-030214B62202}" type="presOf" srcId="{C4F2D6F8-BD6A-B445-8710-F07844BCFF83}" destId="{AE42103E-F4BD-684F-BFF3-DFA8EA52F966}" srcOrd="0" destOrd="0" presId="urn:microsoft.com/office/officeart/2005/8/layout/cycle2"/>
    <dgm:cxn modelId="{93EE6E37-14A4-4140-8E8F-83D146174CB1}" type="presOf" srcId="{78DF9483-331B-AE49-B7FA-8159F20CE8C3}" destId="{57483436-E87B-1445-A94E-565FE2A2B5A8}" srcOrd="1" destOrd="0" presId="urn:microsoft.com/office/officeart/2005/8/layout/cycle2"/>
    <dgm:cxn modelId="{847B853E-982D-478E-B3C9-00BF644307E3}" type="presParOf" srcId="{86374101-42A8-FD4B-A9DD-1DEA8EDA072A}" destId="{36D12022-EDE9-0743-A0B4-0A728659B9E8}" srcOrd="0" destOrd="0" presId="urn:microsoft.com/office/officeart/2005/8/layout/cycle2"/>
    <dgm:cxn modelId="{05423C75-956D-4008-BD84-D554CEA671BE}" type="presParOf" srcId="{86374101-42A8-FD4B-A9DD-1DEA8EDA072A}" destId="{F0956B66-0BD1-3540-AE43-9FD1B47727DD}" srcOrd="1" destOrd="0" presId="urn:microsoft.com/office/officeart/2005/8/layout/cycle2"/>
    <dgm:cxn modelId="{AE58ED94-5497-4686-AFC8-72EF272BDDA2}" type="presParOf" srcId="{F0956B66-0BD1-3540-AE43-9FD1B47727DD}" destId="{753BFB53-ED83-3540-BBB1-AE2480916B23}" srcOrd="0" destOrd="0" presId="urn:microsoft.com/office/officeart/2005/8/layout/cycle2"/>
    <dgm:cxn modelId="{10C6E605-C5F5-4ABF-8C8E-F498079256A1}" type="presParOf" srcId="{86374101-42A8-FD4B-A9DD-1DEA8EDA072A}" destId="{370BB7D3-2F3A-4741-9F79-4EB81E78950E}" srcOrd="2" destOrd="0" presId="urn:microsoft.com/office/officeart/2005/8/layout/cycle2"/>
    <dgm:cxn modelId="{E9DF493B-9351-4780-85CC-B6EEF953765E}" type="presParOf" srcId="{86374101-42A8-FD4B-A9DD-1DEA8EDA072A}" destId="{E9E3D4A3-098F-D34D-9350-897119BCCA8F}" srcOrd="3" destOrd="0" presId="urn:microsoft.com/office/officeart/2005/8/layout/cycle2"/>
    <dgm:cxn modelId="{7948302F-8A1F-4D2A-9840-91A7F76A4A02}" type="presParOf" srcId="{E9E3D4A3-098F-D34D-9350-897119BCCA8F}" destId="{D2A3D001-A171-EF48-AF19-95D755CDBEE2}" srcOrd="0" destOrd="0" presId="urn:microsoft.com/office/officeart/2005/8/layout/cycle2"/>
    <dgm:cxn modelId="{1E7CDE54-C766-4A88-871D-E2C09F39F6CF}" type="presParOf" srcId="{86374101-42A8-FD4B-A9DD-1DEA8EDA072A}" destId="{2D7661F4-62FA-EC40-A257-F64CE6C1A2B1}" srcOrd="4" destOrd="0" presId="urn:microsoft.com/office/officeart/2005/8/layout/cycle2"/>
    <dgm:cxn modelId="{CD68B956-D13D-4F23-842A-98B1670D8A84}" type="presParOf" srcId="{86374101-42A8-FD4B-A9DD-1DEA8EDA072A}" destId="{AE42103E-F4BD-684F-BFF3-DFA8EA52F966}" srcOrd="5" destOrd="0" presId="urn:microsoft.com/office/officeart/2005/8/layout/cycle2"/>
    <dgm:cxn modelId="{603E3485-445A-4325-BFFC-08DA45960154}" type="presParOf" srcId="{AE42103E-F4BD-684F-BFF3-DFA8EA52F966}" destId="{3FF84537-E889-C348-A7F4-174A780A5F06}" srcOrd="0" destOrd="0" presId="urn:microsoft.com/office/officeart/2005/8/layout/cycle2"/>
    <dgm:cxn modelId="{7F64C1D3-46AD-4D37-B138-507D5176A45E}" type="presParOf" srcId="{86374101-42A8-FD4B-A9DD-1DEA8EDA072A}" destId="{8B1B3E06-0036-5242-8D63-FA9A86A5417E}" srcOrd="6" destOrd="0" presId="urn:microsoft.com/office/officeart/2005/8/layout/cycle2"/>
    <dgm:cxn modelId="{21D547CD-2217-4934-A5D8-890D1094B917}" type="presParOf" srcId="{86374101-42A8-FD4B-A9DD-1DEA8EDA072A}" destId="{74B27041-F0A4-174A-B8FF-165E2B4A554A}" srcOrd="7" destOrd="0" presId="urn:microsoft.com/office/officeart/2005/8/layout/cycle2"/>
    <dgm:cxn modelId="{5A7DB9E3-4608-49F0-8A97-28AF0F522DCC}" type="presParOf" srcId="{74B27041-F0A4-174A-B8FF-165E2B4A554A}" destId="{57483436-E87B-1445-A94E-565FE2A2B5A8}" srcOrd="0" destOrd="0" presId="urn:microsoft.com/office/officeart/2005/8/layout/cycle2"/>
    <dgm:cxn modelId="{125FD7EF-8BD4-4634-8B30-4DC6FFDF0D5B}" type="presParOf" srcId="{86374101-42A8-FD4B-A9DD-1DEA8EDA072A}" destId="{B4DE947E-CDC1-004C-864C-5364FAC03C4C}" srcOrd="8" destOrd="0" presId="urn:microsoft.com/office/officeart/2005/8/layout/cycle2"/>
    <dgm:cxn modelId="{D71737DF-B7D7-42FD-9D5F-2174486BD02D}" type="presParOf" srcId="{86374101-42A8-FD4B-A9DD-1DEA8EDA072A}" destId="{41091ADA-8B26-7942-9ABC-438BE6F3E6A6}" srcOrd="9" destOrd="0" presId="urn:microsoft.com/office/officeart/2005/8/layout/cycle2"/>
    <dgm:cxn modelId="{800DFC7A-997E-4F47-8D6D-DCA3E04D0F36}" type="presParOf" srcId="{41091ADA-8B26-7942-9ABC-438BE6F3E6A6}" destId="{AE45B792-0133-7C46-9575-57F93BEE65A2}"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12022-EDE9-0743-A0B4-0A728659B9E8}">
      <dsp:nvSpPr>
        <dsp:cNvPr id="0" name=""/>
        <dsp:cNvSpPr/>
      </dsp:nvSpPr>
      <dsp:spPr>
        <a:xfrm>
          <a:off x="3431678" y="143"/>
          <a:ext cx="1366242"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nl-NL" sz="1700" kern="1200" dirty="0" smtClean="0"/>
            <a:t>Ik voel dit…</a:t>
          </a:r>
          <a:endParaRPr lang="nl-NL" sz="1700" kern="1200" dirty="0"/>
        </a:p>
      </dsp:txBody>
      <dsp:txXfrm>
        <a:off x="3631760" y="200225"/>
        <a:ext cx="966078" cy="966078"/>
      </dsp:txXfrm>
    </dsp:sp>
    <dsp:sp modelId="{F0956B66-0BD1-3540-AE43-9FD1B47727DD}">
      <dsp:nvSpPr>
        <dsp:cNvPr id="0" name=""/>
        <dsp:cNvSpPr/>
      </dsp:nvSpPr>
      <dsp:spPr>
        <a:xfrm rot="2160000">
          <a:off x="4754947" y="1050053"/>
          <a:ext cx="364047"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a:off x="4765376" y="1110177"/>
        <a:ext cx="254833" cy="276664"/>
      </dsp:txXfrm>
    </dsp:sp>
    <dsp:sp modelId="{370BB7D3-2F3A-4741-9F79-4EB81E78950E}">
      <dsp:nvSpPr>
        <dsp:cNvPr id="0" name=""/>
        <dsp:cNvSpPr/>
      </dsp:nvSpPr>
      <dsp:spPr>
        <a:xfrm>
          <a:off x="5092691" y="1206939"/>
          <a:ext cx="1366242"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nl-NL" sz="1700" kern="1200" dirty="0" smtClean="0"/>
            <a:t>en doe daarom dat…</a:t>
          </a:r>
          <a:endParaRPr lang="nl-NL" sz="1700" kern="1200" dirty="0"/>
        </a:p>
      </dsp:txBody>
      <dsp:txXfrm>
        <a:off x="5292773" y="1407021"/>
        <a:ext cx="966078" cy="966078"/>
      </dsp:txXfrm>
    </dsp:sp>
    <dsp:sp modelId="{E9E3D4A3-098F-D34D-9350-897119BCCA8F}">
      <dsp:nvSpPr>
        <dsp:cNvPr id="0" name=""/>
        <dsp:cNvSpPr/>
      </dsp:nvSpPr>
      <dsp:spPr>
        <a:xfrm rot="6480000">
          <a:off x="5279747" y="2626027"/>
          <a:ext cx="364047"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rot="10800000">
        <a:off x="5351228" y="2666314"/>
        <a:ext cx="254833" cy="276664"/>
      </dsp:txXfrm>
    </dsp:sp>
    <dsp:sp modelId="{2D7661F4-62FA-EC40-A257-F64CE6C1A2B1}">
      <dsp:nvSpPr>
        <dsp:cNvPr id="0" name=""/>
        <dsp:cNvSpPr/>
      </dsp:nvSpPr>
      <dsp:spPr>
        <a:xfrm>
          <a:off x="4458241" y="3159577"/>
          <a:ext cx="1366242"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nl-NL" sz="1700" kern="1200" dirty="0" smtClean="0"/>
            <a:t>waardoor jij je … voelt</a:t>
          </a:r>
          <a:endParaRPr lang="nl-NL" sz="1700" kern="1200" dirty="0"/>
        </a:p>
      </dsp:txBody>
      <dsp:txXfrm>
        <a:off x="4658323" y="3359659"/>
        <a:ext cx="966078" cy="966078"/>
      </dsp:txXfrm>
    </dsp:sp>
    <dsp:sp modelId="{AE42103E-F4BD-684F-BFF3-DFA8EA52F966}">
      <dsp:nvSpPr>
        <dsp:cNvPr id="0" name=""/>
        <dsp:cNvSpPr/>
      </dsp:nvSpPr>
      <dsp:spPr>
        <a:xfrm rot="10800000">
          <a:off x="3943079" y="3612145"/>
          <a:ext cx="364047"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rot="10800000">
        <a:off x="4052293" y="3704366"/>
        <a:ext cx="254833" cy="276664"/>
      </dsp:txXfrm>
    </dsp:sp>
    <dsp:sp modelId="{8B1B3E06-0036-5242-8D63-FA9A86A5417E}">
      <dsp:nvSpPr>
        <dsp:cNvPr id="0" name=""/>
        <dsp:cNvSpPr/>
      </dsp:nvSpPr>
      <dsp:spPr>
        <a:xfrm>
          <a:off x="2405116" y="3159577"/>
          <a:ext cx="1366242"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nl-NL" sz="1700" kern="1200" dirty="0" smtClean="0"/>
            <a:t>En jij dus … doet</a:t>
          </a:r>
          <a:endParaRPr lang="nl-NL" sz="1700" kern="1200" dirty="0"/>
        </a:p>
      </dsp:txBody>
      <dsp:txXfrm>
        <a:off x="2605198" y="3359659"/>
        <a:ext cx="966078" cy="966078"/>
      </dsp:txXfrm>
    </dsp:sp>
    <dsp:sp modelId="{74B27041-F0A4-174A-B8FF-165E2B4A554A}">
      <dsp:nvSpPr>
        <dsp:cNvPr id="0" name=""/>
        <dsp:cNvSpPr/>
      </dsp:nvSpPr>
      <dsp:spPr>
        <a:xfrm rot="15120000">
          <a:off x="2592172" y="2645625"/>
          <a:ext cx="364047"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rot="10800000">
        <a:off x="2663653" y="2789780"/>
        <a:ext cx="254833" cy="276664"/>
      </dsp:txXfrm>
    </dsp:sp>
    <dsp:sp modelId="{B4DE947E-CDC1-004C-864C-5364FAC03C4C}">
      <dsp:nvSpPr>
        <dsp:cNvPr id="0" name=""/>
        <dsp:cNvSpPr/>
      </dsp:nvSpPr>
      <dsp:spPr>
        <a:xfrm>
          <a:off x="1770665" y="1206939"/>
          <a:ext cx="1366242" cy="136624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nl-NL" sz="1700" kern="1200" dirty="0" smtClean="0"/>
            <a:t>Wat mij … doet voelen</a:t>
          </a:r>
          <a:endParaRPr lang="nl-NL" sz="1700" kern="1200" dirty="0"/>
        </a:p>
      </dsp:txBody>
      <dsp:txXfrm>
        <a:off x="1970747" y="1407021"/>
        <a:ext cx="966078" cy="966078"/>
      </dsp:txXfrm>
    </dsp:sp>
    <dsp:sp modelId="{41091ADA-8B26-7942-9ABC-438BE6F3E6A6}">
      <dsp:nvSpPr>
        <dsp:cNvPr id="0" name=""/>
        <dsp:cNvSpPr/>
      </dsp:nvSpPr>
      <dsp:spPr>
        <a:xfrm rot="19440000">
          <a:off x="3093934" y="1062165"/>
          <a:ext cx="364047" cy="461106"/>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nl-NL" sz="1400" kern="1200"/>
        </a:p>
      </dsp:txBody>
      <dsp:txXfrm>
        <a:off x="3104363" y="1186483"/>
        <a:ext cx="254833" cy="27666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3713"/>
          </a:xfrm>
          <a:prstGeom prst="rect">
            <a:avLst/>
          </a:prstGeom>
        </p:spPr>
        <p:txBody>
          <a:bodyPr vert="horz" lIns="91440" tIns="45720" rIns="91440" bIns="45720" rtlCol="0"/>
          <a:lstStyle>
            <a:lvl1pPr algn="l">
              <a:spcBef>
                <a:spcPct val="20000"/>
              </a:spcBef>
              <a:buFont typeface="Wingdings" pitchFamily="2" charset="2"/>
              <a:buNone/>
              <a:defRPr sz="1200">
                <a:latin typeface="Arial" pitchFamily="34" charset="0"/>
              </a:defRPr>
            </a:lvl1pPr>
          </a:lstStyle>
          <a:p>
            <a:pPr>
              <a:defRPr/>
            </a:pPr>
            <a:endParaRPr lang="nl-NL"/>
          </a:p>
        </p:txBody>
      </p:sp>
      <p:sp>
        <p:nvSpPr>
          <p:cNvPr id="3" name="Tijdelijke aanduiding voor datum 2"/>
          <p:cNvSpPr>
            <a:spLocks noGrp="1"/>
          </p:cNvSpPr>
          <p:nvPr>
            <p:ph type="dt" sz="quarter" idx="1"/>
          </p:nvPr>
        </p:nvSpPr>
        <p:spPr>
          <a:xfrm>
            <a:off x="3778250" y="0"/>
            <a:ext cx="2889250" cy="493713"/>
          </a:xfrm>
          <a:prstGeom prst="rect">
            <a:avLst/>
          </a:prstGeom>
        </p:spPr>
        <p:txBody>
          <a:bodyPr vert="horz" lIns="91440" tIns="45720" rIns="91440" bIns="45720" rtlCol="0"/>
          <a:lstStyle>
            <a:lvl1pPr algn="r">
              <a:spcBef>
                <a:spcPct val="20000"/>
              </a:spcBef>
              <a:buFont typeface="Wingdings" pitchFamily="2" charset="2"/>
              <a:buNone/>
              <a:defRPr sz="1200">
                <a:latin typeface="Arial" pitchFamily="34" charset="0"/>
              </a:defRPr>
            </a:lvl1pPr>
          </a:lstStyle>
          <a:p>
            <a:pPr>
              <a:defRPr/>
            </a:pPr>
            <a:endParaRPr lang="nl-NL"/>
          </a:p>
        </p:txBody>
      </p:sp>
      <p:sp>
        <p:nvSpPr>
          <p:cNvPr id="4" name="Tijdelijke aanduiding voor voettekst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a:spcBef>
                <a:spcPct val="20000"/>
              </a:spcBef>
              <a:buFont typeface="Wingdings" pitchFamily="2" charset="2"/>
              <a:buNone/>
              <a:defRPr sz="1200">
                <a:latin typeface="Arial" pitchFamily="34" charset="0"/>
              </a:defRPr>
            </a:lvl1pPr>
          </a:lstStyle>
          <a:p>
            <a:pPr>
              <a:defRPr/>
            </a:pPr>
            <a:endParaRPr lang="nl-NL"/>
          </a:p>
        </p:txBody>
      </p:sp>
      <p:sp>
        <p:nvSpPr>
          <p:cNvPr id="5" name="Tijdelijke aanduiding voor dianummer 4"/>
          <p:cNvSpPr>
            <a:spLocks noGrp="1"/>
          </p:cNvSpPr>
          <p:nvPr>
            <p:ph type="sldNum" sz="quarter" idx="3"/>
          </p:nvPr>
        </p:nvSpPr>
        <p:spPr>
          <a:xfrm>
            <a:off x="3778250" y="9377363"/>
            <a:ext cx="2889250" cy="493712"/>
          </a:xfrm>
          <a:prstGeom prst="rect">
            <a:avLst/>
          </a:prstGeom>
        </p:spPr>
        <p:txBody>
          <a:bodyPr vert="horz" lIns="91440" tIns="45720" rIns="91440" bIns="45720" rtlCol="0" anchor="b"/>
          <a:lstStyle>
            <a:lvl1pPr algn="r">
              <a:spcBef>
                <a:spcPct val="20000"/>
              </a:spcBef>
              <a:buFont typeface="Wingdings" pitchFamily="2" charset="2"/>
              <a:buNone/>
              <a:defRPr sz="1200">
                <a:latin typeface="Arial" pitchFamily="34" charset="0"/>
              </a:defRPr>
            </a:lvl1pPr>
          </a:lstStyle>
          <a:p>
            <a:pPr>
              <a:defRPr/>
            </a:pPr>
            <a:fld id="{7DA590AF-E0E2-49ED-B728-37B71DEA3BCB}" type="slidenum">
              <a:rPr lang="nl-NL"/>
              <a:pPr>
                <a:defRPr/>
              </a:pPr>
              <a:t>‹nr.›</a:t>
            </a:fld>
            <a:endParaRPr lang="nl-NL"/>
          </a:p>
        </p:txBody>
      </p:sp>
    </p:spTree>
    <p:extLst>
      <p:ext uri="{BB962C8B-B14F-4D97-AF65-F5344CB8AC3E}">
        <p14:creationId xmlns:p14="http://schemas.microsoft.com/office/powerpoint/2010/main" val="1125897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200">
                <a:solidFill>
                  <a:schemeClr val="tx1"/>
                </a:solidFill>
                <a:latin typeface="Arial" charset="0"/>
                <a:cs typeface="Arial Unicode MS" pitchFamily="34" charset="-128"/>
              </a:defRPr>
            </a:lvl1pPr>
          </a:lstStyle>
          <a:p>
            <a:pPr>
              <a:defRPr/>
            </a:pPr>
            <a:endParaRPr lang="nl-NL"/>
          </a:p>
        </p:txBody>
      </p:sp>
      <p:sp>
        <p:nvSpPr>
          <p:cNvPr id="40963" name="Rectangle 3"/>
          <p:cNvSpPr>
            <a:spLocks noGrp="1" noChangeArrowheads="1"/>
          </p:cNvSpPr>
          <p:nvPr>
            <p:ph type="dt" idx="1"/>
          </p:nvPr>
        </p:nvSpPr>
        <p:spPr bwMode="auto">
          <a:xfrm>
            <a:off x="377825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buFontTx/>
              <a:buNone/>
              <a:defRPr sz="1200">
                <a:solidFill>
                  <a:schemeClr val="tx1"/>
                </a:solidFill>
                <a:latin typeface="Arial" charset="0"/>
                <a:cs typeface="Arial Unicode MS" pitchFamily="34" charset="-128"/>
              </a:defRPr>
            </a:lvl1pPr>
          </a:lstStyle>
          <a:p>
            <a:pPr>
              <a:defRPr/>
            </a:pPr>
            <a:endParaRPr lang="nl-NL"/>
          </a:p>
        </p:txBody>
      </p:sp>
      <p:sp>
        <p:nvSpPr>
          <p:cNvPr id="324612" name="Rectangle 4"/>
          <p:cNvSpPr>
            <a:spLocks noGrp="1" noRot="1" noChangeAspect="1" noChangeArrowheads="1" noTextEdit="1"/>
          </p:cNvSpPr>
          <p:nvPr>
            <p:ph type="sldImg" idx="2"/>
          </p:nvPr>
        </p:nvSpPr>
        <p:spPr bwMode="auto">
          <a:xfrm>
            <a:off x="865188" y="739775"/>
            <a:ext cx="4938712" cy="3703638"/>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66750" y="4689475"/>
            <a:ext cx="5335588"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40966" name="Rectangle 6"/>
          <p:cNvSpPr>
            <a:spLocks noGrp="1" noChangeArrowheads="1"/>
          </p:cNvSpPr>
          <p:nvPr>
            <p:ph type="ftr" sz="quarter" idx="4"/>
          </p:nvPr>
        </p:nvSpPr>
        <p:spPr bwMode="auto">
          <a:xfrm>
            <a:off x="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buFontTx/>
              <a:buNone/>
              <a:defRPr sz="1200">
                <a:solidFill>
                  <a:schemeClr val="tx1"/>
                </a:solidFill>
                <a:latin typeface="Arial" charset="0"/>
                <a:cs typeface="Arial Unicode MS" pitchFamily="34" charset="-128"/>
              </a:defRPr>
            </a:lvl1pPr>
          </a:lstStyle>
          <a:p>
            <a:pPr>
              <a:defRPr/>
            </a:pPr>
            <a:endParaRPr lang="nl-NL"/>
          </a:p>
        </p:txBody>
      </p:sp>
      <p:sp>
        <p:nvSpPr>
          <p:cNvPr id="40967" name="Rectangle 7"/>
          <p:cNvSpPr>
            <a:spLocks noGrp="1" noChangeArrowheads="1"/>
          </p:cNvSpPr>
          <p:nvPr>
            <p:ph type="sldNum" sz="quarter" idx="5"/>
          </p:nvPr>
        </p:nvSpPr>
        <p:spPr bwMode="auto">
          <a:xfrm>
            <a:off x="377825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FontTx/>
              <a:buNone/>
              <a:defRPr sz="1200">
                <a:solidFill>
                  <a:schemeClr val="tx1"/>
                </a:solidFill>
                <a:latin typeface="Arial" charset="0"/>
                <a:cs typeface="Arial Unicode MS" pitchFamily="34" charset="-128"/>
              </a:defRPr>
            </a:lvl1pPr>
          </a:lstStyle>
          <a:p>
            <a:pPr>
              <a:defRPr/>
            </a:pPr>
            <a:fld id="{69F93762-C6F9-454B-978B-4C318D409F91}" type="slidenum">
              <a:rPr lang="nl-NL"/>
              <a:pPr>
                <a:defRPr/>
              </a:pPr>
              <a:t>‹nr.›</a:t>
            </a:fld>
            <a:endParaRPr lang="nl-NL"/>
          </a:p>
        </p:txBody>
      </p:sp>
    </p:spTree>
    <p:extLst>
      <p:ext uri="{BB962C8B-B14F-4D97-AF65-F5344CB8AC3E}">
        <p14:creationId xmlns:p14="http://schemas.microsoft.com/office/powerpoint/2010/main" val="35607321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Arial Unicode MS"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Unicode MS" pitchFamily="34" charset="-128"/>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Unicode MS" pitchFamily="34" charset="-128"/>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Unicode MS" pitchFamily="34" charset="-128"/>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Unicode MS" pitchFamily="34" charset="-128"/>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p:spPr>
        <p:txBody>
          <a:bodyPr/>
          <a:lstStyle/>
          <a:p>
            <a:fld id="{EFE6C434-C838-4E2B-AC8A-A103C071AD39}" type="slidenum">
              <a:rPr lang="nl-NL" smtClean="0">
                <a:latin typeface="Arial" pitchFamily="34" charset="0"/>
              </a:rPr>
              <a:pPr/>
              <a:t>1</a:t>
            </a:fld>
            <a:endParaRPr lang="nl-NL" smtClean="0">
              <a:latin typeface="Arial" pitchFamily="34" charset="0"/>
            </a:endParaRPr>
          </a:p>
        </p:txBody>
      </p:sp>
      <p:sp>
        <p:nvSpPr>
          <p:cNvPr id="325635" name="Rectangle 2"/>
          <p:cNvSpPr>
            <a:spLocks noGrp="1" noRot="1" noChangeAspect="1" noChangeArrowheads="1" noTextEdit="1"/>
          </p:cNvSpPr>
          <p:nvPr>
            <p:ph type="sldImg"/>
          </p:nvPr>
        </p:nvSpPr>
        <p:spPr>
          <a:ln/>
        </p:spPr>
      </p:sp>
      <p:sp>
        <p:nvSpPr>
          <p:cNvPr id="325636" name="Rectangle 3"/>
          <p:cNvSpPr>
            <a:spLocks noGrp="1" noChangeArrowheads="1"/>
          </p:cNvSpPr>
          <p:nvPr>
            <p:ph type="body" idx="1"/>
          </p:nvPr>
        </p:nvSpPr>
        <p:spPr>
          <a:xfrm>
            <a:off x="889000" y="4689475"/>
            <a:ext cx="4891088" cy="4443413"/>
          </a:xfrm>
          <a:noFill/>
          <a:ln/>
        </p:spPr>
        <p:txBody>
          <a:bodyPr/>
          <a:lstStyle/>
          <a:p>
            <a:pPr eaLnBrk="1" hangingPunct="1"/>
            <a:endParaRPr lang="nl-NL" smtClean="0">
              <a:latin typeface="Arial" pitchFamily="34" charset="0"/>
              <a:cs typeface="Arial" pitchFamily="34" charset="0"/>
            </a:endParaRPr>
          </a:p>
        </p:txBody>
      </p:sp>
    </p:spTree>
    <p:extLst>
      <p:ext uri="{BB962C8B-B14F-4D97-AF65-F5344CB8AC3E}">
        <p14:creationId xmlns:p14="http://schemas.microsoft.com/office/powerpoint/2010/main" val="3953196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a:xfrm>
            <a:off x="549737" y="5335920"/>
            <a:ext cx="5789224" cy="52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err="1" smtClean="0">
                <a:latin typeface="Arial" pitchFamily="34" charset="0"/>
              </a:rPr>
              <a:t>Agv</a:t>
            </a:r>
            <a:r>
              <a:rPr lang="en-US" altLang="en-US" dirty="0" smtClean="0">
                <a:latin typeface="Arial" pitchFamily="34" charset="0"/>
              </a:rPr>
              <a:t> trauma: </a:t>
            </a:r>
            <a:r>
              <a:rPr lang="en-US" altLang="en-US" dirty="0" err="1" smtClean="0">
                <a:latin typeface="Arial" pitchFamily="34" charset="0"/>
              </a:rPr>
              <a:t>gevoel</a:t>
            </a:r>
            <a:r>
              <a:rPr lang="en-US" altLang="en-US" dirty="0" smtClean="0">
                <a:latin typeface="Arial" pitchFamily="34" charset="0"/>
              </a:rPr>
              <a:t> </a:t>
            </a:r>
            <a:r>
              <a:rPr lang="en-US" altLang="en-US" dirty="0" err="1" smtClean="0">
                <a:latin typeface="Arial" pitchFamily="34" charset="0"/>
              </a:rPr>
              <a:t>alleen</a:t>
            </a:r>
            <a:r>
              <a:rPr lang="en-US" altLang="en-US" dirty="0" smtClean="0">
                <a:latin typeface="Arial" pitchFamily="34" charset="0"/>
              </a:rPr>
              <a:t> </a:t>
            </a:r>
            <a:r>
              <a:rPr lang="en-US" altLang="en-US" dirty="0" err="1" smtClean="0">
                <a:latin typeface="Arial" pitchFamily="34" charset="0"/>
              </a:rPr>
              <a:t>te</a:t>
            </a:r>
            <a:r>
              <a:rPr lang="en-US" altLang="en-US" dirty="0" smtClean="0">
                <a:latin typeface="Arial" pitchFamily="34" charset="0"/>
              </a:rPr>
              <a:t> </a:t>
            </a:r>
            <a:r>
              <a:rPr lang="en-US" altLang="en-US" dirty="0" err="1" smtClean="0">
                <a:latin typeface="Arial" pitchFamily="34" charset="0"/>
              </a:rPr>
              <a:t>zijn</a:t>
            </a:r>
            <a:r>
              <a:rPr lang="en-US" altLang="en-US" dirty="0" smtClean="0">
                <a:latin typeface="Arial" pitchFamily="34" charset="0"/>
              </a:rPr>
              <a:t> </a:t>
            </a:r>
            <a:r>
              <a:rPr lang="en-US" altLang="en-US" dirty="0" smtClean="0">
                <a:latin typeface="Arial" pitchFamily="34" charset="0"/>
                <a:sym typeface="Wingdings" panose="05000000000000000000" pitchFamily="2" charset="2"/>
              </a:rPr>
              <a:t> </a:t>
            </a:r>
            <a:r>
              <a:rPr lang="en-US" altLang="en-US" dirty="0" err="1" smtClean="0">
                <a:latin typeface="Arial" pitchFamily="34" charset="0"/>
                <a:sym typeface="Wingdings" panose="05000000000000000000" pitchFamily="2" charset="2"/>
              </a:rPr>
              <a:t>hierdoor</a:t>
            </a:r>
            <a:r>
              <a:rPr lang="en-US" altLang="en-US" dirty="0" smtClean="0">
                <a:latin typeface="Arial" pitchFamily="34" charset="0"/>
                <a:sym typeface="Wingdings" panose="05000000000000000000" pitchFamily="2" charset="2"/>
              </a:rPr>
              <a:t> extreme </a:t>
            </a:r>
            <a:r>
              <a:rPr lang="en-US" altLang="en-US" dirty="0" err="1" smtClean="0">
                <a:latin typeface="Arial" pitchFamily="34" charset="0"/>
                <a:sym typeface="Wingdings" panose="05000000000000000000" pitchFamily="2" charset="2"/>
              </a:rPr>
              <a:t>afhankelijk</a:t>
            </a:r>
            <a:r>
              <a:rPr lang="en-US" altLang="en-US" dirty="0" smtClean="0">
                <a:latin typeface="Arial" pitchFamily="34" charset="0"/>
                <a:sym typeface="Wingdings" panose="05000000000000000000" pitchFamily="2" charset="2"/>
              </a:rPr>
              <a:t> van </a:t>
            </a:r>
            <a:r>
              <a:rPr lang="en-US" altLang="en-US" dirty="0" err="1" smtClean="0">
                <a:latin typeface="Arial" pitchFamily="34" charset="0"/>
                <a:sym typeface="Wingdings" panose="05000000000000000000" pitchFamily="2" charset="2"/>
              </a:rPr>
              <a:t>anderen</a:t>
            </a:r>
            <a:endParaRPr lang="en-US" altLang="en-US" dirty="0" smtClean="0">
              <a:latin typeface="Arial" pitchFamily="34" charset="0"/>
              <a:sym typeface="Wingdings" panose="05000000000000000000" pitchFamily="2" charset="2"/>
            </a:endParaRPr>
          </a:p>
          <a:p>
            <a:r>
              <a:rPr lang="en-US" altLang="en-US" dirty="0" smtClean="0">
                <a:latin typeface="Arial" pitchFamily="34" charset="0"/>
                <a:sym typeface="Wingdings" panose="05000000000000000000" pitchFamily="2" charset="2"/>
              </a:rPr>
              <a:t> </a:t>
            </a:r>
            <a:r>
              <a:rPr lang="en-US" altLang="en-US" dirty="0" err="1" smtClean="0">
                <a:latin typeface="Arial" pitchFamily="34" charset="0"/>
                <a:sym typeface="Wingdings" panose="05000000000000000000" pitchFamily="2" charset="2"/>
              </a:rPr>
              <a:t>Epistemisch</a:t>
            </a:r>
            <a:r>
              <a:rPr lang="en-US" altLang="en-US" baseline="0" dirty="0" smtClean="0">
                <a:latin typeface="Arial" pitchFamily="34" charset="0"/>
                <a:sym typeface="Wingdings" panose="05000000000000000000" pitchFamily="2" charset="2"/>
              </a:rPr>
              <a:t> dilemma: </a:t>
            </a:r>
            <a:r>
              <a:rPr lang="en-US" altLang="en-US" baseline="0" dirty="0" err="1" smtClean="0">
                <a:latin typeface="Arial" pitchFamily="34" charset="0"/>
                <a:sym typeface="Wingdings" panose="05000000000000000000" pitchFamily="2" charset="2"/>
              </a:rPr>
              <a:t>wisselen</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tussen</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niemand</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en</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iedereen</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vertrouwen</a:t>
            </a:r>
            <a:r>
              <a:rPr lang="en-US" altLang="en-US" baseline="0" dirty="0" smtClean="0">
                <a:latin typeface="Arial" pitchFamily="34" charset="0"/>
                <a:sym typeface="Wingdings" panose="05000000000000000000" pitchFamily="2" charset="2"/>
              </a:rPr>
              <a:t>  </a:t>
            </a:r>
            <a:r>
              <a:rPr lang="en-US" altLang="en-US" baseline="0" dirty="0" err="1" smtClean="0">
                <a:latin typeface="Arial" pitchFamily="34" charset="0"/>
                <a:sym typeface="Wingdings" panose="05000000000000000000" pitchFamily="2" charset="2"/>
              </a:rPr>
              <a:t>weerspiegelt</a:t>
            </a:r>
            <a:r>
              <a:rPr lang="en-US" altLang="en-US" baseline="0" dirty="0" smtClean="0">
                <a:latin typeface="Arial" pitchFamily="34" charset="0"/>
                <a:sym typeface="Wingdings" panose="05000000000000000000" pitchFamily="2" charset="2"/>
              </a:rPr>
              <a:t> intern conflict: je </a:t>
            </a:r>
            <a:r>
              <a:rPr lang="en-US" altLang="en-US" baseline="0" dirty="0" err="1" smtClean="0">
                <a:latin typeface="Arial" pitchFamily="34" charset="0"/>
                <a:sym typeface="Wingdings" panose="05000000000000000000" pitchFamily="2" charset="2"/>
              </a:rPr>
              <a:t>afhankelijk</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voelen</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sterk</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gemotiveerd</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zijn</a:t>
            </a:r>
            <a:r>
              <a:rPr lang="en-US" altLang="en-US" baseline="0" dirty="0" smtClean="0">
                <a:latin typeface="Arial" pitchFamily="34" charset="0"/>
                <a:sym typeface="Wingdings" panose="05000000000000000000" pitchFamily="2" charset="2"/>
              </a:rPr>
              <a:t>, je </a:t>
            </a:r>
            <a:r>
              <a:rPr lang="en-US" altLang="en-US" baseline="0" dirty="0" err="1" smtClean="0">
                <a:latin typeface="Arial" pitchFamily="34" charset="0"/>
                <a:sym typeface="Wingdings" panose="05000000000000000000" pitchFamily="2" charset="2"/>
              </a:rPr>
              <a:t>zielsgraag</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willen</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vertrouwen</a:t>
            </a:r>
            <a:r>
              <a:rPr lang="en-US" altLang="en-US" baseline="0" dirty="0" smtClean="0">
                <a:latin typeface="Arial" pitchFamily="34" charset="0"/>
                <a:sym typeface="Wingdings" panose="05000000000000000000" pitchFamily="2" charset="2"/>
              </a:rPr>
              <a:t>, maar het </a:t>
            </a:r>
            <a:r>
              <a:rPr lang="en-US" altLang="en-US" baseline="0" dirty="0" err="1" smtClean="0">
                <a:latin typeface="Arial" pitchFamily="34" charset="0"/>
                <a:sym typeface="Wingdings" panose="05000000000000000000" pitchFamily="2" charset="2"/>
              </a:rPr>
              <a:t>niet</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kunnen</a:t>
            </a:r>
            <a:endParaRPr lang="en-US" altLang="en-US" dirty="0" smtClean="0">
              <a:latin typeface="Arial" pitchFamily="34" charset="0"/>
            </a:endParaRPr>
          </a:p>
        </p:txBody>
      </p:sp>
    </p:spTree>
    <p:extLst>
      <p:ext uri="{BB962C8B-B14F-4D97-AF65-F5344CB8AC3E}">
        <p14:creationId xmlns:p14="http://schemas.microsoft.com/office/powerpoint/2010/main" val="760781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7"/>
          <p:cNvSpPr>
            <a:spLocks noGrp="1" noChangeArrowheads="1"/>
          </p:cNvSpPr>
          <p:nvPr>
            <p:ph type="sldNum" sz="quarter" idx="5"/>
          </p:nvPr>
        </p:nvSpPr>
        <p:spPr>
          <a:noFill/>
        </p:spPr>
        <p:txBody>
          <a:bodyPr/>
          <a:lstStyle/>
          <a:p>
            <a:fld id="{17838C34-EB3C-413E-8299-2B2C91C062B1}" type="slidenum">
              <a:rPr lang="en-US" smtClean="0">
                <a:latin typeface="Arial" pitchFamily="34" charset="0"/>
              </a:rPr>
              <a:pPr/>
              <a:t>12</a:t>
            </a:fld>
            <a:endParaRPr lang="en-US" smtClean="0">
              <a:latin typeface="Arial" pitchFamily="34" charset="0"/>
            </a:endParaRPr>
          </a:p>
        </p:txBody>
      </p:sp>
      <p:sp>
        <p:nvSpPr>
          <p:cNvPr id="404483" name="Rectangle 7"/>
          <p:cNvSpPr txBox="1">
            <a:spLocks noGrp="1" noChangeArrowheads="1"/>
          </p:cNvSpPr>
          <p:nvPr/>
        </p:nvSpPr>
        <p:spPr bwMode="auto">
          <a:xfrm>
            <a:off x="3778250" y="9377363"/>
            <a:ext cx="2889250" cy="493712"/>
          </a:xfrm>
          <a:prstGeom prst="rect">
            <a:avLst/>
          </a:prstGeom>
          <a:noFill/>
          <a:ln w="9525">
            <a:noFill/>
            <a:miter lim="800000"/>
            <a:headEnd/>
            <a:tailEnd/>
          </a:ln>
        </p:spPr>
        <p:txBody>
          <a:bodyPr anchor="b"/>
          <a:lstStyle/>
          <a:p>
            <a:pPr algn="r"/>
            <a:fld id="{BC4127EA-FA2D-45B4-943F-E8D9D16829D7}" type="slidenum">
              <a:rPr lang="en-GB" sz="1200">
                <a:solidFill>
                  <a:srgbClr val="000000"/>
                </a:solidFill>
              </a:rPr>
              <a:pPr algn="r"/>
              <a:t>12</a:t>
            </a:fld>
            <a:endParaRPr lang="en-GB" sz="1200">
              <a:solidFill>
                <a:srgbClr val="000000"/>
              </a:solidFill>
            </a:endParaRPr>
          </a:p>
        </p:txBody>
      </p:sp>
      <p:sp>
        <p:nvSpPr>
          <p:cNvPr id="404484" name="Rectangle 2"/>
          <p:cNvSpPr>
            <a:spLocks noGrp="1" noRot="1" noChangeAspect="1" noChangeArrowheads="1" noTextEdit="1"/>
          </p:cNvSpPr>
          <p:nvPr>
            <p:ph type="sldImg"/>
          </p:nvPr>
        </p:nvSpPr>
        <p:spPr>
          <a:ln/>
        </p:spPr>
      </p:sp>
      <p:sp>
        <p:nvSpPr>
          <p:cNvPr id="404485" name="Rectangle 3"/>
          <p:cNvSpPr>
            <a:spLocks noGrp="1" noChangeArrowheads="1"/>
          </p:cNvSpPr>
          <p:nvPr>
            <p:ph type="body" idx="1"/>
          </p:nvPr>
        </p:nvSpPr>
        <p:spPr>
          <a:noFill/>
          <a:ln/>
        </p:spPr>
        <p:txBody>
          <a:bodyPr>
            <a:normAutofit fontScale="85000" lnSpcReduction="10000"/>
          </a:bodyPr>
          <a:lstStyle/>
          <a:p>
            <a:pPr>
              <a:spcBef>
                <a:spcPct val="0"/>
              </a:spcBef>
            </a:pPr>
            <a:r>
              <a:rPr lang="en-GB" b="1" dirty="0" err="1" smtClean="0">
                <a:latin typeface="Arial" pitchFamily="34" charset="0"/>
                <a:cs typeface="Arial" pitchFamily="34" charset="0"/>
              </a:rPr>
              <a:t>Kwetsbaarheidsfactoren</a:t>
            </a:r>
            <a:endParaRPr lang="en-GB" b="1"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 NATURE =</a:t>
            </a:r>
            <a:r>
              <a:rPr lang="en-GB" baseline="0" dirty="0" smtClean="0">
                <a:latin typeface="Arial" pitchFamily="34" charset="0"/>
                <a:cs typeface="Arial" pitchFamily="34" charset="0"/>
              </a:rPr>
              <a:t> </a:t>
            </a:r>
            <a:r>
              <a:rPr lang="en-GB" baseline="0" dirty="0" err="1" smtClean="0">
                <a:latin typeface="Arial" pitchFamily="34" charset="0"/>
                <a:cs typeface="Arial" pitchFamily="34" charset="0"/>
              </a:rPr>
              <a:t>aanleg</a:t>
            </a:r>
            <a:r>
              <a:rPr lang="en-GB" baseline="0" dirty="0" smtClean="0">
                <a:latin typeface="Arial" pitchFamily="34" charset="0"/>
                <a:cs typeface="Arial" pitchFamily="34" charset="0"/>
              </a:rPr>
              <a:t> = </a:t>
            </a:r>
            <a:r>
              <a:rPr lang="en-GB" b="1" i="1" dirty="0" err="1" smtClean="0">
                <a:latin typeface="Arial" pitchFamily="34" charset="0"/>
                <a:cs typeface="Arial" pitchFamily="34" charset="0"/>
              </a:rPr>
              <a:t>Constitutionele</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factoren</a:t>
            </a:r>
            <a:r>
              <a:rPr lang="en-GB" b="1" i="1" dirty="0" smtClean="0">
                <a:latin typeface="Arial" pitchFamily="34" charset="0"/>
                <a:cs typeface="Arial" pitchFamily="34" charset="0"/>
              </a:rPr>
              <a:t> </a:t>
            </a:r>
            <a:r>
              <a:rPr lang="en-GB" dirty="0" smtClean="0">
                <a:latin typeface="Arial" pitchFamily="34" charset="0"/>
                <a:cs typeface="Arial" pitchFamily="34" charset="0"/>
              </a:rPr>
              <a:t>= </a:t>
            </a:r>
            <a:r>
              <a:rPr lang="en-GB" dirty="0" err="1" smtClean="0">
                <a:latin typeface="Arial" pitchFamily="34" charset="0"/>
                <a:cs typeface="Arial" pitchFamily="34" charset="0"/>
              </a:rPr>
              <a:t>factoren</a:t>
            </a:r>
            <a:r>
              <a:rPr lang="en-GB" dirty="0" smtClean="0">
                <a:latin typeface="Arial" pitchFamily="34" charset="0"/>
                <a:cs typeface="Arial" pitchFamily="34" charset="0"/>
              </a:rPr>
              <a:t> </a:t>
            </a:r>
            <a:r>
              <a:rPr lang="en-GB" dirty="0" err="1" smtClean="0">
                <a:latin typeface="Arial" pitchFamily="34" charset="0"/>
                <a:cs typeface="Arial" pitchFamily="34" charset="0"/>
              </a:rPr>
              <a:t>eigen</a:t>
            </a:r>
            <a:r>
              <a:rPr lang="en-GB" dirty="0" smtClean="0">
                <a:latin typeface="Arial" pitchFamily="34" charset="0"/>
                <a:cs typeface="Arial" pitchFamily="34" charset="0"/>
              </a:rPr>
              <a:t> </a:t>
            </a:r>
            <a:r>
              <a:rPr lang="en-GB" dirty="0" err="1" smtClean="0">
                <a:latin typeface="Arial" pitchFamily="34" charset="0"/>
                <a:cs typeface="Arial" pitchFamily="34" charset="0"/>
              </a:rPr>
              <a:t>aan</a:t>
            </a:r>
            <a:r>
              <a:rPr lang="en-GB" dirty="0" smtClean="0">
                <a:latin typeface="Arial" pitchFamily="34" charset="0"/>
                <a:cs typeface="Arial" pitchFamily="34" charset="0"/>
              </a:rPr>
              <a:t> het kind, </a:t>
            </a:r>
            <a:r>
              <a:rPr lang="en-GB" dirty="0" err="1" smtClean="0">
                <a:latin typeface="Arial" pitchFamily="34" charset="0"/>
                <a:cs typeface="Arial" pitchFamily="34" charset="0"/>
              </a:rPr>
              <a:t>vaak</a:t>
            </a:r>
            <a:r>
              <a:rPr lang="en-GB" dirty="0" smtClean="0">
                <a:latin typeface="Arial" pitchFamily="34" charset="0"/>
                <a:cs typeface="Arial" pitchFamily="34" charset="0"/>
              </a:rPr>
              <a:t> </a:t>
            </a:r>
            <a:r>
              <a:rPr lang="en-GB" dirty="0" err="1" smtClean="0">
                <a:latin typeface="Arial" pitchFamily="34" charset="0"/>
                <a:cs typeface="Arial" pitchFamily="34" charset="0"/>
              </a:rPr>
              <a:t>erfelijk</a:t>
            </a:r>
            <a:r>
              <a:rPr lang="en-GB" dirty="0" smtClean="0">
                <a:latin typeface="Arial" pitchFamily="34" charset="0"/>
                <a:cs typeface="Arial" pitchFamily="34" charset="0"/>
              </a:rPr>
              <a:t> </a:t>
            </a:r>
            <a:r>
              <a:rPr lang="en-GB" dirty="0" err="1" smtClean="0">
                <a:latin typeface="Arial" pitchFamily="34" charset="0"/>
                <a:cs typeface="Arial" pitchFamily="34" charset="0"/>
              </a:rPr>
              <a:t>bepaald</a:t>
            </a:r>
            <a:r>
              <a:rPr lang="en-GB" dirty="0" smtClean="0">
                <a:latin typeface="Arial" pitchFamily="34" charset="0"/>
                <a:cs typeface="Arial" pitchFamily="34" charset="0"/>
              </a:rPr>
              <a:t>, maar </a:t>
            </a:r>
            <a:r>
              <a:rPr lang="en-GB" dirty="0" err="1" smtClean="0">
                <a:latin typeface="Arial" pitchFamily="34" charset="0"/>
                <a:cs typeface="Arial" pitchFamily="34" charset="0"/>
              </a:rPr>
              <a:t>kunnen</a:t>
            </a:r>
            <a:r>
              <a:rPr lang="en-GB" dirty="0" smtClean="0">
                <a:latin typeface="Arial" pitchFamily="34" charset="0"/>
                <a:cs typeface="Arial" pitchFamily="34" charset="0"/>
              </a:rPr>
              <a:t> </a:t>
            </a:r>
            <a:r>
              <a:rPr lang="en-GB" dirty="0" err="1" smtClean="0">
                <a:latin typeface="Arial" pitchFamily="34" charset="0"/>
                <a:cs typeface="Arial" pitchFamily="34" charset="0"/>
              </a:rPr>
              <a:t>ook</a:t>
            </a:r>
            <a:r>
              <a:rPr lang="en-GB" dirty="0" smtClean="0">
                <a:latin typeface="Arial" pitchFamily="34" charset="0"/>
                <a:cs typeface="Arial" pitchFamily="34" charset="0"/>
              </a:rPr>
              <a:t> </a:t>
            </a:r>
            <a:r>
              <a:rPr lang="en-GB" dirty="0" err="1" smtClean="0">
                <a:latin typeface="Arial" pitchFamily="34" charset="0"/>
                <a:cs typeface="Arial" pitchFamily="34" charset="0"/>
              </a:rPr>
              <a:t>onderhevig</a:t>
            </a:r>
            <a:r>
              <a:rPr lang="en-GB" dirty="0" smtClean="0">
                <a:latin typeface="Arial" pitchFamily="34" charset="0"/>
                <a:cs typeface="Arial" pitchFamily="34" charset="0"/>
              </a:rPr>
              <a:t> </a:t>
            </a:r>
            <a:r>
              <a:rPr lang="en-GB" dirty="0" err="1" smtClean="0">
                <a:latin typeface="Arial" pitchFamily="34" charset="0"/>
                <a:cs typeface="Arial" pitchFamily="34" charset="0"/>
              </a:rPr>
              <a:t>zijn</a:t>
            </a:r>
            <a:r>
              <a:rPr lang="en-GB" dirty="0" smtClean="0">
                <a:latin typeface="Arial" pitchFamily="34" charset="0"/>
                <a:cs typeface="Arial" pitchFamily="34" charset="0"/>
              </a:rPr>
              <a:t> </a:t>
            </a:r>
            <a:r>
              <a:rPr lang="en-GB" dirty="0" err="1" smtClean="0">
                <a:latin typeface="Arial" pitchFamily="34" charset="0"/>
                <a:cs typeface="Arial" pitchFamily="34" charset="0"/>
              </a:rPr>
              <a:t>aan</a:t>
            </a:r>
            <a:r>
              <a:rPr lang="en-GB" dirty="0" smtClean="0">
                <a:latin typeface="Arial" pitchFamily="34" charset="0"/>
                <a:cs typeface="Arial" pitchFamily="34" charset="0"/>
              </a:rPr>
              <a:t> </a:t>
            </a:r>
            <a:r>
              <a:rPr lang="en-GB" dirty="0" err="1" smtClean="0">
                <a:latin typeface="Arial" pitchFamily="34" charset="0"/>
                <a:cs typeface="Arial" pitchFamily="34" charset="0"/>
              </a:rPr>
              <a:t>omgevingsfactoren</a:t>
            </a:r>
            <a:r>
              <a:rPr lang="en-GB" dirty="0" smtClean="0">
                <a:latin typeface="Arial" pitchFamily="34" charset="0"/>
                <a:cs typeface="Arial" pitchFamily="34" charset="0"/>
              </a:rPr>
              <a:t>. </a:t>
            </a:r>
            <a:r>
              <a:rPr lang="en-GB" dirty="0" err="1" smtClean="0">
                <a:latin typeface="Arial" pitchFamily="34" charset="0"/>
                <a:cs typeface="Arial" pitchFamily="34" charset="0"/>
              </a:rPr>
              <a:t>Bv</a:t>
            </a:r>
            <a:r>
              <a:rPr lang="en-GB" dirty="0" smtClean="0">
                <a:latin typeface="Arial" pitchFamily="34" charset="0"/>
                <a:cs typeface="Arial" pitchFamily="34" charset="0"/>
              </a:rPr>
              <a:t>. Temperament van het kind.</a:t>
            </a:r>
          </a:p>
          <a:p>
            <a:pPr>
              <a:spcBef>
                <a:spcPct val="0"/>
              </a:spcBef>
              <a:buFontTx/>
              <a:buChar char="-"/>
            </a:pPr>
            <a:r>
              <a:rPr lang="en-GB" b="1" i="1" dirty="0" smtClean="0">
                <a:latin typeface="Arial" pitchFamily="34" charset="0"/>
                <a:cs typeface="Arial" pitchFamily="34" charset="0"/>
              </a:rPr>
              <a:t> </a:t>
            </a:r>
            <a:r>
              <a:rPr lang="en-GB" b="0" i="0" dirty="0" smtClean="0">
                <a:latin typeface="Arial" pitchFamily="34" charset="0"/>
                <a:cs typeface="Arial" pitchFamily="34" charset="0"/>
              </a:rPr>
              <a:t>NURTURE = </a:t>
            </a:r>
            <a:r>
              <a:rPr lang="en-GB" b="0" i="0" dirty="0" err="1" smtClean="0">
                <a:latin typeface="Arial" pitchFamily="34" charset="0"/>
                <a:cs typeface="Arial" pitchFamily="34" charset="0"/>
              </a:rPr>
              <a:t>omgeving</a:t>
            </a:r>
            <a:r>
              <a:rPr lang="en-GB" b="0" i="0" dirty="0" smtClean="0">
                <a:latin typeface="Arial" pitchFamily="34" charset="0"/>
                <a:cs typeface="Arial" pitchFamily="34" charset="0"/>
              </a:rPr>
              <a:t> = </a:t>
            </a:r>
            <a:r>
              <a:rPr lang="en-GB" b="1" i="1" dirty="0" err="1" smtClean="0">
                <a:latin typeface="Arial" pitchFamily="34" charset="0"/>
                <a:cs typeface="Arial" pitchFamily="34" charset="0"/>
              </a:rPr>
              <a:t>Vroege</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gehechtheidservaringen</a:t>
            </a:r>
            <a:r>
              <a:rPr lang="en-GB" dirty="0" smtClean="0">
                <a:latin typeface="Arial" pitchFamily="34" charset="0"/>
                <a:cs typeface="Arial" pitchFamily="34" charset="0"/>
              </a:rPr>
              <a:t>: </a:t>
            </a:r>
            <a:r>
              <a:rPr lang="en-GB" dirty="0" err="1" smtClean="0">
                <a:latin typeface="Arial" pitchFamily="34" charset="0"/>
                <a:cs typeface="Arial" pitchFamily="34" charset="0"/>
              </a:rPr>
              <a:t>bv</a:t>
            </a:r>
            <a:r>
              <a:rPr lang="en-GB" dirty="0" smtClean="0">
                <a:latin typeface="Arial" pitchFamily="34" charset="0"/>
                <a:cs typeface="Arial" pitchFamily="34" charset="0"/>
              </a:rPr>
              <a:t>. </a:t>
            </a:r>
            <a:r>
              <a:rPr lang="en-GB" dirty="0" err="1" smtClean="0">
                <a:latin typeface="Arial" pitchFamily="34" charset="0"/>
                <a:cs typeface="Arial" pitchFamily="34" charset="0"/>
              </a:rPr>
              <a:t>Gemarkeerde</a:t>
            </a:r>
            <a:r>
              <a:rPr lang="en-GB" dirty="0" smtClean="0">
                <a:latin typeface="Arial" pitchFamily="34" charset="0"/>
                <a:cs typeface="Arial" pitchFamily="34" charset="0"/>
              </a:rPr>
              <a:t> </a:t>
            </a:r>
            <a:r>
              <a:rPr lang="en-GB" dirty="0" err="1" smtClean="0">
                <a:latin typeface="Arial" pitchFamily="34" charset="0"/>
                <a:cs typeface="Arial" pitchFamily="34" charset="0"/>
              </a:rPr>
              <a:t>spiegeling</a:t>
            </a:r>
            <a:r>
              <a:rPr lang="en-GB" dirty="0" smtClean="0">
                <a:latin typeface="Arial" pitchFamily="34" charset="0"/>
                <a:cs typeface="Arial" pitchFamily="34" charset="0"/>
              </a:rPr>
              <a:t> </a:t>
            </a:r>
          </a:p>
          <a:p>
            <a:pPr>
              <a:spcBef>
                <a:spcPct val="0"/>
              </a:spcBef>
              <a:buFontTx/>
              <a:buChar char="-"/>
            </a:pPr>
            <a:r>
              <a:rPr lang="en-GB" dirty="0" err="1" smtClean="0">
                <a:latin typeface="Arial" pitchFamily="34" charset="0"/>
                <a:cs typeface="Arial" pitchFamily="34" charset="0"/>
              </a:rPr>
              <a:t>Wanneer</a:t>
            </a:r>
            <a:r>
              <a:rPr lang="en-GB" dirty="0" smtClean="0">
                <a:latin typeface="Arial" pitchFamily="34" charset="0"/>
                <a:cs typeface="Arial" pitchFamily="34" charset="0"/>
              </a:rPr>
              <a:t> </a:t>
            </a:r>
            <a:r>
              <a:rPr lang="en-GB" dirty="0" err="1" smtClean="0">
                <a:latin typeface="Arial" pitchFamily="34" charset="0"/>
                <a:cs typeface="Arial" pitchFamily="34" charset="0"/>
              </a:rPr>
              <a:t>deze</a:t>
            </a:r>
            <a:r>
              <a:rPr lang="en-GB" dirty="0" smtClean="0">
                <a:latin typeface="Arial" pitchFamily="34" charset="0"/>
                <a:cs typeface="Arial" pitchFamily="34" charset="0"/>
              </a:rPr>
              <a:t> </a:t>
            </a:r>
            <a:r>
              <a:rPr lang="en-GB" dirty="0" err="1" smtClean="0">
                <a:latin typeface="Arial" pitchFamily="34" charset="0"/>
                <a:cs typeface="Arial" pitchFamily="34" charset="0"/>
              </a:rPr>
              <a:t>factoren</a:t>
            </a:r>
            <a:r>
              <a:rPr lang="en-GB" dirty="0" smtClean="0">
                <a:latin typeface="Arial" pitchFamily="34" charset="0"/>
                <a:cs typeface="Arial" pitchFamily="34" charset="0"/>
              </a:rPr>
              <a:t> </a:t>
            </a:r>
            <a:r>
              <a:rPr lang="en-GB" dirty="0" err="1" smtClean="0">
                <a:latin typeface="Arial" pitchFamily="34" charset="0"/>
                <a:cs typeface="Arial" pitchFamily="34" charset="0"/>
              </a:rPr>
              <a:t>niet</a:t>
            </a:r>
            <a:r>
              <a:rPr lang="en-GB" dirty="0" smtClean="0">
                <a:latin typeface="Arial" pitchFamily="34" charset="0"/>
                <a:cs typeface="Arial" pitchFamily="34" charset="0"/>
              </a:rPr>
              <a:t> </a:t>
            </a:r>
            <a:r>
              <a:rPr lang="en-GB" dirty="0" err="1" smtClean="0">
                <a:latin typeface="Arial" pitchFamily="34" charset="0"/>
                <a:cs typeface="Arial" pitchFamily="34" charset="0"/>
              </a:rPr>
              <a:t>ideaal</a:t>
            </a:r>
            <a:r>
              <a:rPr lang="en-GB" dirty="0" smtClean="0">
                <a:latin typeface="Arial" pitchFamily="34" charset="0"/>
                <a:cs typeface="Arial" pitchFamily="34" charset="0"/>
              </a:rPr>
              <a:t> </a:t>
            </a:r>
            <a:r>
              <a:rPr lang="en-GB" dirty="0" err="1" smtClean="0">
                <a:latin typeface="Arial" pitchFamily="34" charset="0"/>
                <a:cs typeface="Arial" pitchFamily="34" charset="0"/>
              </a:rPr>
              <a:t>zijn</a:t>
            </a:r>
            <a:r>
              <a:rPr lang="en-GB" dirty="0" smtClean="0">
                <a:latin typeface="Arial" pitchFamily="34" charset="0"/>
                <a:cs typeface="Arial" pitchFamily="34" charset="0"/>
              </a:rPr>
              <a:t> (</a:t>
            </a:r>
            <a:r>
              <a:rPr lang="en-GB" dirty="0" err="1" smtClean="0">
                <a:latin typeface="Arial" pitchFamily="34" charset="0"/>
                <a:cs typeface="Arial" pitchFamily="34" charset="0"/>
              </a:rPr>
              <a:t>bv</a:t>
            </a:r>
            <a:r>
              <a:rPr lang="en-GB" dirty="0" smtClean="0">
                <a:latin typeface="Arial" pitchFamily="34" charset="0"/>
                <a:cs typeface="Arial" pitchFamily="34" charset="0"/>
              </a:rPr>
              <a:t>. </a:t>
            </a:r>
            <a:r>
              <a:rPr lang="en-GB" dirty="0" err="1" smtClean="0">
                <a:latin typeface="Arial" pitchFamily="34" charset="0"/>
                <a:cs typeface="Arial" pitchFamily="34" charset="0"/>
              </a:rPr>
              <a:t>Moeilijk</a:t>
            </a:r>
            <a:r>
              <a:rPr lang="en-GB" dirty="0" smtClean="0">
                <a:latin typeface="Arial" pitchFamily="34" charset="0"/>
                <a:cs typeface="Arial" pitchFamily="34" charset="0"/>
              </a:rPr>
              <a:t> temperament, </a:t>
            </a:r>
            <a:r>
              <a:rPr lang="en-GB" dirty="0" err="1" smtClean="0">
                <a:latin typeface="Arial" pitchFamily="34" charset="0"/>
                <a:cs typeface="Arial" pitchFamily="34" charset="0"/>
              </a:rPr>
              <a:t>onveilige</a:t>
            </a:r>
            <a:r>
              <a:rPr lang="en-GB" dirty="0" smtClean="0">
                <a:latin typeface="Arial" pitchFamily="34" charset="0"/>
                <a:cs typeface="Arial" pitchFamily="34" charset="0"/>
              </a:rPr>
              <a:t> </a:t>
            </a:r>
            <a:r>
              <a:rPr lang="en-GB" dirty="0" err="1" smtClean="0">
                <a:latin typeface="Arial" pitchFamily="34" charset="0"/>
                <a:cs typeface="Arial" pitchFamily="34" charset="0"/>
              </a:rPr>
              <a:t>gehechtheid</a:t>
            </a:r>
            <a:r>
              <a:rPr lang="en-GB" dirty="0" smtClean="0">
                <a:latin typeface="Arial" pitchFamily="34" charset="0"/>
                <a:cs typeface="Arial" pitchFamily="34" charset="0"/>
              </a:rPr>
              <a:t>), </a:t>
            </a:r>
            <a:r>
              <a:rPr lang="en-GB" dirty="0" err="1" smtClean="0">
                <a:latin typeface="Arial" pitchFamily="34" charset="0"/>
                <a:cs typeface="Arial" pitchFamily="34" charset="0"/>
              </a:rPr>
              <a:t>leidt</a:t>
            </a:r>
            <a:r>
              <a:rPr lang="en-GB" dirty="0" smtClean="0">
                <a:latin typeface="Arial" pitchFamily="34" charset="0"/>
                <a:cs typeface="Arial" pitchFamily="34" charset="0"/>
              </a:rPr>
              <a:t> </a:t>
            </a:r>
            <a:r>
              <a:rPr lang="en-GB" dirty="0" err="1" smtClean="0">
                <a:latin typeface="Arial" pitchFamily="34" charset="0"/>
                <a:cs typeface="Arial" pitchFamily="34" charset="0"/>
              </a:rPr>
              <a:t>dit</a:t>
            </a:r>
            <a:r>
              <a:rPr lang="en-GB" dirty="0" smtClean="0">
                <a:latin typeface="Arial" pitchFamily="34" charset="0"/>
                <a:cs typeface="Arial" pitchFamily="34" charset="0"/>
              </a:rPr>
              <a:t> tot </a:t>
            </a:r>
            <a:r>
              <a:rPr lang="en-GB" b="1" i="1" dirty="0" err="1" smtClean="0">
                <a:latin typeface="Arial" pitchFamily="34" charset="0"/>
                <a:cs typeface="Arial" pitchFamily="34" charset="0"/>
              </a:rPr>
              <a:t>gebrekkige</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affectregulatie</a:t>
            </a:r>
            <a:endParaRPr lang="en-GB" b="1" i="1" dirty="0" smtClean="0">
              <a:latin typeface="Arial" pitchFamily="34" charset="0"/>
              <a:cs typeface="Arial" pitchFamily="34" charset="0"/>
            </a:endParaRPr>
          </a:p>
          <a:p>
            <a:pPr>
              <a:spcBef>
                <a:spcPct val="0"/>
              </a:spcBef>
            </a:pPr>
            <a:endParaRPr lang="en-GB" dirty="0" smtClean="0">
              <a:latin typeface="Arial" pitchFamily="34" charset="0"/>
              <a:cs typeface="Arial" pitchFamily="34" charset="0"/>
            </a:endParaRPr>
          </a:p>
          <a:p>
            <a:pPr>
              <a:spcBef>
                <a:spcPct val="0"/>
              </a:spcBef>
              <a:buFontTx/>
              <a:buChar char="-"/>
            </a:pPr>
            <a:r>
              <a:rPr lang="en-GB" dirty="0" smtClean="0">
                <a:latin typeface="Arial" pitchFamily="34" charset="0"/>
                <a:cs typeface="Arial" pitchFamily="34" charset="0"/>
              </a:rPr>
              <a:t>Door </a:t>
            </a:r>
            <a:r>
              <a:rPr lang="en-GB" b="1" i="1" dirty="0" err="1" smtClean="0">
                <a:latin typeface="Arial" pitchFamily="34" charset="0"/>
                <a:cs typeface="Arial" pitchFamily="34" charset="0"/>
              </a:rPr>
              <a:t>gebrekkige</a:t>
            </a:r>
            <a:r>
              <a:rPr lang="en-GB" b="1" i="1" dirty="0" smtClean="0">
                <a:latin typeface="Arial" pitchFamily="34" charset="0"/>
                <a:cs typeface="Arial" pitchFamily="34" charset="0"/>
              </a:rPr>
              <a:t> </a:t>
            </a:r>
            <a:r>
              <a:rPr lang="en-GB" b="1" i="1" dirty="0" err="1" smtClean="0">
                <a:latin typeface="Arial" pitchFamily="34" charset="0"/>
                <a:cs typeface="Arial" pitchFamily="34" charset="0"/>
              </a:rPr>
              <a:t>affectregulatie</a:t>
            </a:r>
            <a:r>
              <a:rPr lang="en-GB" dirty="0" smtClean="0">
                <a:latin typeface="Arial" pitchFamily="34" charset="0"/>
                <a:cs typeface="Arial" pitchFamily="34" charset="0"/>
              </a:rPr>
              <a:t>, </a:t>
            </a:r>
            <a:r>
              <a:rPr lang="en-GB" dirty="0" err="1" smtClean="0">
                <a:latin typeface="Arial" pitchFamily="34" charset="0"/>
                <a:cs typeface="Arial" pitchFamily="34" charset="0"/>
              </a:rPr>
              <a:t>zal</a:t>
            </a:r>
            <a:r>
              <a:rPr lang="en-GB" dirty="0" smtClean="0">
                <a:latin typeface="Arial" pitchFamily="34" charset="0"/>
                <a:cs typeface="Arial" pitchFamily="34" charset="0"/>
              </a:rPr>
              <a:t> </a:t>
            </a:r>
            <a:r>
              <a:rPr lang="en-GB" dirty="0" err="1" smtClean="0">
                <a:latin typeface="Arial" pitchFamily="34" charset="0"/>
                <a:cs typeface="Arial" pitchFamily="34" charset="0"/>
              </a:rPr>
              <a:t>persoon</a:t>
            </a:r>
            <a:r>
              <a:rPr lang="en-GB" dirty="0" smtClean="0">
                <a:latin typeface="Arial" pitchFamily="34" charset="0"/>
                <a:cs typeface="Arial" pitchFamily="34" charset="0"/>
              </a:rPr>
              <a:t> </a:t>
            </a:r>
            <a:r>
              <a:rPr lang="en-GB" dirty="0" err="1" smtClean="0">
                <a:latin typeface="Arial" pitchFamily="34" charset="0"/>
                <a:cs typeface="Arial" pitchFamily="34" charset="0"/>
              </a:rPr>
              <a:t>meer</a:t>
            </a:r>
            <a:r>
              <a:rPr lang="en-GB" dirty="0" smtClean="0">
                <a:latin typeface="Arial" pitchFamily="34" charset="0"/>
                <a:cs typeface="Arial" pitchFamily="34" charset="0"/>
              </a:rPr>
              <a:t> stress </a:t>
            </a:r>
            <a:r>
              <a:rPr lang="en-GB" dirty="0" err="1" smtClean="0">
                <a:latin typeface="Arial" pitchFamily="34" charset="0"/>
                <a:cs typeface="Arial" pitchFamily="34" charset="0"/>
              </a:rPr>
              <a:t>ervaren</a:t>
            </a:r>
            <a:r>
              <a:rPr lang="en-GB" dirty="0" smtClean="0">
                <a:latin typeface="Arial" pitchFamily="34" charset="0"/>
                <a:cs typeface="Arial" pitchFamily="34" charset="0"/>
              </a:rPr>
              <a:t> </a:t>
            </a:r>
            <a:r>
              <a:rPr lang="en-GB" dirty="0" err="1" smtClean="0">
                <a:latin typeface="Arial" pitchFamily="34" charset="0"/>
                <a:cs typeface="Arial" pitchFamily="34" charset="0"/>
              </a:rPr>
              <a:t>mn</a:t>
            </a:r>
            <a:r>
              <a:rPr lang="en-GB" dirty="0" smtClean="0">
                <a:latin typeface="Arial" pitchFamily="34" charset="0"/>
                <a:cs typeface="Arial" pitchFamily="34" charset="0"/>
              </a:rPr>
              <a:t> in context van </a:t>
            </a:r>
            <a:r>
              <a:rPr lang="en-GB" dirty="0" err="1" smtClean="0">
                <a:latin typeface="Arial" pitchFamily="34" charset="0"/>
                <a:cs typeface="Arial" pitchFamily="34" charset="0"/>
              </a:rPr>
              <a:t>intieme</a:t>
            </a:r>
            <a:r>
              <a:rPr lang="en-GB" dirty="0" smtClean="0">
                <a:latin typeface="Arial" pitchFamily="34" charset="0"/>
                <a:cs typeface="Arial" pitchFamily="34" charset="0"/>
              </a:rPr>
              <a:t> </a:t>
            </a:r>
            <a:r>
              <a:rPr lang="en-GB" dirty="0" err="1" smtClean="0">
                <a:latin typeface="Arial" pitchFamily="34" charset="0"/>
                <a:cs typeface="Arial" pitchFamily="34" charset="0"/>
              </a:rPr>
              <a:t>gehechtheidsrelaties</a:t>
            </a:r>
            <a:r>
              <a:rPr lang="en-GB" dirty="0" smtClean="0">
                <a:latin typeface="Arial" pitchFamily="34" charset="0"/>
                <a:cs typeface="Arial" pitchFamily="34" charset="0"/>
              </a:rPr>
              <a:t> (</a:t>
            </a:r>
            <a:r>
              <a:rPr lang="en-GB" dirty="0" err="1" smtClean="0">
                <a:latin typeface="Arial" pitchFamily="34" charset="0"/>
                <a:cs typeface="Arial" pitchFamily="34" charset="0"/>
              </a:rPr>
              <a:t>kan</a:t>
            </a:r>
            <a:r>
              <a:rPr lang="en-GB" dirty="0" smtClean="0">
                <a:latin typeface="Arial" pitchFamily="34" charset="0"/>
                <a:cs typeface="Arial" pitchFamily="34" charset="0"/>
              </a:rPr>
              <a:t> de </a:t>
            </a:r>
            <a:r>
              <a:rPr lang="en-GB" dirty="0" err="1" smtClean="0">
                <a:latin typeface="Arial" pitchFamily="34" charset="0"/>
                <a:cs typeface="Arial" pitchFamily="34" charset="0"/>
              </a:rPr>
              <a:t>emoties</a:t>
            </a:r>
            <a:r>
              <a:rPr lang="en-GB" dirty="0" smtClean="0">
                <a:latin typeface="Arial" pitchFamily="34" charset="0"/>
                <a:cs typeface="Arial" pitchFamily="34" charset="0"/>
              </a:rPr>
              <a:t> die </a:t>
            </a:r>
            <a:r>
              <a:rPr lang="en-GB" dirty="0" err="1" smtClean="0">
                <a:latin typeface="Arial" pitchFamily="34" charset="0"/>
                <a:cs typeface="Arial" pitchFamily="34" charset="0"/>
              </a:rPr>
              <a:t>een</a:t>
            </a:r>
            <a:r>
              <a:rPr lang="en-GB" dirty="0" smtClean="0">
                <a:latin typeface="Arial" pitchFamily="34" charset="0"/>
                <a:cs typeface="Arial" pitchFamily="34" charset="0"/>
              </a:rPr>
              <a:t> </a:t>
            </a:r>
            <a:r>
              <a:rPr lang="en-GB" dirty="0" err="1" smtClean="0">
                <a:latin typeface="Arial" pitchFamily="34" charset="0"/>
                <a:cs typeface="Arial" pitchFamily="34" charset="0"/>
              </a:rPr>
              <a:t>dergelijke</a:t>
            </a:r>
            <a:r>
              <a:rPr lang="en-GB" dirty="0" smtClean="0">
                <a:latin typeface="Arial" pitchFamily="34" charset="0"/>
                <a:cs typeface="Arial" pitchFamily="34" charset="0"/>
              </a:rPr>
              <a:t> </a:t>
            </a:r>
            <a:r>
              <a:rPr lang="en-GB" dirty="0" err="1" smtClean="0">
                <a:latin typeface="Arial" pitchFamily="34" charset="0"/>
                <a:cs typeface="Arial" pitchFamily="34" charset="0"/>
              </a:rPr>
              <a:t>relatie</a:t>
            </a:r>
            <a:r>
              <a:rPr lang="en-GB" dirty="0" smtClean="0">
                <a:latin typeface="Arial" pitchFamily="34" charset="0"/>
                <a:cs typeface="Arial" pitchFamily="34" charset="0"/>
              </a:rPr>
              <a:t> </a:t>
            </a:r>
            <a:r>
              <a:rPr lang="en-GB" dirty="0" err="1" smtClean="0">
                <a:latin typeface="Arial" pitchFamily="34" charset="0"/>
                <a:cs typeface="Arial" pitchFamily="34" charset="0"/>
              </a:rPr>
              <a:t>genereert</a:t>
            </a:r>
            <a:r>
              <a:rPr lang="en-GB" dirty="0" smtClean="0">
                <a:latin typeface="Arial" pitchFamily="34" charset="0"/>
                <a:cs typeface="Arial" pitchFamily="34" charset="0"/>
              </a:rPr>
              <a:t> </a:t>
            </a:r>
            <a:r>
              <a:rPr lang="en-GB" dirty="0" err="1" smtClean="0">
                <a:latin typeface="Arial" pitchFamily="34" charset="0"/>
                <a:cs typeface="Arial" pitchFamily="34" charset="0"/>
              </a:rPr>
              <a:t>niet</a:t>
            </a:r>
            <a:r>
              <a:rPr lang="en-GB" dirty="0" smtClean="0">
                <a:latin typeface="Arial" pitchFamily="34" charset="0"/>
                <a:cs typeface="Arial" pitchFamily="34" charset="0"/>
              </a:rPr>
              <a:t> </a:t>
            </a:r>
            <a:r>
              <a:rPr lang="en-GB" dirty="0" err="1" smtClean="0">
                <a:latin typeface="Arial" pitchFamily="34" charset="0"/>
                <a:cs typeface="Arial" pitchFamily="34" charset="0"/>
              </a:rPr>
              <a:t>goed</a:t>
            </a:r>
            <a:r>
              <a:rPr lang="en-GB" dirty="0" smtClean="0">
                <a:latin typeface="Arial" pitchFamily="34" charset="0"/>
                <a:cs typeface="Arial" pitchFamily="34" charset="0"/>
              </a:rPr>
              <a:t> </a:t>
            </a:r>
            <a:r>
              <a:rPr lang="en-GB" dirty="0" err="1" smtClean="0">
                <a:latin typeface="Arial" pitchFamily="34" charset="0"/>
                <a:cs typeface="Arial" pitchFamily="34" charset="0"/>
              </a:rPr>
              <a:t>reguleren</a:t>
            </a:r>
            <a:r>
              <a:rPr lang="en-GB" dirty="0" smtClean="0">
                <a:latin typeface="Arial" pitchFamily="34" charset="0"/>
                <a:cs typeface="Arial" pitchFamily="34" charset="0"/>
              </a:rPr>
              <a:t>). </a:t>
            </a:r>
            <a:r>
              <a:rPr lang="en-GB" dirty="0" err="1" smtClean="0">
                <a:latin typeface="Arial" pitchFamily="34" charset="0"/>
                <a:cs typeface="Arial" pitchFamily="34" charset="0"/>
              </a:rPr>
              <a:t>Deze</a:t>
            </a:r>
            <a:r>
              <a:rPr lang="en-GB" dirty="0" smtClean="0">
                <a:latin typeface="Arial" pitchFamily="34" charset="0"/>
                <a:cs typeface="Arial" pitchFamily="34" charset="0"/>
              </a:rPr>
              <a:t> </a:t>
            </a:r>
            <a:r>
              <a:rPr lang="en-GB" dirty="0" err="1" smtClean="0">
                <a:latin typeface="Arial" pitchFamily="34" charset="0"/>
                <a:cs typeface="Arial" pitchFamily="34" charset="0"/>
              </a:rPr>
              <a:t>verhoogde</a:t>
            </a:r>
            <a:r>
              <a:rPr lang="en-GB" dirty="0" smtClean="0">
                <a:latin typeface="Arial" pitchFamily="34" charset="0"/>
                <a:cs typeface="Arial" pitchFamily="34" charset="0"/>
              </a:rPr>
              <a:t> spanning </a:t>
            </a:r>
            <a:r>
              <a:rPr lang="en-GB" dirty="0" err="1" smtClean="0">
                <a:latin typeface="Arial" pitchFamily="34" charset="0"/>
                <a:cs typeface="Arial" pitchFamily="34" charset="0"/>
              </a:rPr>
              <a:t>leidt</a:t>
            </a:r>
            <a:r>
              <a:rPr lang="en-GB" dirty="0" smtClean="0">
                <a:latin typeface="Arial" pitchFamily="34" charset="0"/>
                <a:cs typeface="Arial" pitchFamily="34" charset="0"/>
              </a:rPr>
              <a:t> tot </a:t>
            </a:r>
            <a:r>
              <a:rPr lang="en-GB" b="1" i="1" dirty="0" err="1" smtClean="0">
                <a:latin typeface="Arial" pitchFamily="34" charset="0"/>
                <a:cs typeface="Arial" pitchFamily="34" charset="0"/>
              </a:rPr>
              <a:t>hyperactivatie</a:t>
            </a:r>
            <a:r>
              <a:rPr lang="en-GB" b="1" i="1" dirty="0" smtClean="0">
                <a:latin typeface="Arial" pitchFamily="34" charset="0"/>
                <a:cs typeface="Arial" pitchFamily="34" charset="0"/>
              </a:rPr>
              <a:t> van het </a:t>
            </a:r>
            <a:r>
              <a:rPr lang="en-GB" b="1" i="1" dirty="0" err="1" smtClean="0">
                <a:latin typeface="Arial" pitchFamily="34" charset="0"/>
                <a:cs typeface="Arial" pitchFamily="34" charset="0"/>
              </a:rPr>
              <a:t>gehechtheidssysteem</a:t>
            </a:r>
            <a:r>
              <a:rPr lang="en-GB" b="1" i="1" dirty="0" smtClean="0">
                <a:latin typeface="Arial" pitchFamily="34" charset="0"/>
                <a:cs typeface="Arial" pitchFamily="34" charset="0"/>
              </a:rPr>
              <a:t>, </a:t>
            </a:r>
            <a:r>
              <a:rPr lang="en-GB" dirty="0" err="1" smtClean="0">
                <a:latin typeface="Arial" pitchFamily="34" charset="0"/>
                <a:cs typeface="Arial" pitchFamily="34" charset="0"/>
              </a:rPr>
              <a:t>waarbij</a:t>
            </a:r>
            <a:r>
              <a:rPr lang="en-GB" dirty="0" smtClean="0">
                <a:latin typeface="Arial" pitchFamily="34" charset="0"/>
                <a:cs typeface="Arial" pitchFamily="34" charset="0"/>
              </a:rPr>
              <a:t> het </a:t>
            </a:r>
            <a:r>
              <a:rPr lang="en-GB" dirty="0" err="1" smtClean="0">
                <a:latin typeface="Arial" pitchFamily="34" charset="0"/>
                <a:cs typeface="Arial" pitchFamily="34" charset="0"/>
              </a:rPr>
              <a:t>individu</a:t>
            </a:r>
            <a:r>
              <a:rPr lang="en-GB" dirty="0" smtClean="0">
                <a:latin typeface="Arial" pitchFamily="34" charset="0"/>
                <a:cs typeface="Arial" pitchFamily="34" charset="0"/>
              </a:rPr>
              <a:t> </a:t>
            </a:r>
            <a:r>
              <a:rPr lang="en-GB" dirty="0" err="1" smtClean="0">
                <a:latin typeface="Arial" pitchFamily="34" charset="0"/>
                <a:cs typeface="Arial" pitchFamily="34" charset="0"/>
              </a:rPr>
              <a:t>zal</a:t>
            </a:r>
            <a:r>
              <a:rPr lang="en-GB" dirty="0" smtClean="0">
                <a:latin typeface="Arial" pitchFamily="34" charset="0"/>
                <a:cs typeface="Arial" pitchFamily="34" charset="0"/>
              </a:rPr>
              <a:t> </a:t>
            </a:r>
            <a:r>
              <a:rPr lang="en-GB" dirty="0" err="1" smtClean="0">
                <a:latin typeface="Arial" pitchFamily="34" charset="0"/>
                <a:cs typeface="Arial" pitchFamily="34" charset="0"/>
              </a:rPr>
              <a:t>terugvallen</a:t>
            </a:r>
            <a:r>
              <a:rPr lang="en-GB" dirty="0" smtClean="0">
                <a:latin typeface="Arial" pitchFamily="34" charset="0"/>
                <a:cs typeface="Arial" pitchFamily="34" charset="0"/>
              </a:rPr>
              <a:t> op </a:t>
            </a:r>
            <a:r>
              <a:rPr lang="en-GB" dirty="0" err="1" smtClean="0">
                <a:latin typeface="Arial" pitchFamily="34" charset="0"/>
                <a:cs typeface="Arial" pitchFamily="34" charset="0"/>
              </a:rPr>
              <a:t>meer</a:t>
            </a:r>
            <a:r>
              <a:rPr lang="en-GB" dirty="0" smtClean="0">
                <a:latin typeface="Arial" pitchFamily="34" charset="0"/>
                <a:cs typeface="Arial" pitchFamily="34" charset="0"/>
              </a:rPr>
              <a:t> </a:t>
            </a:r>
            <a:r>
              <a:rPr lang="en-GB" dirty="0" err="1" smtClean="0">
                <a:latin typeface="Arial" pitchFamily="34" charset="0"/>
                <a:cs typeface="Arial" pitchFamily="34" charset="0"/>
              </a:rPr>
              <a:t>primitievere</a:t>
            </a:r>
            <a:r>
              <a:rPr lang="en-GB" dirty="0" smtClean="0">
                <a:latin typeface="Arial" pitchFamily="34" charset="0"/>
                <a:cs typeface="Arial" pitchFamily="34" charset="0"/>
              </a:rPr>
              <a:t> </a:t>
            </a:r>
            <a:r>
              <a:rPr lang="en-GB" dirty="0" err="1" smtClean="0">
                <a:latin typeface="Arial" pitchFamily="34" charset="0"/>
                <a:cs typeface="Arial" pitchFamily="34" charset="0"/>
              </a:rPr>
              <a:t>denkwijzen</a:t>
            </a:r>
            <a:r>
              <a:rPr lang="en-GB" dirty="0" smtClean="0">
                <a:latin typeface="Arial" pitchFamily="34" charset="0"/>
                <a:cs typeface="Arial" pitchFamily="34" charset="0"/>
              </a:rPr>
              <a:t> door de </a:t>
            </a:r>
            <a:r>
              <a:rPr lang="en-GB" dirty="0" err="1" smtClean="0">
                <a:latin typeface="Arial" pitchFamily="34" charset="0"/>
                <a:cs typeface="Arial" pitchFamily="34" charset="0"/>
              </a:rPr>
              <a:t>inhibitie</a:t>
            </a:r>
            <a:r>
              <a:rPr lang="en-GB" dirty="0" smtClean="0">
                <a:latin typeface="Arial" pitchFamily="34" charset="0"/>
                <a:cs typeface="Arial" pitchFamily="34" charset="0"/>
              </a:rPr>
              <a:t> van  het </a:t>
            </a:r>
            <a:r>
              <a:rPr lang="en-GB" dirty="0" err="1" smtClean="0">
                <a:latin typeface="Arial" pitchFamily="34" charset="0"/>
                <a:cs typeface="Arial" pitchFamily="34" charset="0"/>
              </a:rPr>
              <a:t>gecontroleerd</a:t>
            </a:r>
            <a:r>
              <a:rPr lang="en-GB" dirty="0" smtClean="0">
                <a:latin typeface="Arial" pitchFamily="34" charset="0"/>
                <a:cs typeface="Arial" pitchFamily="34" charset="0"/>
              </a:rPr>
              <a:t> </a:t>
            </a:r>
            <a:r>
              <a:rPr lang="en-GB" dirty="0" err="1" smtClean="0">
                <a:latin typeface="Arial" pitchFamily="34" charset="0"/>
                <a:cs typeface="Arial" pitchFamily="34" charset="0"/>
              </a:rPr>
              <a:t>mentaliseren</a:t>
            </a:r>
            <a:r>
              <a:rPr lang="en-GB" dirty="0" smtClean="0">
                <a:latin typeface="Arial" pitchFamily="34" charset="0"/>
                <a:cs typeface="Arial" pitchFamily="34" charset="0"/>
              </a:rPr>
              <a:t>. </a:t>
            </a:r>
          </a:p>
          <a:p>
            <a:pPr>
              <a:spcBef>
                <a:spcPct val="0"/>
              </a:spcBef>
              <a:buFontTx/>
              <a:buChar char="-"/>
            </a:pPr>
            <a:r>
              <a:rPr lang="en-GB" dirty="0" smtClean="0">
                <a:latin typeface="Arial" pitchFamily="34" charset="0"/>
                <a:cs typeface="Arial" pitchFamily="34" charset="0"/>
              </a:rPr>
              <a:t>Stress, maar </a:t>
            </a:r>
            <a:r>
              <a:rPr lang="en-GB" dirty="0" err="1" smtClean="0">
                <a:latin typeface="Arial" pitchFamily="34" charset="0"/>
                <a:cs typeface="Arial" pitchFamily="34" charset="0"/>
              </a:rPr>
              <a:t>ook</a:t>
            </a:r>
            <a:r>
              <a:rPr lang="en-GB" dirty="0" smtClean="0">
                <a:latin typeface="Arial" pitchFamily="34" charset="0"/>
                <a:cs typeface="Arial" pitchFamily="34" charset="0"/>
              </a:rPr>
              <a:t> trauma, </a:t>
            </a:r>
            <a:r>
              <a:rPr lang="en-GB" dirty="0" err="1" smtClean="0">
                <a:latin typeface="Arial" pitchFamily="34" charset="0"/>
                <a:cs typeface="Arial" pitchFamily="34" charset="0"/>
              </a:rPr>
              <a:t>en</a:t>
            </a:r>
            <a:r>
              <a:rPr lang="en-GB" dirty="0" smtClean="0">
                <a:latin typeface="Arial" pitchFamily="34" charset="0"/>
                <a:cs typeface="Arial" pitchFamily="34" charset="0"/>
              </a:rPr>
              <a:t> </a:t>
            </a:r>
            <a:r>
              <a:rPr lang="en-GB" dirty="0" err="1" smtClean="0">
                <a:latin typeface="Arial" pitchFamily="34" charset="0"/>
                <a:cs typeface="Arial" pitchFamily="34" charset="0"/>
              </a:rPr>
              <a:t>daaropvolgend</a:t>
            </a:r>
            <a:r>
              <a:rPr lang="en-GB" dirty="0" smtClean="0">
                <a:latin typeface="Arial" pitchFamily="34" charset="0"/>
                <a:cs typeface="Arial" pitchFamily="34" charset="0"/>
              </a:rPr>
              <a:t> </a:t>
            </a:r>
            <a:r>
              <a:rPr lang="en-GB" dirty="0" err="1" smtClean="0">
                <a:latin typeface="Arial" pitchFamily="34" charset="0"/>
                <a:cs typeface="Arial" pitchFamily="34" charset="0"/>
              </a:rPr>
              <a:t>hyperactivatie</a:t>
            </a:r>
            <a:r>
              <a:rPr lang="en-GB" dirty="0" smtClean="0">
                <a:latin typeface="Arial" pitchFamily="34" charset="0"/>
                <a:cs typeface="Arial" pitchFamily="34" charset="0"/>
              </a:rPr>
              <a:t> van het </a:t>
            </a:r>
            <a:r>
              <a:rPr lang="en-GB" dirty="0" err="1" smtClean="0">
                <a:latin typeface="Arial" pitchFamily="34" charset="0"/>
                <a:cs typeface="Arial" pitchFamily="34" charset="0"/>
              </a:rPr>
              <a:t>gehechtheidssysteem</a:t>
            </a:r>
            <a:r>
              <a:rPr lang="en-GB" dirty="0" smtClean="0">
                <a:latin typeface="Arial" pitchFamily="34" charset="0"/>
                <a:cs typeface="Arial" pitchFamily="34" charset="0"/>
              </a:rPr>
              <a:t> </a:t>
            </a:r>
            <a:r>
              <a:rPr lang="en-GB" dirty="0" err="1" smtClean="0">
                <a:latin typeface="Arial" pitchFamily="34" charset="0"/>
                <a:cs typeface="Arial" pitchFamily="34" charset="0"/>
              </a:rPr>
              <a:t>worden</a:t>
            </a:r>
            <a:r>
              <a:rPr lang="en-GB" dirty="0" smtClean="0">
                <a:latin typeface="Arial" pitchFamily="34" charset="0"/>
                <a:cs typeface="Arial" pitchFamily="34" charset="0"/>
              </a:rPr>
              <a:t> </a:t>
            </a:r>
            <a:r>
              <a:rPr lang="en-GB" dirty="0" err="1" smtClean="0">
                <a:latin typeface="Arial" pitchFamily="34" charset="0"/>
                <a:cs typeface="Arial" pitchFamily="34" charset="0"/>
              </a:rPr>
              <a:t>gezien</a:t>
            </a:r>
            <a:r>
              <a:rPr lang="en-GB" dirty="0" smtClean="0">
                <a:latin typeface="Arial" pitchFamily="34" charset="0"/>
                <a:cs typeface="Arial" pitchFamily="34" charset="0"/>
              </a:rPr>
              <a:t> </a:t>
            </a:r>
            <a:r>
              <a:rPr lang="en-GB" dirty="0" err="1" smtClean="0">
                <a:latin typeface="Arial" pitchFamily="34" charset="0"/>
                <a:cs typeface="Arial" pitchFamily="34" charset="0"/>
              </a:rPr>
              <a:t>als</a:t>
            </a:r>
            <a:r>
              <a:rPr lang="en-GB" dirty="0" smtClean="0">
                <a:latin typeface="Arial" pitchFamily="34" charset="0"/>
                <a:cs typeface="Arial" pitchFamily="34" charset="0"/>
              </a:rPr>
              <a:t> </a:t>
            </a:r>
            <a:r>
              <a:rPr lang="en-GB" b="1" dirty="0" err="1" smtClean="0">
                <a:latin typeface="Arial" pitchFamily="34" charset="0"/>
                <a:cs typeface="Arial" pitchFamily="34" charset="0"/>
              </a:rPr>
              <a:t>uitlokkende</a:t>
            </a:r>
            <a:r>
              <a:rPr lang="en-GB" b="1" dirty="0" smtClean="0">
                <a:latin typeface="Arial" pitchFamily="34" charset="0"/>
                <a:cs typeface="Arial" pitchFamily="34" charset="0"/>
              </a:rPr>
              <a:t> </a:t>
            </a:r>
            <a:r>
              <a:rPr lang="en-GB" b="1" dirty="0" err="1" smtClean="0">
                <a:latin typeface="Arial" pitchFamily="34" charset="0"/>
                <a:cs typeface="Arial" pitchFamily="34" charset="0"/>
              </a:rPr>
              <a:t>factoren</a:t>
            </a:r>
            <a:endParaRPr lang="en-GB" b="1" dirty="0" smtClean="0">
              <a:latin typeface="Arial" pitchFamily="34" charset="0"/>
              <a:cs typeface="Arial" pitchFamily="34" charset="0"/>
            </a:endParaRPr>
          </a:p>
          <a:p>
            <a:pPr algn="l"/>
            <a:r>
              <a:rPr lang="en-GB" dirty="0" smtClean="0">
                <a:latin typeface="Arial" pitchFamily="34" charset="0"/>
                <a:cs typeface="Arial" pitchFamily="34" charset="0"/>
              </a:rPr>
              <a:t>die </a:t>
            </a:r>
            <a:r>
              <a:rPr lang="en-GB" dirty="0" err="1" smtClean="0">
                <a:latin typeface="Arial" pitchFamily="34" charset="0"/>
                <a:cs typeface="Arial" pitchFamily="34" charset="0"/>
              </a:rPr>
              <a:t>leiden</a:t>
            </a:r>
            <a:r>
              <a:rPr lang="en-GB" dirty="0" smtClean="0">
                <a:latin typeface="Arial" pitchFamily="34" charset="0"/>
                <a:cs typeface="Arial" pitchFamily="34" charset="0"/>
              </a:rPr>
              <a:t> tot </a:t>
            </a:r>
            <a:r>
              <a:rPr lang="en-GB" dirty="0" err="1" smtClean="0">
                <a:latin typeface="Arial" pitchFamily="34" charset="0"/>
                <a:cs typeface="Arial" pitchFamily="34" charset="0"/>
              </a:rPr>
              <a:t>verlies</a:t>
            </a:r>
            <a:r>
              <a:rPr lang="en-GB" dirty="0" smtClean="0">
                <a:latin typeface="Arial" pitchFamily="34" charset="0"/>
                <a:cs typeface="Arial" pitchFamily="34" charset="0"/>
              </a:rPr>
              <a:t> van het </a:t>
            </a:r>
            <a:r>
              <a:rPr lang="en-GB" dirty="0" err="1" smtClean="0">
                <a:latin typeface="Arial" pitchFamily="34" charset="0"/>
                <a:cs typeface="Arial" pitchFamily="34" charset="0"/>
              </a:rPr>
              <a:t>mentaliserend</a:t>
            </a:r>
            <a:r>
              <a:rPr lang="en-GB" dirty="0" smtClean="0">
                <a:latin typeface="Arial" pitchFamily="34" charset="0"/>
                <a:cs typeface="Arial" pitchFamily="34" charset="0"/>
              </a:rPr>
              <a:t> </a:t>
            </a:r>
            <a:r>
              <a:rPr lang="en-GB" dirty="0" err="1" smtClean="0">
                <a:latin typeface="Arial" pitchFamily="34" charset="0"/>
                <a:cs typeface="Arial" pitchFamily="34" charset="0"/>
              </a:rPr>
              <a:t>vermogen</a:t>
            </a:r>
            <a:r>
              <a:rPr lang="en-GB" dirty="0" smtClean="0">
                <a:latin typeface="Arial" pitchFamily="34" charset="0"/>
                <a:cs typeface="Arial" pitchFamily="34" charset="0"/>
              </a:rPr>
              <a:t>. </a:t>
            </a:r>
            <a:r>
              <a:rPr lang="en-GB" dirty="0" err="1" smtClean="0">
                <a:latin typeface="Arial" pitchFamily="34" charset="0"/>
                <a:cs typeface="Arial" pitchFamily="34" charset="0"/>
              </a:rPr>
              <a:t>Dit</a:t>
            </a:r>
            <a:r>
              <a:rPr lang="en-GB" dirty="0" smtClean="0">
                <a:latin typeface="Arial" pitchFamily="34" charset="0"/>
                <a:cs typeface="Arial" pitchFamily="34" charset="0"/>
              </a:rPr>
              <a:t> </a:t>
            </a:r>
            <a:r>
              <a:rPr lang="en-GB" dirty="0" err="1" smtClean="0">
                <a:latin typeface="Arial" pitchFamily="34" charset="0"/>
                <a:cs typeface="Arial" pitchFamily="34" charset="0"/>
              </a:rPr>
              <a:t>leidt</a:t>
            </a:r>
            <a:r>
              <a:rPr lang="en-GB" dirty="0" smtClean="0">
                <a:latin typeface="Arial" pitchFamily="34" charset="0"/>
                <a:cs typeface="Arial" pitchFamily="34" charset="0"/>
              </a:rPr>
              <a:t> tot </a:t>
            </a:r>
            <a:r>
              <a:rPr lang="en-GB" dirty="0" err="1" smtClean="0">
                <a:latin typeface="Arial" pitchFamily="34" charset="0"/>
                <a:cs typeface="Arial" pitchFamily="34" charset="0"/>
              </a:rPr>
              <a:t>tal</a:t>
            </a:r>
            <a:r>
              <a:rPr lang="en-GB" dirty="0" smtClean="0">
                <a:latin typeface="Arial" pitchFamily="34" charset="0"/>
                <a:cs typeface="Arial" pitchFamily="34" charset="0"/>
              </a:rPr>
              <a:t> van </a:t>
            </a:r>
            <a:r>
              <a:rPr lang="en-GB" dirty="0" err="1" smtClean="0">
                <a:latin typeface="Arial" pitchFamily="34" charset="0"/>
                <a:cs typeface="Arial" pitchFamily="34" charset="0"/>
              </a:rPr>
              <a:t>klachten</a:t>
            </a:r>
            <a:r>
              <a:rPr lang="en-GB" dirty="0" smtClean="0">
                <a:latin typeface="Arial" pitchFamily="34" charset="0"/>
                <a:cs typeface="Arial" pitchFamily="34" charset="0"/>
              </a:rPr>
              <a:t> </a:t>
            </a:r>
            <a:r>
              <a:rPr lang="en-GB" dirty="0" err="1" smtClean="0">
                <a:latin typeface="Arial" pitchFamily="34" charset="0"/>
                <a:cs typeface="Arial" pitchFamily="34" charset="0"/>
              </a:rPr>
              <a:t>en</a:t>
            </a:r>
            <a:r>
              <a:rPr lang="en-GB" dirty="0" smtClean="0">
                <a:latin typeface="Arial" pitchFamily="34" charset="0"/>
                <a:cs typeface="Arial" pitchFamily="34" charset="0"/>
              </a:rPr>
              <a:t> </a:t>
            </a:r>
            <a:r>
              <a:rPr lang="en-GB" dirty="0" err="1" smtClean="0">
                <a:latin typeface="Arial" pitchFamily="34" charset="0"/>
                <a:cs typeface="Arial" pitchFamily="34" charset="0"/>
              </a:rPr>
              <a:t>problemen</a:t>
            </a:r>
            <a:r>
              <a:rPr lang="en-GB" dirty="0" smtClean="0">
                <a:latin typeface="Arial" pitchFamily="34" charset="0"/>
                <a:cs typeface="Arial" pitchFamily="34" charset="0"/>
              </a:rPr>
              <a:t> die ten </a:t>
            </a:r>
            <a:r>
              <a:rPr lang="en-GB" dirty="0" err="1" smtClean="0">
                <a:latin typeface="Arial" pitchFamily="34" charset="0"/>
                <a:cs typeface="Arial" pitchFamily="34" charset="0"/>
              </a:rPr>
              <a:t>grondslag</a:t>
            </a:r>
            <a:r>
              <a:rPr lang="en-GB" dirty="0" smtClean="0">
                <a:latin typeface="Arial" pitchFamily="34" charset="0"/>
                <a:cs typeface="Arial" pitchFamily="34" charset="0"/>
              </a:rPr>
              <a:t> </a:t>
            </a:r>
            <a:r>
              <a:rPr lang="en-GB" dirty="0" err="1" smtClean="0">
                <a:latin typeface="Arial" pitchFamily="34" charset="0"/>
                <a:cs typeface="Arial" pitchFamily="34" charset="0"/>
              </a:rPr>
              <a:t>liggen</a:t>
            </a:r>
            <a:r>
              <a:rPr lang="en-GB" dirty="0" smtClean="0">
                <a:latin typeface="Arial" pitchFamily="34" charset="0"/>
                <a:cs typeface="Arial" pitchFamily="34" charset="0"/>
              </a:rPr>
              <a:t> van de </a:t>
            </a:r>
            <a:r>
              <a:rPr lang="en-GB" b="1" i="1" dirty="0" smtClean="0">
                <a:latin typeface="Arial" pitchFamily="34" charset="0"/>
                <a:cs typeface="Arial" pitchFamily="34" charset="0"/>
              </a:rPr>
              <a:t>BPS</a:t>
            </a:r>
            <a:r>
              <a:rPr lang="en-GB" dirty="0" smtClean="0">
                <a:latin typeface="Arial" pitchFamily="34" charset="0"/>
                <a:cs typeface="Arial" pitchFamily="34" charset="0"/>
              </a:rPr>
              <a:t>. BPS </a:t>
            </a:r>
            <a:r>
              <a:rPr lang="en-GB" dirty="0" err="1" smtClean="0">
                <a:latin typeface="Arial" pitchFamily="34" charset="0"/>
                <a:cs typeface="Arial" pitchFamily="34" charset="0"/>
              </a:rPr>
              <a:t>symptomen</a:t>
            </a:r>
            <a:r>
              <a:rPr lang="en-GB" dirty="0" smtClean="0">
                <a:latin typeface="Arial" pitchFamily="34" charset="0"/>
                <a:cs typeface="Arial" pitchFamily="34" charset="0"/>
              </a:rPr>
              <a:t> </a:t>
            </a:r>
            <a:r>
              <a:rPr lang="en-GB" dirty="0" err="1" smtClean="0">
                <a:latin typeface="Arial" pitchFamily="34" charset="0"/>
                <a:cs typeface="Arial" pitchFamily="34" charset="0"/>
              </a:rPr>
              <a:t>kunnen</a:t>
            </a:r>
            <a:r>
              <a:rPr lang="en-GB" dirty="0" smtClean="0">
                <a:latin typeface="Arial" pitchFamily="34" charset="0"/>
                <a:cs typeface="Arial" pitchFamily="34" charset="0"/>
              </a:rPr>
              <a:t> </a:t>
            </a:r>
            <a:r>
              <a:rPr lang="en-GB" dirty="0" err="1" smtClean="0">
                <a:latin typeface="Arial" pitchFamily="34" charset="0"/>
                <a:cs typeface="Arial" pitchFamily="34" charset="0"/>
              </a:rPr>
              <a:t>gezien</a:t>
            </a:r>
            <a:r>
              <a:rPr lang="en-GB" dirty="0" smtClean="0">
                <a:latin typeface="Arial" pitchFamily="34" charset="0"/>
                <a:cs typeface="Arial" pitchFamily="34" charset="0"/>
              </a:rPr>
              <a:t> </a:t>
            </a:r>
            <a:r>
              <a:rPr lang="en-GB" dirty="0" err="1" smtClean="0">
                <a:latin typeface="Arial" pitchFamily="34" charset="0"/>
                <a:cs typeface="Arial" pitchFamily="34" charset="0"/>
              </a:rPr>
              <a:t>worden</a:t>
            </a:r>
            <a:r>
              <a:rPr lang="en-GB" dirty="0" smtClean="0">
                <a:latin typeface="Arial" pitchFamily="34" charset="0"/>
                <a:cs typeface="Arial" pitchFamily="34" charset="0"/>
              </a:rPr>
              <a:t> </a:t>
            </a:r>
            <a:r>
              <a:rPr lang="en-GB" dirty="0" err="1" smtClean="0">
                <a:latin typeface="Arial" pitchFamily="34" charset="0"/>
                <a:cs typeface="Arial" pitchFamily="34" charset="0"/>
              </a:rPr>
              <a:t>als</a:t>
            </a:r>
            <a:r>
              <a:rPr lang="en-GB" dirty="0" smtClean="0">
                <a:latin typeface="Arial" pitchFamily="34" charset="0"/>
                <a:cs typeface="Arial" pitchFamily="34" charset="0"/>
              </a:rPr>
              <a:t> </a:t>
            </a:r>
            <a:r>
              <a:rPr lang="en-GB" dirty="0" err="1" smtClean="0">
                <a:latin typeface="Arial" pitchFamily="34" charset="0"/>
                <a:cs typeface="Arial" pitchFamily="34" charset="0"/>
              </a:rPr>
              <a:t>gevolg</a:t>
            </a:r>
            <a:r>
              <a:rPr lang="en-GB" dirty="0" smtClean="0">
                <a:latin typeface="Arial" pitchFamily="34" charset="0"/>
                <a:cs typeface="Arial" pitchFamily="34" charset="0"/>
              </a:rPr>
              <a:t> van het </a:t>
            </a:r>
            <a:r>
              <a:rPr lang="en-GB" dirty="0" err="1" smtClean="0">
                <a:latin typeface="Arial" pitchFamily="34" charset="0"/>
                <a:cs typeface="Arial" pitchFamily="34" charset="0"/>
              </a:rPr>
              <a:t>terugvallen</a:t>
            </a:r>
            <a:r>
              <a:rPr lang="en-GB" dirty="0" smtClean="0">
                <a:latin typeface="Arial" pitchFamily="34" charset="0"/>
                <a:cs typeface="Arial" pitchFamily="34" charset="0"/>
              </a:rPr>
              <a:t> op </a:t>
            </a:r>
            <a:r>
              <a:rPr lang="en-GB" dirty="0" err="1" smtClean="0">
                <a:latin typeface="Arial" pitchFamily="34" charset="0"/>
                <a:cs typeface="Arial" pitchFamily="34" charset="0"/>
              </a:rPr>
              <a:t>primitievere</a:t>
            </a:r>
            <a:r>
              <a:rPr lang="en-GB" dirty="0" smtClean="0">
                <a:latin typeface="Arial" pitchFamily="34" charset="0"/>
                <a:cs typeface="Arial" pitchFamily="34" charset="0"/>
              </a:rPr>
              <a:t> </a:t>
            </a:r>
            <a:r>
              <a:rPr lang="en-GB" dirty="0" err="1" smtClean="0">
                <a:latin typeface="Arial" pitchFamily="34" charset="0"/>
                <a:cs typeface="Arial" pitchFamily="34" charset="0"/>
              </a:rPr>
              <a:t>niet-mentaliserende</a:t>
            </a:r>
            <a:r>
              <a:rPr lang="en-GB" dirty="0" smtClean="0">
                <a:latin typeface="Arial" pitchFamily="34" charset="0"/>
                <a:cs typeface="Arial" pitchFamily="34" charset="0"/>
              </a:rPr>
              <a:t> </a:t>
            </a:r>
            <a:r>
              <a:rPr lang="en-GB" dirty="0" err="1" smtClean="0">
                <a:latin typeface="Arial" pitchFamily="34" charset="0"/>
                <a:cs typeface="Arial" pitchFamily="34" charset="0"/>
              </a:rPr>
              <a:t>denkwijzen</a:t>
            </a:r>
            <a:r>
              <a:rPr lang="en-GB" dirty="0" smtClean="0">
                <a:latin typeface="Arial" pitchFamily="34" charset="0"/>
                <a:cs typeface="Arial" pitchFamily="34" charset="0"/>
              </a:rPr>
              <a:t>, </a:t>
            </a:r>
            <a:r>
              <a:rPr lang="en-GB" dirty="0" err="1" smtClean="0">
                <a:latin typeface="Arial" pitchFamily="34" charset="0"/>
                <a:cs typeface="Arial" pitchFamily="34" charset="0"/>
              </a:rPr>
              <a:t>zoals</a:t>
            </a:r>
            <a:r>
              <a:rPr lang="en-GB" dirty="0" smtClean="0">
                <a:latin typeface="Arial" pitchFamily="34" charset="0"/>
                <a:cs typeface="Arial" pitchFamily="34" charset="0"/>
              </a:rPr>
              <a:t> </a:t>
            </a:r>
            <a:r>
              <a:rPr lang="en-GB" dirty="0" err="1" smtClean="0">
                <a:latin typeface="Arial" pitchFamily="34" charset="0"/>
                <a:cs typeface="Arial" pitchFamily="34" charset="0"/>
              </a:rPr>
              <a:t>bv</a:t>
            </a:r>
            <a:r>
              <a:rPr lang="en-GB" dirty="0" smtClean="0">
                <a:latin typeface="Arial" pitchFamily="34" charset="0"/>
                <a:cs typeface="Arial" pitchFamily="34" charset="0"/>
              </a:rPr>
              <a:t>. De </a:t>
            </a:r>
            <a:r>
              <a:rPr lang="en-GB" dirty="0" err="1" smtClean="0">
                <a:latin typeface="Arial" pitchFamily="34" charset="0"/>
                <a:cs typeface="Arial" pitchFamily="34" charset="0"/>
              </a:rPr>
              <a:t>psychische</a:t>
            </a:r>
            <a:r>
              <a:rPr lang="en-GB" dirty="0" smtClean="0">
                <a:latin typeface="Arial" pitchFamily="34" charset="0"/>
                <a:cs typeface="Arial" pitchFamily="34" charset="0"/>
              </a:rPr>
              <a:t> </a:t>
            </a:r>
            <a:r>
              <a:rPr lang="en-GB" dirty="0" err="1" smtClean="0">
                <a:latin typeface="Arial" pitchFamily="34" charset="0"/>
                <a:cs typeface="Arial" pitchFamily="34" charset="0"/>
              </a:rPr>
              <a:t>equivalentie</a:t>
            </a:r>
            <a:r>
              <a:rPr lang="en-GB" dirty="0" smtClean="0">
                <a:latin typeface="Arial" pitchFamily="34" charset="0"/>
                <a:cs typeface="Arial" pitchFamily="34" charset="0"/>
              </a:rPr>
              <a:t> of pretend modus. </a:t>
            </a:r>
            <a:r>
              <a:rPr lang="en-GB" dirty="0" err="1" smtClean="0">
                <a:latin typeface="Arial" pitchFamily="34" charset="0"/>
                <a:cs typeface="Arial" pitchFamily="34" charset="0"/>
              </a:rPr>
              <a:t>Kerneigenschappen</a:t>
            </a:r>
            <a:r>
              <a:rPr lang="en-GB" dirty="0" smtClean="0">
                <a:latin typeface="Arial" pitchFamily="34" charset="0"/>
                <a:cs typeface="Arial" pitchFamily="34" charset="0"/>
              </a:rPr>
              <a:t> BPS (</a:t>
            </a:r>
            <a:r>
              <a:rPr lang="nl-NL" sz="1200" dirty="0" smtClean="0">
                <a:solidFill>
                  <a:srgbClr val="000000"/>
                </a:solidFill>
              </a:rPr>
              <a:t>Affect instabiliteit,</a:t>
            </a:r>
            <a:r>
              <a:rPr lang="nl-NL" sz="1200" baseline="0" dirty="0" smtClean="0">
                <a:solidFill>
                  <a:srgbClr val="000000"/>
                </a:solidFill>
              </a:rPr>
              <a:t> </a:t>
            </a:r>
            <a:r>
              <a:rPr lang="nl-NL" sz="1200" dirty="0" smtClean="0">
                <a:solidFill>
                  <a:srgbClr val="000000"/>
                </a:solidFill>
              </a:rPr>
              <a:t>Impulsiviteit,</a:t>
            </a:r>
            <a:r>
              <a:rPr lang="nl-NL" sz="1200" baseline="0" dirty="0" smtClean="0">
                <a:solidFill>
                  <a:srgbClr val="000000"/>
                </a:solidFill>
              </a:rPr>
              <a:t> </a:t>
            </a:r>
            <a:r>
              <a:rPr lang="nl-NL" sz="1200" dirty="0" smtClean="0">
                <a:solidFill>
                  <a:srgbClr val="000000"/>
                </a:solidFill>
              </a:rPr>
              <a:t>Interpersoonlijke problemen,</a:t>
            </a:r>
            <a:r>
              <a:rPr lang="nl-NL" sz="1200" baseline="0" dirty="0" smtClean="0">
                <a:solidFill>
                  <a:srgbClr val="000000"/>
                </a:solidFill>
              </a:rPr>
              <a:t> </a:t>
            </a:r>
            <a:r>
              <a:rPr lang="nl-NL" sz="1200" dirty="0" smtClean="0">
                <a:solidFill>
                  <a:srgbClr val="000000"/>
                </a:solidFill>
              </a:rPr>
              <a:t>identiteitsproblemen,</a:t>
            </a:r>
            <a:r>
              <a:rPr lang="nl-NL" sz="1200" baseline="0" dirty="0" smtClean="0">
                <a:solidFill>
                  <a:srgbClr val="000000"/>
                </a:solidFill>
              </a:rPr>
              <a:t> </a:t>
            </a:r>
            <a:r>
              <a:rPr lang="nl-NL" sz="1200" dirty="0" smtClean="0">
                <a:solidFill>
                  <a:srgbClr val="000000"/>
                </a:solidFill>
              </a:rPr>
              <a:t>(Zelf)destructief gedrag) </a:t>
            </a:r>
            <a:r>
              <a:rPr lang="en-GB" dirty="0" err="1" smtClean="0">
                <a:latin typeface="Arial" pitchFamily="34" charset="0"/>
                <a:cs typeface="Arial" pitchFamily="34" charset="0"/>
              </a:rPr>
              <a:t>hangen</a:t>
            </a:r>
            <a:r>
              <a:rPr lang="en-GB" dirty="0" smtClean="0">
                <a:latin typeface="Arial" pitchFamily="34" charset="0"/>
                <a:cs typeface="Arial" pitchFamily="34" charset="0"/>
              </a:rPr>
              <a:t> </a:t>
            </a:r>
            <a:r>
              <a:rPr lang="en-GB" dirty="0" err="1" smtClean="0">
                <a:latin typeface="Arial" pitchFamily="34" charset="0"/>
                <a:cs typeface="Arial" pitchFamily="34" charset="0"/>
              </a:rPr>
              <a:t>dus</a:t>
            </a:r>
            <a:r>
              <a:rPr lang="en-GB" dirty="0" smtClean="0">
                <a:latin typeface="Arial" pitchFamily="34" charset="0"/>
                <a:cs typeface="Arial" pitchFamily="34" charset="0"/>
              </a:rPr>
              <a:t> </a:t>
            </a:r>
            <a:r>
              <a:rPr lang="en-GB" dirty="0" err="1" smtClean="0">
                <a:latin typeface="Arial" pitchFamily="34" charset="0"/>
                <a:cs typeface="Arial" pitchFamily="34" charset="0"/>
              </a:rPr>
              <a:t>samen</a:t>
            </a:r>
            <a:r>
              <a:rPr lang="en-GB" dirty="0" smtClean="0">
                <a:latin typeface="Arial" pitchFamily="34" charset="0"/>
                <a:cs typeface="Arial" pitchFamily="34" charset="0"/>
              </a:rPr>
              <a:t> met het </a:t>
            </a:r>
            <a:r>
              <a:rPr lang="en-GB" dirty="0" err="1" smtClean="0">
                <a:latin typeface="Arial" pitchFamily="34" charset="0"/>
                <a:cs typeface="Arial" pitchFamily="34" charset="0"/>
              </a:rPr>
              <a:t>verlies</a:t>
            </a:r>
            <a:r>
              <a:rPr lang="en-GB" dirty="0" smtClean="0">
                <a:latin typeface="Arial" pitchFamily="34" charset="0"/>
                <a:cs typeface="Arial" pitchFamily="34" charset="0"/>
              </a:rPr>
              <a:t> van </a:t>
            </a:r>
            <a:r>
              <a:rPr lang="en-GB" dirty="0" err="1" smtClean="0">
                <a:latin typeface="Arial" pitchFamily="34" charset="0"/>
                <a:cs typeface="Arial" pitchFamily="34" charset="0"/>
              </a:rPr>
              <a:t>mentaliseren</a:t>
            </a:r>
            <a:r>
              <a:rPr lang="en-GB" dirty="0" smtClean="0">
                <a:latin typeface="Arial" pitchFamily="34" charset="0"/>
                <a:cs typeface="Arial" pitchFamily="34" charset="0"/>
              </a:rPr>
              <a:t>. </a:t>
            </a:r>
          </a:p>
          <a:p>
            <a:pPr>
              <a:spcBef>
                <a:spcPct val="0"/>
              </a:spcBef>
            </a:pPr>
            <a:endParaRPr lang="en-GB"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DUS:</a:t>
            </a:r>
          </a:p>
          <a:p>
            <a:pPr>
              <a:spcBef>
                <a:spcPct val="0"/>
              </a:spcBef>
            </a:pPr>
            <a:r>
              <a:rPr lang="en-GB" dirty="0" err="1" smtClean="0">
                <a:latin typeface="Arial" pitchFamily="34" charset="0"/>
                <a:cs typeface="Arial" pitchFamily="34" charset="0"/>
              </a:rPr>
              <a:t>Constitutionele</a:t>
            </a:r>
            <a:r>
              <a:rPr lang="en-GB" dirty="0" smtClean="0">
                <a:latin typeface="Arial" pitchFamily="34" charset="0"/>
                <a:cs typeface="Arial" pitchFamily="34" charset="0"/>
              </a:rPr>
              <a:t> </a:t>
            </a:r>
            <a:r>
              <a:rPr lang="en-GB" dirty="0" err="1" smtClean="0">
                <a:latin typeface="Arial" pitchFamily="34" charset="0"/>
                <a:cs typeface="Arial" pitchFamily="34" charset="0"/>
              </a:rPr>
              <a:t>kwetsbaarheid</a:t>
            </a:r>
            <a:r>
              <a:rPr lang="en-GB" dirty="0" smtClean="0">
                <a:latin typeface="Arial" pitchFamily="34" charset="0"/>
                <a:cs typeface="Arial" pitchFamily="34" charset="0"/>
              </a:rPr>
              <a:t> + </a:t>
            </a:r>
            <a:r>
              <a:rPr lang="en-GB" dirty="0" err="1" smtClean="0">
                <a:latin typeface="Arial" pitchFamily="34" charset="0"/>
                <a:cs typeface="Arial" pitchFamily="34" charset="0"/>
              </a:rPr>
              <a:t>onveilige</a:t>
            </a:r>
            <a:r>
              <a:rPr lang="en-GB" dirty="0" smtClean="0">
                <a:latin typeface="Arial" pitchFamily="34" charset="0"/>
                <a:cs typeface="Arial" pitchFamily="34" charset="0"/>
              </a:rPr>
              <a:t> </a:t>
            </a:r>
            <a:r>
              <a:rPr lang="en-GB" dirty="0" err="1" smtClean="0">
                <a:latin typeface="Arial" pitchFamily="34" charset="0"/>
                <a:cs typeface="Arial" pitchFamily="34" charset="0"/>
              </a:rPr>
              <a:t>gehechtheid</a:t>
            </a:r>
            <a:r>
              <a:rPr lang="en-GB" dirty="0" smtClean="0">
                <a:latin typeface="Arial" pitchFamily="34" charset="0"/>
                <a:cs typeface="Arial" pitchFamily="34" charset="0"/>
              </a:rPr>
              <a:t> </a:t>
            </a:r>
          </a:p>
          <a:p>
            <a:pPr>
              <a:spcBef>
                <a:spcPct val="0"/>
              </a:spcBef>
              <a:buFont typeface="Symbol" pitchFamily="18" charset="2"/>
              <a:buChar char="Þ"/>
            </a:pPr>
            <a:r>
              <a:rPr lang="en-GB" dirty="0" err="1" smtClean="0">
                <a:latin typeface="Arial" pitchFamily="34" charset="0"/>
                <a:cs typeface="Arial" pitchFamily="34" charset="0"/>
              </a:rPr>
              <a:t>verminderd</a:t>
            </a:r>
            <a:r>
              <a:rPr lang="en-GB" dirty="0" smtClean="0">
                <a:latin typeface="Arial" pitchFamily="34" charset="0"/>
                <a:cs typeface="Arial" pitchFamily="34" charset="0"/>
              </a:rPr>
              <a:t> </a:t>
            </a:r>
            <a:r>
              <a:rPr lang="en-GB" dirty="0" err="1" smtClean="0">
                <a:latin typeface="Arial" pitchFamily="34" charset="0"/>
                <a:cs typeface="Arial" pitchFamily="34" charset="0"/>
              </a:rPr>
              <a:t>mentaliserend</a:t>
            </a:r>
            <a:r>
              <a:rPr lang="en-GB" dirty="0" smtClean="0">
                <a:latin typeface="Arial" pitchFamily="34" charset="0"/>
                <a:cs typeface="Arial" pitchFamily="34" charset="0"/>
              </a:rPr>
              <a:t> </a:t>
            </a:r>
            <a:r>
              <a:rPr lang="en-GB" dirty="0" err="1" smtClean="0">
                <a:latin typeface="Arial" pitchFamily="34" charset="0"/>
                <a:cs typeface="Arial" pitchFamily="34" charset="0"/>
              </a:rPr>
              <a:t>vermogen</a:t>
            </a:r>
            <a:r>
              <a:rPr lang="en-GB" dirty="0" smtClean="0">
                <a:latin typeface="Arial" pitchFamily="34" charset="0"/>
                <a:cs typeface="Arial" pitchFamily="34" charset="0"/>
              </a:rPr>
              <a:t> (</a:t>
            </a:r>
            <a:r>
              <a:rPr lang="en-GB" dirty="0" err="1" smtClean="0">
                <a:latin typeface="Arial" pitchFamily="34" charset="0"/>
                <a:cs typeface="Arial" pitchFamily="34" charset="0"/>
              </a:rPr>
              <a:t>oiv</a:t>
            </a:r>
            <a:r>
              <a:rPr lang="en-GB" dirty="0" smtClean="0">
                <a:latin typeface="Arial" pitchFamily="34" charset="0"/>
                <a:cs typeface="Arial" pitchFamily="34" charset="0"/>
              </a:rPr>
              <a:t> </a:t>
            </a:r>
            <a:r>
              <a:rPr lang="en-GB" dirty="0" err="1" smtClean="0">
                <a:latin typeface="Arial" pitchFamily="34" charset="0"/>
                <a:cs typeface="Arial" pitchFamily="34" charset="0"/>
              </a:rPr>
              <a:t>hyperactivatie</a:t>
            </a:r>
            <a:r>
              <a:rPr lang="en-GB" dirty="0" smtClean="0">
                <a:latin typeface="Arial" pitchFamily="34" charset="0"/>
                <a:cs typeface="Arial" pitchFamily="34" charset="0"/>
              </a:rPr>
              <a:t> </a:t>
            </a:r>
            <a:r>
              <a:rPr lang="en-GB" dirty="0" err="1" smtClean="0">
                <a:latin typeface="Arial" pitchFamily="34" charset="0"/>
                <a:cs typeface="Arial" pitchFamily="34" charset="0"/>
              </a:rPr>
              <a:t>gehehchtheidssysteem</a:t>
            </a:r>
            <a:r>
              <a:rPr lang="en-GB" dirty="0" smtClean="0">
                <a:latin typeface="Arial" pitchFamily="34" charset="0"/>
                <a:cs typeface="Arial" pitchFamily="34" charset="0"/>
              </a:rPr>
              <a:t> </a:t>
            </a:r>
            <a:r>
              <a:rPr lang="en-GB" dirty="0" err="1" smtClean="0">
                <a:latin typeface="Arial" pitchFamily="34" charset="0"/>
                <a:cs typeface="Arial" pitchFamily="34" charset="0"/>
              </a:rPr>
              <a:t>bij</a:t>
            </a:r>
            <a:r>
              <a:rPr lang="en-GB" dirty="0" smtClean="0">
                <a:latin typeface="Arial" pitchFamily="34" charset="0"/>
                <a:cs typeface="Arial" pitchFamily="34" charset="0"/>
              </a:rPr>
              <a:t> stress </a:t>
            </a:r>
            <a:r>
              <a:rPr lang="en-GB" dirty="0" err="1" smtClean="0">
                <a:latin typeface="Arial" pitchFamily="34" charset="0"/>
                <a:cs typeface="Arial" pitchFamily="34" charset="0"/>
              </a:rPr>
              <a:t>en</a:t>
            </a:r>
            <a:r>
              <a:rPr lang="en-GB" dirty="0" smtClean="0">
                <a:latin typeface="Arial" pitchFamily="34" charset="0"/>
                <a:cs typeface="Arial" pitchFamily="34" charset="0"/>
              </a:rPr>
              <a:t> spanning) </a:t>
            </a:r>
          </a:p>
          <a:p>
            <a:pPr>
              <a:spcBef>
                <a:spcPct val="0"/>
              </a:spcBef>
              <a:buFont typeface="Symbol" pitchFamily="18" charset="2"/>
              <a:buChar char="Þ"/>
            </a:pPr>
            <a:r>
              <a:rPr lang="en-GB" dirty="0" err="1" smtClean="0">
                <a:latin typeface="Arial" pitchFamily="34" charset="0"/>
                <a:cs typeface="Arial" pitchFamily="34" charset="0"/>
              </a:rPr>
              <a:t>Klachten</a:t>
            </a:r>
            <a:r>
              <a:rPr lang="en-GB" dirty="0" smtClean="0">
                <a:latin typeface="Arial" pitchFamily="34" charset="0"/>
                <a:cs typeface="Arial" pitchFamily="34" charset="0"/>
              </a:rPr>
              <a:t> </a:t>
            </a:r>
            <a:r>
              <a:rPr lang="en-GB" dirty="0" err="1" smtClean="0">
                <a:latin typeface="Arial" pitchFamily="34" charset="0"/>
                <a:cs typeface="Arial" pitchFamily="34" charset="0"/>
              </a:rPr>
              <a:t>en</a:t>
            </a:r>
            <a:r>
              <a:rPr lang="en-GB" dirty="0" smtClean="0">
                <a:latin typeface="Arial" pitchFamily="34" charset="0"/>
                <a:cs typeface="Arial" pitchFamily="34" charset="0"/>
              </a:rPr>
              <a:t> </a:t>
            </a:r>
            <a:r>
              <a:rPr lang="en-GB" dirty="0" err="1" smtClean="0">
                <a:latin typeface="Arial" pitchFamily="34" charset="0"/>
                <a:cs typeface="Arial" pitchFamily="34" charset="0"/>
              </a:rPr>
              <a:t>problemen</a:t>
            </a:r>
            <a:r>
              <a:rPr lang="en-GB" dirty="0" smtClean="0">
                <a:latin typeface="Arial" pitchFamily="34" charset="0"/>
                <a:cs typeface="Arial" pitchFamily="34" charset="0"/>
              </a:rPr>
              <a:t> in het </a:t>
            </a:r>
            <a:r>
              <a:rPr lang="en-GB" dirty="0" err="1" smtClean="0">
                <a:latin typeface="Arial" pitchFamily="34" charset="0"/>
                <a:cs typeface="Arial" pitchFamily="34" charset="0"/>
              </a:rPr>
              <a:t>interpresoonlijk</a:t>
            </a:r>
            <a:r>
              <a:rPr lang="en-GB" dirty="0" smtClean="0">
                <a:latin typeface="Arial" pitchFamily="34" charset="0"/>
                <a:cs typeface="Arial" pitchFamily="34" charset="0"/>
              </a:rPr>
              <a:t> </a:t>
            </a:r>
            <a:r>
              <a:rPr lang="en-GB" dirty="0" err="1" smtClean="0">
                <a:latin typeface="Arial" pitchFamily="34" charset="0"/>
                <a:cs typeface="Arial" pitchFamily="34" charset="0"/>
              </a:rPr>
              <a:t>functioneren</a:t>
            </a:r>
            <a:r>
              <a:rPr lang="en-GB" dirty="0" smtClean="0">
                <a:latin typeface="Arial" pitchFamily="34" charset="0"/>
                <a:cs typeface="Arial" pitchFamily="34" charset="0"/>
              </a:rPr>
              <a:t>, </a:t>
            </a:r>
            <a:r>
              <a:rPr lang="en-GB" dirty="0" err="1" smtClean="0">
                <a:latin typeface="Arial" pitchFamily="34" charset="0"/>
                <a:cs typeface="Arial" pitchFamily="34" charset="0"/>
              </a:rPr>
              <a:t>zoals</a:t>
            </a:r>
            <a:r>
              <a:rPr lang="en-GB" dirty="0" smtClean="0">
                <a:latin typeface="Arial" pitchFamily="34" charset="0"/>
                <a:cs typeface="Arial" pitchFamily="34" charset="0"/>
              </a:rPr>
              <a:t> </a:t>
            </a:r>
            <a:r>
              <a:rPr lang="en-GB" dirty="0" err="1" smtClean="0">
                <a:latin typeface="Arial" pitchFamily="34" charset="0"/>
                <a:cs typeface="Arial" pitchFamily="34" charset="0"/>
              </a:rPr>
              <a:t>geassocieerd</a:t>
            </a:r>
            <a:r>
              <a:rPr lang="en-GB" dirty="0" smtClean="0">
                <a:latin typeface="Arial" pitchFamily="34" charset="0"/>
                <a:cs typeface="Arial" pitchFamily="34" charset="0"/>
              </a:rPr>
              <a:t> met BPS</a:t>
            </a:r>
          </a:p>
          <a:p>
            <a:pPr>
              <a:spcBef>
                <a:spcPct val="0"/>
              </a:spcBef>
              <a:buFont typeface="Symbol" pitchFamily="18" charset="2"/>
              <a:buNone/>
            </a:pPr>
            <a:endParaRPr lang="en-GB" dirty="0" smtClean="0">
              <a:latin typeface="Arial" pitchFamily="34" charset="0"/>
              <a:cs typeface="Arial" pitchFamily="34" charset="0"/>
            </a:endParaRPr>
          </a:p>
          <a:p>
            <a:pPr>
              <a:spcBef>
                <a:spcPct val="0"/>
              </a:spcBef>
              <a:buFont typeface="Symbol" pitchFamily="18" charset="2"/>
              <a:buNone/>
            </a:pPr>
            <a:r>
              <a:rPr lang="en-GB" dirty="0" smtClean="0">
                <a:latin typeface="Arial" pitchFamily="34" charset="0"/>
                <a:cs typeface="Arial" pitchFamily="34" charset="0"/>
              </a:rPr>
              <a:t>MBT </a:t>
            </a:r>
            <a:r>
              <a:rPr lang="en-GB" dirty="0" err="1" smtClean="0">
                <a:latin typeface="Arial" pitchFamily="34" charset="0"/>
                <a:cs typeface="Arial" pitchFamily="34" charset="0"/>
              </a:rPr>
              <a:t>ontwikkeld</a:t>
            </a:r>
            <a:r>
              <a:rPr lang="en-GB" dirty="0" smtClean="0">
                <a:latin typeface="Arial" pitchFamily="34" charset="0"/>
                <a:cs typeface="Arial" pitchFamily="34" charset="0"/>
              </a:rPr>
              <a:t> </a:t>
            </a:r>
            <a:r>
              <a:rPr lang="en-GB" dirty="0" err="1" smtClean="0">
                <a:latin typeface="Arial" pitchFamily="34" charset="0"/>
                <a:cs typeface="Arial" pitchFamily="34" charset="0"/>
              </a:rPr>
              <a:t>vanuit</a:t>
            </a:r>
            <a:r>
              <a:rPr lang="en-GB" dirty="0" smtClean="0">
                <a:latin typeface="Arial" pitchFamily="34" charset="0"/>
                <a:cs typeface="Arial" pitchFamily="34" charset="0"/>
              </a:rPr>
              <a:t> </a:t>
            </a:r>
            <a:r>
              <a:rPr lang="en-GB" dirty="0" err="1" smtClean="0">
                <a:latin typeface="Arial" pitchFamily="34" charset="0"/>
                <a:cs typeface="Arial" pitchFamily="34" charset="0"/>
              </a:rPr>
              <a:t>bovenstaand</a:t>
            </a:r>
            <a:r>
              <a:rPr lang="en-GB" dirty="0" smtClean="0">
                <a:latin typeface="Arial" pitchFamily="34" charset="0"/>
                <a:cs typeface="Arial" pitchFamily="34" charset="0"/>
              </a:rPr>
              <a:t> </a:t>
            </a:r>
            <a:r>
              <a:rPr lang="en-GB" dirty="0" err="1" smtClean="0">
                <a:latin typeface="Arial" pitchFamily="34" charset="0"/>
                <a:cs typeface="Arial" pitchFamily="34" charset="0"/>
              </a:rPr>
              <a:t>gedachtegoed</a:t>
            </a:r>
            <a:r>
              <a:rPr lang="en-GB" dirty="0" smtClean="0">
                <a:latin typeface="Arial" pitchFamily="34" charset="0"/>
                <a:cs typeface="Arial" pitchFamily="34" charset="0"/>
              </a:rPr>
              <a:t> =&gt; Focus = </a:t>
            </a:r>
            <a:r>
              <a:rPr lang="en-GB" dirty="0" err="1" smtClean="0">
                <a:latin typeface="Arial" pitchFamily="34" charset="0"/>
                <a:cs typeface="Arial" pitchFamily="34" charset="0"/>
              </a:rPr>
              <a:t>bevorderen</a:t>
            </a:r>
            <a:r>
              <a:rPr lang="en-GB" dirty="0" smtClean="0">
                <a:latin typeface="Arial" pitchFamily="34" charset="0"/>
                <a:cs typeface="Arial" pitchFamily="34" charset="0"/>
              </a:rPr>
              <a:t> </a:t>
            </a:r>
            <a:r>
              <a:rPr lang="en-GB" dirty="0" err="1" smtClean="0">
                <a:latin typeface="Arial" pitchFamily="34" charset="0"/>
                <a:cs typeface="Arial" pitchFamily="34" charset="0"/>
              </a:rPr>
              <a:t>mentaliserend</a:t>
            </a:r>
            <a:r>
              <a:rPr lang="en-GB" dirty="0" smtClean="0">
                <a:latin typeface="Arial" pitchFamily="34" charset="0"/>
                <a:cs typeface="Arial" pitchFamily="34" charset="0"/>
              </a:rPr>
              <a:t> </a:t>
            </a:r>
            <a:r>
              <a:rPr lang="en-GB" dirty="0" err="1" smtClean="0">
                <a:latin typeface="Arial" pitchFamily="34" charset="0"/>
                <a:cs typeface="Arial" pitchFamily="34" charset="0"/>
              </a:rPr>
              <a:t>vermogen</a:t>
            </a:r>
            <a:r>
              <a:rPr lang="en-GB" dirty="0" smtClean="0">
                <a:latin typeface="Arial" pitchFamily="34" charset="0"/>
                <a:cs typeface="Arial" pitchFamily="34" charset="0"/>
              </a:rPr>
              <a:t> </a:t>
            </a:r>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667750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BPS is in essentie een probleem van ‘</a:t>
            </a:r>
            <a:r>
              <a:rPr lang="nl-NL" dirty="0" err="1" smtClean="0"/>
              <a:t>social</a:t>
            </a:r>
            <a:r>
              <a:rPr lang="nl-NL" dirty="0" smtClean="0"/>
              <a:t> </a:t>
            </a:r>
            <a:r>
              <a:rPr lang="nl-NL" dirty="0" err="1" smtClean="0"/>
              <a:t>inaccessibility</a:t>
            </a:r>
            <a:r>
              <a:rPr lang="nl-NL" dirty="0" smtClean="0"/>
              <a:t>’</a:t>
            </a:r>
          </a:p>
          <a:p>
            <a:endParaRPr lang="nl-NL" dirty="0" smtClean="0"/>
          </a:p>
          <a:p>
            <a:r>
              <a:rPr lang="nl-NL" dirty="0" smtClean="0"/>
              <a:t>Wij moeten</a:t>
            </a:r>
            <a:r>
              <a:rPr lang="nl-NL" baseline="0" dirty="0" smtClean="0"/>
              <a:t> condities creëren waarbinnen er weer geleerd kan worden</a:t>
            </a:r>
            <a:endParaRPr lang="nl-NL" dirty="0"/>
          </a:p>
        </p:txBody>
      </p:sp>
      <p:sp>
        <p:nvSpPr>
          <p:cNvPr id="4" name="Tijdelijke aanduiding voor dianummer 3"/>
          <p:cNvSpPr>
            <a:spLocks noGrp="1"/>
          </p:cNvSpPr>
          <p:nvPr>
            <p:ph type="sldNum" sz="quarter" idx="10"/>
          </p:nvPr>
        </p:nvSpPr>
        <p:spPr/>
        <p:txBody>
          <a:bodyPr/>
          <a:lstStyle/>
          <a:p>
            <a:fld id="{C2DE2E49-3EB0-46FA-B485-117B926F5FA0}" type="slidenum">
              <a:rPr lang="nl-NL" smtClean="0"/>
              <a:pPr/>
              <a:t>13</a:t>
            </a:fld>
            <a:endParaRPr lang="nl-NL"/>
          </a:p>
        </p:txBody>
      </p:sp>
    </p:spTree>
    <p:extLst>
      <p:ext uri="{BB962C8B-B14F-4D97-AF65-F5344CB8AC3E}">
        <p14:creationId xmlns:p14="http://schemas.microsoft.com/office/powerpoint/2010/main" val="2113079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A82FC3B7-4DB8-4C42-A126-FE7935C1AEFD}" type="slidenum">
              <a:rPr lang="nl-NL" smtClean="0">
                <a:latin typeface="Arial" pitchFamily="34" charset="0"/>
              </a:rPr>
              <a:pPr/>
              <a:t>14</a:t>
            </a:fld>
            <a:endParaRPr lang="nl-NL" smtClean="0">
              <a:latin typeface="Arial" pitchFamily="34" charset="0"/>
            </a:endParaRPr>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xfrm>
            <a:off x="889000" y="4689475"/>
            <a:ext cx="4891088" cy="4443413"/>
          </a:xfrm>
          <a:noFill/>
          <a:ln/>
        </p:spPr>
        <p:txBody>
          <a:bodyPr/>
          <a:lstStyle/>
          <a:p>
            <a:pPr eaLnBrk="1" hangingPunct="1">
              <a:buFont typeface="Wingdings" pitchFamily="2" charset="2"/>
              <a:buChar char="§"/>
            </a:pPr>
            <a:r>
              <a:rPr lang="nl-NL" dirty="0" smtClean="0">
                <a:solidFill>
                  <a:srgbClr val="000066"/>
                </a:solidFill>
              </a:rPr>
              <a:t>Actieve, vragende, onderzoekende houding</a:t>
            </a:r>
          </a:p>
          <a:p>
            <a:pPr eaLnBrk="1" hangingPunct="1">
              <a:buFont typeface="Wingdings" pitchFamily="2" charset="2"/>
              <a:buChar char="§"/>
            </a:pPr>
            <a:endParaRPr lang="nl-NL" dirty="0" smtClean="0">
              <a:solidFill>
                <a:srgbClr val="000066"/>
              </a:solidFill>
            </a:endParaRPr>
          </a:p>
          <a:p>
            <a:pPr eaLnBrk="1" hangingPunct="1">
              <a:buFont typeface="Wingdings" pitchFamily="2" charset="2"/>
              <a:buChar char="§"/>
            </a:pPr>
            <a:r>
              <a:rPr lang="nl-NL" dirty="0" smtClean="0">
                <a:solidFill>
                  <a:srgbClr val="000066"/>
                </a:solidFill>
              </a:rPr>
              <a:t>Niet direct betrokken op de inhoud maar gericht om de </a:t>
            </a:r>
            <a:br>
              <a:rPr lang="nl-NL" dirty="0" smtClean="0">
                <a:solidFill>
                  <a:srgbClr val="000066"/>
                </a:solidFill>
              </a:rPr>
            </a:br>
            <a:r>
              <a:rPr lang="nl-NL" dirty="0" smtClean="0">
                <a:solidFill>
                  <a:srgbClr val="000066"/>
                </a:solidFill>
              </a:rPr>
              <a:t>patiënt te helpen</a:t>
            </a:r>
          </a:p>
          <a:p>
            <a:pPr marL="446088" lvl="1" indent="-269875" eaLnBrk="1" hangingPunct="1">
              <a:buFont typeface="Wingdings" pitchFamily="2" charset="2"/>
              <a:buChar char="Ø"/>
            </a:pPr>
            <a:r>
              <a:rPr lang="nl-NL" dirty="0" smtClean="0">
                <a:solidFill>
                  <a:srgbClr val="000066"/>
                </a:solidFill>
              </a:rPr>
              <a:t>om </a:t>
            </a:r>
            <a:r>
              <a:rPr lang="nl-NL" i="1" dirty="0" smtClean="0">
                <a:solidFill>
                  <a:srgbClr val="000066"/>
                </a:solidFill>
              </a:rPr>
              <a:t>meerdere gezichtspunten </a:t>
            </a:r>
            <a:r>
              <a:rPr lang="nl-NL" dirty="0" smtClean="0">
                <a:solidFill>
                  <a:srgbClr val="000066"/>
                </a:solidFill>
              </a:rPr>
              <a:t>te ontdekken</a:t>
            </a:r>
            <a:br>
              <a:rPr lang="nl-NL" dirty="0" smtClean="0">
                <a:solidFill>
                  <a:srgbClr val="000066"/>
                </a:solidFill>
              </a:rPr>
            </a:br>
            <a:endParaRPr lang="nl-NL" dirty="0" smtClean="0">
              <a:solidFill>
                <a:srgbClr val="000066"/>
              </a:solidFill>
            </a:endParaRPr>
          </a:p>
          <a:p>
            <a:pPr marL="446088" lvl="1" indent="-269875" eaLnBrk="1" hangingPunct="1">
              <a:buFont typeface="Wingdings" pitchFamily="2" charset="2"/>
              <a:buChar char="Ø"/>
            </a:pPr>
            <a:r>
              <a:rPr lang="nl-NL" dirty="0" smtClean="0">
                <a:solidFill>
                  <a:srgbClr val="000066"/>
                </a:solidFill>
              </a:rPr>
              <a:t>om zich te bevrijden van maar één werkelijkheid </a:t>
            </a:r>
            <a:br>
              <a:rPr lang="nl-NL" dirty="0" smtClean="0">
                <a:solidFill>
                  <a:srgbClr val="000066"/>
                </a:solidFill>
              </a:rPr>
            </a:br>
            <a:r>
              <a:rPr lang="nl-NL" dirty="0" smtClean="0">
                <a:solidFill>
                  <a:srgbClr val="000066"/>
                </a:solidFill>
              </a:rPr>
              <a:t>(</a:t>
            </a:r>
            <a:r>
              <a:rPr lang="nl-NL" i="1" dirty="0" smtClean="0">
                <a:solidFill>
                  <a:srgbClr val="000066"/>
                </a:solidFill>
              </a:rPr>
              <a:t>primaire representaties en psychische equivalentie</a:t>
            </a:r>
            <a:r>
              <a:rPr lang="nl-NL" dirty="0" smtClean="0">
                <a:solidFill>
                  <a:srgbClr val="000066"/>
                </a:solidFill>
              </a:rPr>
              <a:t>)</a:t>
            </a:r>
            <a:br>
              <a:rPr lang="nl-NL" dirty="0" smtClean="0">
                <a:solidFill>
                  <a:srgbClr val="000066"/>
                </a:solidFill>
              </a:rPr>
            </a:br>
            <a:endParaRPr lang="nl-NL" dirty="0" smtClean="0">
              <a:solidFill>
                <a:srgbClr val="000066"/>
              </a:solidFill>
            </a:endParaRPr>
          </a:p>
          <a:p>
            <a:pPr marL="446088" lvl="1" indent="-269875" eaLnBrk="1" hangingPunct="1">
              <a:buFont typeface="Wingdings" pitchFamily="2" charset="2"/>
              <a:buChar char="Ø"/>
            </a:pPr>
            <a:r>
              <a:rPr lang="nl-NL" dirty="0" smtClean="0">
                <a:solidFill>
                  <a:srgbClr val="000066"/>
                </a:solidFill>
              </a:rPr>
              <a:t>om een scala aan mentale toestanden te ervaren </a:t>
            </a:r>
            <a:br>
              <a:rPr lang="nl-NL" dirty="0" smtClean="0">
                <a:solidFill>
                  <a:srgbClr val="000066"/>
                </a:solidFill>
              </a:rPr>
            </a:br>
            <a:r>
              <a:rPr lang="nl-NL" dirty="0" smtClean="0">
                <a:solidFill>
                  <a:srgbClr val="000066"/>
                </a:solidFill>
              </a:rPr>
              <a:t>(secundaire representaties)</a:t>
            </a:r>
            <a:br>
              <a:rPr lang="nl-NL" dirty="0" smtClean="0">
                <a:solidFill>
                  <a:srgbClr val="000066"/>
                </a:solidFill>
              </a:rPr>
            </a:br>
            <a:endParaRPr lang="nl-NL" dirty="0" smtClean="0">
              <a:solidFill>
                <a:srgbClr val="000066"/>
              </a:solidFill>
            </a:endParaRPr>
          </a:p>
          <a:p>
            <a:pPr marL="446088" lvl="1" indent="-269875" eaLnBrk="1" hangingPunct="1">
              <a:buFont typeface="Wingdings" pitchFamily="2" charset="2"/>
              <a:buChar char="Ø"/>
            </a:pPr>
            <a:r>
              <a:rPr lang="nl-NL" dirty="0" smtClean="0">
                <a:solidFill>
                  <a:srgbClr val="000066"/>
                </a:solidFill>
              </a:rPr>
              <a:t>en die als zodanig te herkennen </a:t>
            </a:r>
            <a:br>
              <a:rPr lang="nl-NL" dirty="0" smtClean="0">
                <a:solidFill>
                  <a:srgbClr val="000066"/>
                </a:solidFill>
              </a:rPr>
            </a:br>
            <a:r>
              <a:rPr lang="nl-NL" dirty="0" smtClean="0">
                <a:solidFill>
                  <a:srgbClr val="000066"/>
                </a:solidFill>
              </a:rPr>
              <a:t>(</a:t>
            </a:r>
            <a:r>
              <a:rPr lang="nl-NL" i="1" dirty="0" err="1" smtClean="0">
                <a:solidFill>
                  <a:srgbClr val="000066"/>
                </a:solidFill>
              </a:rPr>
              <a:t>meta-representaties</a:t>
            </a:r>
            <a:r>
              <a:rPr lang="nl-NL" dirty="0" smtClean="0">
                <a:solidFill>
                  <a:srgbClr val="000066"/>
                </a:solidFill>
              </a:rPr>
              <a:t>)</a:t>
            </a:r>
          </a:p>
          <a:p>
            <a:endParaRPr lang="en-US" dirty="0" smtClean="0"/>
          </a:p>
          <a:p>
            <a:pPr eaLnBrk="1" hangingPunct="1"/>
            <a:endParaRPr lang="nl-NL" dirty="0" smtClean="0">
              <a:latin typeface="Arial" pitchFamily="34" charset="0"/>
              <a:cs typeface="Arial" pitchFamily="34" charset="0"/>
            </a:endParaRPr>
          </a:p>
        </p:txBody>
      </p:sp>
    </p:spTree>
    <p:extLst>
      <p:ext uri="{BB962C8B-B14F-4D97-AF65-F5344CB8AC3E}">
        <p14:creationId xmlns:p14="http://schemas.microsoft.com/office/powerpoint/2010/main" val="4144494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447675" lvl="1" indent="0">
              <a:buNone/>
            </a:pPr>
            <a:r>
              <a:rPr lang="nl-NL" sz="1800" dirty="0" smtClean="0"/>
              <a:t>ET: bereidheid om nieuwe kennis als betrouwbaar, generaliseerbaar en relevant voor zichzelf te beschouwen; </a:t>
            </a:r>
          </a:p>
          <a:p>
            <a:pPr marL="0" indent="0">
              <a:buNone/>
            </a:pPr>
            <a:r>
              <a:rPr lang="nl-NL" sz="1800" dirty="0" smtClean="0">
                <a:sym typeface="Wingdings" panose="05000000000000000000" pitchFamily="2" charset="2"/>
              </a:rPr>
              <a:t> belangrijk </a:t>
            </a:r>
            <a:r>
              <a:rPr lang="nl-NL" sz="1800" dirty="0" smtClean="0"/>
              <a:t>onderscheid te kunnen maken tussen: </a:t>
            </a:r>
          </a:p>
          <a:p>
            <a:pPr lvl="1"/>
            <a:r>
              <a:rPr lang="nl-NL" sz="1800" dirty="0" smtClean="0"/>
              <a:t>Betrouwbare, ware en </a:t>
            </a:r>
            <a:r>
              <a:rPr lang="nl-NL" sz="1800" dirty="0" err="1" smtClean="0"/>
              <a:t>goed-menende</a:t>
            </a:r>
            <a:r>
              <a:rPr lang="nl-NL" sz="1800" dirty="0" smtClean="0"/>
              <a:t> communicatieve informatiebronnen</a:t>
            </a:r>
          </a:p>
          <a:p>
            <a:pPr lvl="1"/>
            <a:r>
              <a:rPr lang="nl-NL" sz="1800" dirty="0" smtClean="0"/>
              <a:t>Onbetrouwbare, ongeïnformeerde of gewoonweg </a:t>
            </a:r>
            <a:r>
              <a:rPr lang="nl-NL" sz="1800" dirty="0" err="1" smtClean="0"/>
              <a:t>slecht-menende</a:t>
            </a:r>
            <a:r>
              <a:rPr lang="nl-NL" sz="1800" dirty="0" smtClean="0"/>
              <a:t> informatiebronnen (nutteloos, misleidend)</a:t>
            </a:r>
          </a:p>
        </p:txBody>
      </p:sp>
      <p:sp>
        <p:nvSpPr>
          <p:cNvPr id="4" name="Tijdelijke aanduiding voor dianummer 3"/>
          <p:cNvSpPr>
            <a:spLocks noGrp="1"/>
          </p:cNvSpPr>
          <p:nvPr>
            <p:ph type="sldNum" sz="quarter" idx="10"/>
          </p:nvPr>
        </p:nvSpPr>
        <p:spPr/>
        <p:txBody>
          <a:bodyPr/>
          <a:lstStyle/>
          <a:p>
            <a:pPr>
              <a:defRPr/>
            </a:pPr>
            <a:fld id="{69F93762-C6F9-454B-978B-4C318D409F91}" type="slidenum">
              <a:rPr lang="nl-NL" smtClean="0"/>
              <a:pPr>
                <a:defRPr/>
              </a:pPr>
              <a:t>15</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Dit is</a:t>
            </a:r>
            <a:r>
              <a:rPr lang="nl-NL" baseline="0" dirty="0" smtClean="0"/>
              <a:t> hoe het werkt van de zender naar de ontvanger</a:t>
            </a:r>
            <a:endParaRPr lang="nl-NL" dirty="0"/>
          </a:p>
        </p:txBody>
      </p:sp>
      <p:sp>
        <p:nvSpPr>
          <p:cNvPr id="4" name="Tijdelijke aanduiding voor dianummer 3"/>
          <p:cNvSpPr>
            <a:spLocks noGrp="1"/>
          </p:cNvSpPr>
          <p:nvPr>
            <p:ph type="sldNum" sz="quarter" idx="10"/>
          </p:nvPr>
        </p:nvSpPr>
        <p:spPr/>
        <p:txBody>
          <a:bodyPr/>
          <a:lstStyle/>
          <a:p>
            <a:fld id="{C2DE2E49-3EB0-46FA-B485-117B926F5FA0}" type="slidenum">
              <a:rPr lang="nl-NL" smtClean="0"/>
              <a:pPr/>
              <a:t>16</a:t>
            </a:fld>
            <a:endParaRPr lang="nl-NL"/>
          </a:p>
        </p:txBody>
      </p:sp>
    </p:spTree>
    <p:extLst>
      <p:ext uri="{BB962C8B-B14F-4D97-AF65-F5344CB8AC3E}">
        <p14:creationId xmlns:p14="http://schemas.microsoft.com/office/powerpoint/2010/main" val="390288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A82FC3B7-4DB8-4C42-A126-FE7935C1AEFD}" type="slidenum">
              <a:rPr lang="nl-NL" smtClean="0">
                <a:latin typeface="Arial" pitchFamily="34" charset="0"/>
              </a:rPr>
              <a:pPr/>
              <a:t>17</a:t>
            </a:fld>
            <a:endParaRPr lang="nl-NL" smtClean="0">
              <a:latin typeface="Arial" pitchFamily="34" charset="0"/>
            </a:endParaRPr>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xfrm>
            <a:off x="864512" y="5063168"/>
            <a:ext cx="4756357" cy="4797498"/>
          </a:xfrm>
          <a:noFill/>
          <a:ln/>
        </p:spPr>
        <p:txBody>
          <a:bodyPr/>
          <a:lstStyle/>
          <a:p>
            <a:pPr eaLnBrk="1" hangingPunct="1">
              <a:buFont typeface="Wingdings" pitchFamily="2" charset="2"/>
              <a:buChar char="§"/>
            </a:pPr>
            <a:r>
              <a:rPr lang="nl-NL" dirty="0" smtClean="0">
                <a:solidFill>
                  <a:srgbClr val="000066"/>
                </a:solidFill>
              </a:rPr>
              <a:t>Actieve, vragende, onderzoekende houding</a:t>
            </a:r>
          </a:p>
          <a:p>
            <a:pPr eaLnBrk="1" hangingPunct="1">
              <a:buFont typeface="Wingdings" pitchFamily="2" charset="2"/>
              <a:buChar char="§"/>
            </a:pPr>
            <a:endParaRPr lang="nl-NL" dirty="0" smtClean="0">
              <a:solidFill>
                <a:srgbClr val="000066"/>
              </a:solidFill>
            </a:endParaRPr>
          </a:p>
          <a:p>
            <a:pPr eaLnBrk="1" hangingPunct="1">
              <a:buFont typeface="Wingdings" pitchFamily="2" charset="2"/>
              <a:buChar char="§"/>
            </a:pPr>
            <a:r>
              <a:rPr lang="nl-NL" dirty="0" smtClean="0">
                <a:solidFill>
                  <a:srgbClr val="000066"/>
                </a:solidFill>
              </a:rPr>
              <a:t>Niet direct betrokken op de inhoud maar gericht om de </a:t>
            </a:r>
            <a:br>
              <a:rPr lang="nl-NL" dirty="0" smtClean="0">
                <a:solidFill>
                  <a:srgbClr val="000066"/>
                </a:solidFill>
              </a:rPr>
            </a:br>
            <a:r>
              <a:rPr lang="nl-NL" dirty="0" smtClean="0">
                <a:solidFill>
                  <a:srgbClr val="000066"/>
                </a:solidFill>
              </a:rPr>
              <a:t>patiënt te helpen</a:t>
            </a:r>
          </a:p>
          <a:p>
            <a:pPr marL="446088" lvl="1" indent="-269875" eaLnBrk="1" hangingPunct="1">
              <a:buFont typeface="Wingdings" pitchFamily="2" charset="2"/>
              <a:buChar char="Ø"/>
            </a:pPr>
            <a:r>
              <a:rPr lang="nl-NL" dirty="0" smtClean="0">
                <a:solidFill>
                  <a:srgbClr val="000066"/>
                </a:solidFill>
              </a:rPr>
              <a:t>om </a:t>
            </a:r>
            <a:r>
              <a:rPr lang="nl-NL" i="1" dirty="0" smtClean="0">
                <a:solidFill>
                  <a:srgbClr val="000066"/>
                </a:solidFill>
              </a:rPr>
              <a:t>meerdere gezichtspunten </a:t>
            </a:r>
            <a:r>
              <a:rPr lang="nl-NL" dirty="0" smtClean="0">
                <a:solidFill>
                  <a:srgbClr val="000066"/>
                </a:solidFill>
              </a:rPr>
              <a:t>te ontdekken</a:t>
            </a:r>
            <a:br>
              <a:rPr lang="nl-NL" dirty="0" smtClean="0">
                <a:solidFill>
                  <a:srgbClr val="000066"/>
                </a:solidFill>
              </a:rPr>
            </a:br>
            <a:endParaRPr lang="nl-NL" dirty="0" smtClean="0">
              <a:solidFill>
                <a:srgbClr val="000066"/>
              </a:solidFill>
            </a:endParaRPr>
          </a:p>
          <a:p>
            <a:pPr marL="446088" lvl="1" indent="-269875" eaLnBrk="1" hangingPunct="1">
              <a:buFont typeface="Wingdings" pitchFamily="2" charset="2"/>
              <a:buChar char="Ø"/>
            </a:pPr>
            <a:r>
              <a:rPr lang="nl-NL" dirty="0" smtClean="0">
                <a:solidFill>
                  <a:srgbClr val="000066"/>
                </a:solidFill>
              </a:rPr>
              <a:t>om zich te bevrijden van maar één werkelijkheid </a:t>
            </a:r>
            <a:br>
              <a:rPr lang="nl-NL" dirty="0" smtClean="0">
                <a:solidFill>
                  <a:srgbClr val="000066"/>
                </a:solidFill>
              </a:rPr>
            </a:br>
            <a:r>
              <a:rPr lang="nl-NL" dirty="0" smtClean="0">
                <a:solidFill>
                  <a:srgbClr val="000066"/>
                </a:solidFill>
              </a:rPr>
              <a:t>(</a:t>
            </a:r>
            <a:r>
              <a:rPr lang="nl-NL" i="1" dirty="0" smtClean="0">
                <a:solidFill>
                  <a:srgbClr val="000066"/>
                </a:solidFill>
              </a:rPr>
              <a:t>primaire representaties en psychische equivalentie</a:t>
            </a:r>
            <a:r>
              <a:rPr lang="nl-NL" dirty="0" smtClean="0">
                <a:solidFill>
                  <a:srgbClr val="000066"/>
                </a:solidFill>
              </a:rPr>
              <a:t>)</a:t>
            </a:r>
            <a:br>
              <a:rPr lang="nl-NL" dirty="0" smtClean="0">
                <a:solidFill>
                  <a:srgbClr val="000066"/>
                </a:solidFill>
              </a:rPr>
            </a:br>
            <a:endParaRPr lang="nl-NL" dirty="0" smtClean="0">
              <a:solidFill>
                <a:srgbClr val="000066"/>
              </a:solidFill>
            </a:endParaRPr>
          </a:p>
          <a:p>
            <a:pPr marL="446088" lvl="1" indent="-269875" eaLnBrk="1" hangingPunct="1">
              <a:buFont typeface="Wingdings" pitchFamily="2" charset="2"/>
              <a:buChar char="Ø"/>
            </a:pPr>
            <a:r>
              <a:rPr lang="nl-NL" dirty="0" smtClean="0">
                <a:solidFill>
                  <a:srgbClr val="000066"/>
                </a:solidFill>
              </a:rPr>
              <a:t>om een scala aan mentale toestanden te ervaren </a:t>
            </a:r>
            <a:br>
              <a:rPr lang="nl-NL" dirty="0" smtClean="0">
                <a:solidFill>
                  <a:srgbClr val="000066"/>
                </a:solidFill>
              </a:rPr>
            </a:br>
            <a:r>
              <a:rPr lang="nl-NL" dirty="0" smtClean="0">
                <a:solidFill>
                  <a:srgbClr val="000066"/>
                </a:solidFill>
              </a:rPr>
              <a:t>(secundaire representaties)</a:t>
            </a:r>
            <a:br>
              <a:rPr lang="nl-NL" dirty="0" smtClean="0">
                <a:solidFill>
                  <a:srgbClr val="000066"/>
                </a:solidFill>
              </a:rPr>
            </a:br>
            <a:endParaRPr lang="nl-NL" dirty="0" smtClean="0">
              <a:solidFill>
                <a:srgbClr val="000066"/>
              </a:solidFill>
            </a:endParaRPr>
          </a:p>
          <a:p>
            <a:pPr marL="446088" lvl="1" indent="-269875" eaLnBrk="1" hangingPunct="1">
              <a:buFont typeface="Wingdings" pitchFamily="2" charset="2"/>
              <a:buChar char="Ø"/>
            </a:pPr>
            <a:r>
              <a:rPr lang="nl-NL" dirty="0" smtClean="0">
                <a:solidFill>
                  <a:srgbClr val="000066"/>
                </a:solidFill>
              </a:rPr>
              <a:t>en die als zodanig te herkennen </a:t>
            </a:r>
            <a:br>
              <a:rPr lang="nl-NL" dirty="0" smtClean="0">
                <a:solidFill>
                  <a:srgbClr val="000066"/>
                </a:solidFill>
              </a:rPr>
            </a:br>
            <a:r>
              <a:rPr lang="nl-NL" dirty="0" smtClean="0">
                <a:solidFill>
                  <a:srgbClr val="000066"/>
                </a:solidFill>
              </a:rPr>
              <a:t>(</a:t>
            </a:r>
            <a:r>
              <a:rPr lang="nl-NL" i="1" dirty="0" err="1" smtClean="0">
                <a:solidFill>
                  <a:srgbClr val="000066"/>
                </a:solidFill>
              </a:rPr>
              <a:t>meta-representaties</a:t>
            </a:r>
            <a:r>
              <a:rPr lang="nl-NL" dirty="0" smtClean="0">
                <a:solidFill>
                  <a:srgbClr val="000066"/>
                </a:solidFill>
              </a:rPr>
              <a:t>)</a:t>
            </a:r>
          </a:p>
          <a:p>
            <a:endParaRPr lang="en-US" dirty="0" smtClean="0"/>
          </a:p>
          <a:p>
            <a:pPr eaLnBrk="1" hangingPunct="1"/>
            <a:endParaRPr lang="nl-NL" dirty="0" smtClean="0">
              <a:latin typeface="Arial" pitchFamily="34" charset="0"/>
              <a:cs typeface="Arial" pitchFamily="34" charset="0"/>
            </a:endParaRPr>
          </a:p>
        </p:txBody>
      </p:sp>
    </p:spTree>
    <p:extLst>
      <p:ext uri="{BB962C8B-B14F-4D97-AF65-F5344CB8AC3E}">
        <p14:creationId xmlns:p14="http://schemas.microsoft.com/office/powerpoint/2010/main" val="3594896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Tijdelijke aanduiding voor dia-afbeelding 1"/>
          <p:cNvSpPr>
            <a:spLocks noGrp="1" noRot="1" noChangeAspect="1" noTextEdit="1"/>
          </p:cNvSpPr>
          <p:nvPr>
            <p:ph type="sldImg"/>
          </p:nvPr>
        </p:nvSpPr>
        <p:spPr>
          <a:ln/>
        </p:spPr>
      </p:sp>
      <p:sp>
        <p:nvSpPr>
          <p:cNvPr id="417795" name="Tijdelijke aanduiding voor notities 2"/>
          <p:cNvSpPr>
            <a:spLocks noGrp="1"/>
          </p:cNvSpPr>
          <p:nvPr>
            <p:ph type="body" idx="1"/>
          </p:nvPr>
        </p:nvSpPr>
        <p:spPr>
          <a:noFill/>
          <a:ln/>
        </p:spPr>
        <p:txBody>
          <a:bodyPr/>
          <a:lstStyle/>
          <a:p>
            <a:endParaRPr lang="nl-NL" smtClean="0">
              <a:latin typeface="Arial" pitchFamily="34" charset="0"/>
              <a:cs typeface="Arial" pitchFamily="34" charset="0"/>
            </a:endParaRPr>
          </a:p>
        </p:txBody>
      </p:sp>
      <p:sp>
        <p:nvSpPr>
          <p:cNvPr id="417796" name="Tijdelijke aanduiding voor dianummer 3"/>
          <p:cNvSpPr>
            <a:spLocks noGrp="1"/>
          </p:cNvSpPr>
          <p:nvPr>
            <p:ph type="sldNum" sz="quarter" idx="5"/>
          </p:nvPr>
        </p:nvSpPr>
        <p:spPr>
          <a:noFill/>
        </p:spPr>
        <p:txBody>
          <a:bodyPr/>
          <a:lstStyle/>
          <a:p>
            <a:fld id="{F199EF21-7BF3-488F-88DF-01CB7B91BEC3}" type="slidenum">
              <a:rPr lang="nl-NL" smtClean="0">
                <a:latin typeface="Arial" pitchFamily="34" charset="0"/>
              </a:rPr>
              <a:pPr/>
              <a:t>18</a:t>
            </a:fld>
            <a:endParaRPr lang="nl-NL" smtClean="0">
              <a:latin typeface="Arial" pitchFamily="34" charset="0"/>
            </a:endParaRPr>
          </a:p>
        </p:txBody>
      </p:sp>
    </p:spTree>
    <p:extLst>
      <p:ext uri="{BB962C8B-B14F-4D97-AF65-F5344CB8AC3E}">
        <p14:creationId xmlns:p14="http://schemas.microsoft.com/office/powerpoint/2010/main" val="24272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Tijdelijke aanduiding voor dia-afbeelding 1"/>
          <p:cNvSpPr>
            <a:spLocks noGrp="1" noRot="1" noChangeAspect="1" noTextEdit="1"/>
          </p:cNvSpPr>
          <p:nvPr>
            <p:ph type="sldImg"/>
          </p:nvPr>
        </p:nvSpPr>
        <p:spPr>
          <a:ln/>
        </p:spPr>
      </p:sp>
      <p:sp>
        <p:nvSpPr>
          <p:cNvPr id="418819" name="Tijdelijke aanduiding voor notities 2"/>
          <p:cNvSpPr>
            <a:spLocks noGrp="1"/>
          </p:cNvSpPr>
          <p:nvPr>
            <p:ph type="body" idx="1"/>
          </p:nvPr>
        </p:nvSpPr>
        <p:spPr>
          <a:noFill/>
          <a:ln/>
        </p:spPr>
        <p:txBody>
          <a:bodyPr/>
          <a:lstStyle/>
          <a:p>
            <a:endParaRPr lang="nl-NL" smtClean="0">
              <a:latin typeface="Arial" pitchFamily="34" charset="0"/>
              <a:cs typeface="Arial" pitchFamily="34" charset="0"/>
            </a:endParaRPr>
          </a:p>
        </p:txBody>
      </p:sp>
      <p:sp>
        <p:nvSpPr>
          <p:cNvPr id="418820" name="Tijdelijke aanduiding voor dianummer 3"/>
          <p:cNvSpPr>
            <a:spLocks noGrp="1"/>
          </p:cNvSpPr>
          <p:nvPr>
            <p:ph type="sldNum" sz="quarter" idx="5"/>
          </p:nvPr>
        </p:nvSpPr>
        <p:spPr>
          <a:noFill/>
        </p:spPr>
        <p:txBody>
          <a:bodyPr/>
          <a:lstStyle/>
          <a:p>
            <a:fld id="{C0C59FE1-0981-4F64-BD28-A1E311C17782}" type="slidenum">
              <a:rPr lang="nl-NL" smtClean="0">
                <a:latin typeface="Arial" pitchFamily="34" charset="0"/>
              </a:rPr>
              <a:pPr/>
              <a:t>19</a:t>
            </a:fld>
            <a:endParaRPr lang="nl-NL" smtClean="0">
              <a:latin typeface="Arial" pitchFamily="34" charset="0"/>
            </a:endParaRPr>
          </a:p>
        </p:txBody>
      </p:sp>
    </p:spTree>
    <p:extLst>
      <p:ext uri="{BB962C8B-B14F-4D97-AF65-F5344CB8AC3E}">
        <p14:creationId xmlns:p14="http://schemas.microsoft.com/office/powerpoint/2010/main" val="2470460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pPr>
              <a:defRPr/>
            </a:pPr>
            <a:fld id="{5EC7C78D-2308-478A-A1E4-9E65205C3BCE}" type="slidenum">
              <a:rPr lang="nl-NL" smtClean="0"/>
              <a:pPr>
                <a:defRPr/>
              </a:pPr>
              <a:t>21</a:t>
            </a:fld>
            <a:endParaRPr lang="nl-NL"/>
          </a:p>
        </p:txBody>
      </p:sp>
    </p:spTree>
    <p:extLst>
      <p:ext uri="{BB962C8B-B14F-4D97-AF65-F5344CB8AC3E}">
        <p14:creationId xmlns:p14="http://schemas.microsoft.com/office/powerpoint/2010/main" val="438636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Slide Image Placeholder 1"/>
          <p:cNvSpPr>
            <a:spLocks noGrp="1" noRot="1" noChangeAspect="1" noTextEdit="1"/>
          </p:cNvSpPr>
          <p:nvPr>
            <p:ph type="sldImg"/>
          </p:nvPr>
        </p:nvSpPr>
        <p:spPr>
          <a:ln/>
        </p:spPr>
      </p:sp>
      <p:sp>
        <p:nvSpPr>
          <p:cNvPr id="327683" name="Notes Placeholder 2"/>
          <p:cNvSpPr>
            <a:spLocks noGrp="1"/>
          </p:cNvSpPr>
          <p:nvPr>
            <p:ph type="body" idx="1"/>
          </p:nvPr>
        </p:nvSpPr>
        <p:spPr>
          <a:noFill/>
          <a:ln/>
        </p:spPr>
        <p:txBody>
          <a:bodyPr/>
          <a:lstStyle/>
          <a:p>
            <a:pPr>
              <a:buFontTx/>
              <a:buChar char="-"/>
            </a:pPr>
            <a:r>
              <a:rPr lang="nl-NL" dirty="0" smtClean="0">
                <a:latin typeface="Arial" pitchFamily="34" charset="0"/>
                <a:cs typeface="Arial" pitchFamily="34" charset="0"/>
              </a:rPr>
              <a:t>“nieuw” woord voor oud concept</a:t>
            </a:r>
          </a:p>
          <a:p>
            <a:pPr>
              <a:buFontTx/>
              <a:buChar char="-"/>
            </a:pPr>
            <a:r>
              <a:rPr lang="nl-NL" dirty="0" smtClean="0">
                <a:latin typeface="Arial" pitchFamily="34" charset="0"/>
                <a:cs typeface="Arial" pitchFamily="34" charset="0"/>
              </a:rPr>
              <a:t> term </a:t>
            </a:r>
            <a:r>
              <a:rPr lang="nl-NL" dirty="0" err="1" smtClean="0">
                <a:latin typeface="Arial" pitchFamily="34" charset="0"/>
                <a:cs typeface="Arial" pitchFamily="34" charset="0"/>
              </a:rPr>
              <a:t>mentaliseren</a:t>
            </a:r>
            <a:r>
              <a:rPr lang="nl-NL" dirty="0" smtClean="0">
                <a:latin typeface="Arial" pitchFamily="34" charset="0"/>
                <a:cs typeface="Arial" pitchFamily="34" charset="0"/>
              </a:rPr>
              <a:t> verwijst naar: Het doen en laten van zichzelf en van anderen waarnemen en begrijpen in termen ‘mentale toestanden’ zoals van gevoelens, gedachten, intenties en verlangens.</a:t>
            </a:r>
          </a:p>
          <a:p>
            <a:pPr>
              <a:buFontTx/>
              <a:buChar char="-"/>
            </a:pPr>
            <a:r>
              <a:rPr lang="nl-NL" dirty="0" smtClean="0">
                <a:latin typeface="Arial" pitchFamily="34" charset="0"/>
                <a:cs typeface="Arial" pitchFamily="34" charset="0"/>
              </a:rPr>
              <a:t> proces waarmee je jezelf, de ander en de relatie probeert te begrijpen =&gt; cruciaal voor menselijke communicatie en relaties</a:t>
            </a:r>
          </a:p>
          <a:p>
            <a:pPr>
              <a:buFontTx/>
              <a:buChar char="-"/>
            </a:pPr>
            <a:r>
              <a:rPr lang="nl-NL" dirty="0" smtClean="0">
                <a:solidFill>
                  <a:srgbClr val="000066"/>
                </a:solidFill>
                <a:latin typeface="Arial" pitchFamily="34" charset="0"/>
                <a:cs typeface="Arial" pitchFamily="34" charset="0"/>
              </a:rPr>
              <a:t> Onszelf ‘van buitenaf’ te zien en anderen ‘van binnen’ =&gt; zoals definitie aangeeft gaat het over het begrijpen van mentale toestanden. Deze toestanden zijn intern, nauwelijks zichtbaar. Mensen maken dus ‘interpretaties’ om zichzelf en anderen te begrijpen </a:t>
            </a:r>
            <a:r>
              <a:rPr lang="nl-NL" dirty="0" err="1" smtClean="0">
                <a:solidFill>
                  <a:srgbClr val="000066"/>
                </a:solidFill>
                <a:latin typeface="Arial" pitchFamily="34" charset="0"/>
                <a:cs typeface="Arial" pitchFamily="34" charset="0"/>
              </a:rPr>
              <a:t>obv</a:t>
            </a:r>
            <a:r>
              <a:rPr lang="nl-NL" dirty="0" smtClean="0">
                <a:solidFill>
                  <a:srgbClr val="000066"/>
                </a:solidFill>
                <a:latin typeface="Arial" pitchFamily="34" charset="0"/>
                <a:cs typeface="Arial" pitchFamily="34" charset="0"/>
              </a:rPr>
              <a:t> externe en interne signalen. Deze interpretaties kunnen echter ook fout zijn, bv. bij slecht </a:t>
            </a:r>
            <a:r>
              <a:rPr lang="nl-NL" dirty="0" err="1" smtClean="0">
                <a:solidFill>
                  <a:srgbClr val="000066"/>
                </a:solidFill>
                <a:latin typeface="Arial" pitchFamily="34" charset="0"/>
                <a:cs typeface="Arial" pitchFamily="34" charset="0"/>
              </a:rPr>
              <a:t>mentaliseren</a:t>
            </a:r>
            <a:r>
              <a:rPr lang="nl-NL" dirty="0" smtClean="0">
                <a:solidFill>
                  <a:srgbClr val="000066"/>
                </a:solidFill>
                <a:latin typeface="Arial" pitchFamily="34" charset="0"/>
                <a:cs typeface="Arial" pitchFamily="34" charset="0"/>
              </a:rPr>
              <a:t>. =&gt; Kenmerkend voor </a:t>
            </a:r>
            <a:r>
              <a:rPr lang="nl-NL" dirty="0" err="1" smtClean="0">
                <a:solidFill>
                  <a:srgbClr val="000066"/>
                </a:solidFill>
                <a:latin typeface="Arial" pitchFamily="34" charset="0"/>
                <a:cs typeface="Arial" pitchFamily="34" charset="0"/>
              </a:rPr>
              <a:t>mentaliseren</a:t>
            </a:r>
            <a:r>
              <a:rPr lang="nl-NL" dirty="0" smtClean="0">
                <a:solidFill>
                  <a:srgbClr val="000066"/>
                </a:solidFill>
                <a:latin typeface="Arial" pitchFamily="34" charset="0"/>
                <a:cs typeface="Arial" pitchFamily="34" charset="0"/>
              </a:rPr>
              <a:t>, net omwille van de onzichtbaarheid van mentale toestanden, is het aannemen van een niet-wetende houding: “Ik kan me een beeld vormen bij wat de ander denkt, voelt, drijft,… maar ik kan dit niet zeker weten.</a:t>
            </a:r>
          </a:p>
          <a:p>
            <a:pPr>
              <a:buFontTx/>
              <a:buChar char="-"/>
            </a:pPr>
            <a:r>
              <a:rPr lang="nl-NL" dirty="0" smtClean="0">
                <a:solidFill>
                  <a:srgbClr val="000066"/>
                </a:solidFill>
                <a:latin typeface="Arial" pitchFamily="34" charset="0"/>
                <a:cs typeface="Arial" pitchFamily="34" charset="0"/>
              </a:rPr>
              <a:t>Het is dus belangrijk dat mentale toestanden representaties zijn van meervoudige perspectieven op de werkelijkheid (een zelfde situatie kan door verschillende personen anders beleefd worden). </a:t>
            </a:r>
            <a:r>
              <a:rPr lang="nl-NL" dirty="0" err="1" smtClean="0">
                <a:solidFill>
                  <a:srgbClr val="000066"/>
                </a:solidFill>
                <a:latin typeface="Arial" pitchFamily="34" charset="0"/>
                <a:cs typeface="Arial" pitchFamily="34" charset="0"/>
              </a:rPr>
              <a:t>Mentaliseren</a:t>
            </a:r>
            <a:r>
              <a:rPr lang="nl-NL" dirty="0" smtClean="0">
                <a:solidFill>
                  <a:srgbClr val="000066"/>
                </a:solidFill>
                <a:latin typeface="Arial" pitchFamily="34" charset="0"/>
                <a:cs typeface="Arial" pitchFamily="34" charset="0"/>
              </a:rPr>
              <a:t> houdt in dat je beseft dat mentale toestanden representerend zijn, </a:t>
            </a:r>
            <a:r>
              <a:rPr lang="nl-NL" dirty="0" err="1" smtClean="0">
                <a:solidFill>
                  <a:srgbClr val="000066"/>
                </a:solidFill>
                <a:latin typeface="Arial" pitchFamily="34" charset="0"/>
                <a:cs typeface="Arial" pitchFamily="34" charset="0"/>
              </a:rPr>
              <a:t>maw</a:t>
            </a:r>
            <a:r>
              <a:rPr lang="nl-NL" dirty="0" smtClean="0">
                <a:solidFill>
                  <a:srgbClr val="000066"/>
                </a:solidFill>
                <a:latin typeface="Arial" pitchFamily="34" charset="0"/>
                <a:cs typeface="Arial" pitchFamily="34" charset="0"/>
              </a:rPr>
              <a:t> dat je er een meta-representatie van kan maken.</a:t>
            </a:r>
            <a:endParaRPr lang="nl-NL" dirty="0" smtClean="0">
              <a:latin typeface="Arial" pitchFamily="34" charset="0"/>
              <a:cs typeface="Arial" pitchFamily="34" charset="0"/>
            </a:endParaRPr>
          </a:p>
          <a:p>
            <a:pPr>
              <a:buFontTx/>
              <a:buChar char="-"/>
            </a:pPr>
            <a:r>
              <a:rPr lang="nl-NL" dirty="0" smtClean="0">
                <a:latin typeface="Arial" pitchFamily="34" charset="0"/>
                <a:cs typeface="Arial" pitchFamily="34" charset="0"/>
              </a:rPr>
              <a:t> Bij onvermogen om te </a:t>
            </a:r>
            <a:r>
              <a:rPr lang="nl-NL" dirty="0" err="1" smtClean="0">
                <a:latin typeface="Arial" pitchFamily="34" charset="0"/>
                <a:cs typeface="Arial" pitchFamily="34" charset="0"/>
              </a:rPr>
              <a:t>mentaliseren</a:t>
            </a:r>
            <a:r>
              <a:rPr lang="nl-NL" dirty="0" smtClean="0">
                <a:latin typeface="Arial" pitchFamily="34" charset="0"/>
                <a:cs typeface="Arial" pitchFamily="34" charset="0"/>
              </a:rPr>
              <a:t> =&gt; verstoort relaties</a:t>
            </a:r>
          </a:p>
          <a:p>
            <a:endParaRPr lang="en-US" dirty="0" smtClean="0">
              <a:latin typeface="Arial" pitchFamily="34" charset="0"/>
              <a:cs typeface="Arial" pitchFamily="34" charset="0"/>
            </a:endParaRPr>
          </a:p>
        </p:txBody>
      </p:sp>
      <p:sp>
        <p:nvSpPr>
          <p:cNvPr id="327684" name="Slide Number Placeholder 3"/>
          <p:cNvSpPr>
            <a:spLocks noGrp="1"/>
          </p:cNvSpPr>
          <p:nvPr>
            <p:ph type="sldNum" sz="quarter" idx="5"/>
          </p:nvPr>
        </p:nvSpPr>
        <p:spPr>
          <a:noFill/>
        </p:spPr>
        <p:txBody>
          <a:bodyPr/>
          <a:lstStyle/>
          <a:p>
            <a:fld id="{001CE69C-3768-4803-9C28-77896F28BCE7}" type="slidenum">
              <a:rPr lang="nl-NL" smtClean="0">
                <a:latin typeface="Arial" pitchFamily="34" charset="0"/>
              </a:rPr>
              <a:pPr/>
              <a:t>2</a:t>
            </a:fld>
            <a:endParaRPr lang="nl-NL" smtClean="0">
              <a:latin typeface="Arial" pitchFamily="34" charset="0"/>
            </a:endParaRPr>
          </a:p>
        </p:txBody>
      </p:sp>
    </p:spTree>
    <p:extLst>
      <p:ext uri="{BB962C8B-B14F-4D97-AF65-F5344CB8AC3E}">
        <p14:creationId xmlns:p14="http://schemas.microsoft.com/office/powerpoint/2010/main" val="3597739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Proces</a:t>
            </a:r>
            <a:r>
              <a:rPr lang="en-US" dirty="0" smtClean="0"/>
              <a:t> </a:t>
            </a:r>
            <a:r>
              <a:rPr lang="en-US" dirty="0" err="1" smtClean="0"/>
              <a:t>waarbij</a:t>
            </a:r>
            <a:r>
              <a:rPr lang="en-US" dirty="0" smtClean="0"/>
              <a:t> je </a:t>
            </a:r>
            <a:r>
              <a:rPr lang="en-US" dirty="0" err="1" smtClean="0"/>
              <a:t>jezelf</a:t>
            </a:r>
            <a:r>
              <a:rPr lang="en-US" dirty="0" smtClean="0"/>
              <a:t> </a:t>
            </a:r>
            <a:r>
              <a:rPr lang="en-US" dirty="0" err="1" smtClean="0"/>
              <a:t>en</a:t>
            </a:r>
            <a:r>
              <a:rPr lang="en-US" dirty="0" smtClean="0"/>
              <a:t> de </a:t>
            </a:r>
            <a:r>
              <a:rPr lang="en-US" dirty="0" err="1" smtClean="0"/>
              <a:t>ander</a:t>
            </a:r>
            <a:r>
              <a:rPr lang="en-US" dirty="0" smtClean="0"/>
              <a:t> </a:t>
            </a:r>
            <a:r>
              <a:rPr lang="en-US" dirty="0" err="1" smtClean="0"/>
              <a:t>probeert</a:t>
            </a:r>
            <a:r>
              <a:rPr lang="en-US" baseline="0" dirty="0" smtClean="0"/>
              <a:t> </a:t>
            </a:r>
            <a:r>
              <a:rPr lang="en-US" baseline="0" dirty="0" err="1" smtClean="0"/>
              <a:t>te</a:t>
            </a:r>
            <a:r>
              <a:rPr lang="en-US" baseline="0" dirty="0" smtClean="0"/>
              <a:t> </a:t>
            </a:r>
            <a:r>
              <a:rPr lang="en-US" baseline="0" dirty="0" err="1" smtClean="0"/>
              <a:t>begrijpen</a:t>
            </a:r>
            <a:r>
              <a:rPr lang="en-US" baseline="0" dirty="0" smtClean="0"/>
              <a:t>; </a:t>
            </a:r>
            <a:r>
              <a:rPr lang="en-US" baseline="0" dirty="0" err="1" smtClean="0"/>
              <a:t>en</a:t>
            </a:r>
            <a:r>
              <a:rPr lang="en-US" baseline="0" dirty="0" smtClean="0"/>
              <a:t> </a:t>
            </a:r>
            <a:r>
              <a:rPr lang="en-US" baseline="0" dirty="0" err="1" smtClean="0"/>
              <a:t>waarbij</a:t>
            </a:r>
            <a:r>
              <a:rPr lang="en-US" baseline="0" dirty="0" smtClean="0"/>
              <a:t> je </a:t>
            </a:r>
            <a:r>
              <a:rPr lang="en-US" baseline="0" dirty="0" err="1" smtClean="0"/>
              <a:t>verder</a:t>
            </a:r>
            <a:r>
              <a:rPr lang="en-US" baseline="0" dirty="0" smtClean="0"/>
              <a:t> </a:t>
            </a:r>
            <a:r>
              <a:rPr lang="en-US" baseline="0" dirty="0" err="1" smtClean="0"/>
              <a:t>kijkt</a:t>
            </a:r>
            <a:r>
              <a:rPr lang="en-US" baseline="0" dirty="0" smtClean="0"/>
              <a:t> </a:t>
            </a:r>
            <a:r>
              <a:rPr lang="en-US" baseline="0" dirty="0" err="1" smtClean="0"/>
              <a:t>dan</a:t>
            </a:r>
            <a:r>
              <a:rPr lang="en-US" baseline="0" dirty="0" smtClean="0"/>
              <a:t> het </a:t>
            </a:r>
            <a:r>
              <a:rPr lang="en-US" baseline="0" dirty="0" err="1" smtClean="0"/>
              <a:t>zichtbare</a:t>
            </a:r>
            <a:r>
              <a:rPr lang="en-US" baseline="0" dirty="0" smtClean="0"/>
              <a:t> </a:t>
            </a:r>
            <a:r>
              <a:rPr lang="en-US" baseline="0" dirty="0" err="1" smtClean="0"/>
              <a:t>gedrag</a:t>
            </a:r>
            <a:r>
              <a:rPr lang="en-US" baseline="0" dirty="0" smtClean="0"/>
              <a:t> maar </a:t>
            </a:r>
            <a:r>
              <a:rPr lang="en-US" baseline="0" dirty="0" err="1" smtClean="0"/>
              <a:t>ook</a:t>
            </a:r>
            <a:r>
              <a:rPr lang="en-US" baseline="0" dirty="0" smtClean="0"/>
              <a:t> </a:t>
            </a:r>
            <a:r>
              <a:rPr lang="en-US" baseline="0" dirty="0" err="1" smtClean="0"/>
              <a:t>oog</a:t>
            </a:r>
            <a:r>
              <a:rPr lang="en-US" baseline="0" dirty="0" smtClean="0"/>
              <a:t> </a:t>
            </a:r>
            <a:r>
              <a:rPr lang="en-US" baseline="0" dirty="0" err="1" smtClean="0"/>
              <a:t>hebt</a:t>
            </a:r>
            <a:r>
              <a:rPr lang="en-US" baseline="0" dirty="0" smtClean="0"/>
              <a:t> </a:t>
            </a:r>
            <a:r>
              <a:rPr lang="en-US" baseline="0" dirty="0" err="1" smtClean="0"/>
              <a:t>voor</a:t>
            </a:r>
            <a:r>
              <a:rPr lang="en-US" baseline="0" dirty="0" smtClean="0"/>
              <a:t> de </a:t>
            </a:r>
            <a:r>
              <a:rPr lang="en-US" baseline="0" dirty="0" err="1" smtClean="0"/>
              <a:t>onderliggende</a:t>
            </a:r>
            <a:r>
              <a:rPr lang="en-US" baseline="0" dirty="0" smtClean="0"/>
              <a:t> </a:t>
            </a:r>
            <a:r>
              <a:rPr lang="en-US" baseline="0" dirty="0" err="1" smtClean="0"/>
              <a:t>belevingswereld</a:t>
            </a:r>
            <a:r>
              <a:rPr lang="en-US" baseline="0" dirty="0" smtClean="0"/>
              <a:t> (</a:t>
            </a:r>
            <a:r>
              <a:rPr lang="en-US" baseline="0" dirty="0" err="1" smtClean="0"/>
              <a:t>gevoelens</a:t>
            </a:r>
            <a:r>
              <a:rPr lang="en-US" baseline="0" dirty="0" smtClean="0"/>
              <a:t> </a:t>
            </a:r>
            <a:r>
              <a:rPr lang="en-US" baseline="0" dirty="0" err="1" smtClean="0"/>
              <a:t>gedachten</a:t>
            </a:r>
            <a:r>
              <a:rPr lang="en-US" baseline="0" dirty="0" smtClean="0"/>
              <a:t> </a:t>
            </a:r>
            <a:r>
              <a:rPr lang="en-US" baseline="0" dirty="0" err="1" smtClean="0"/>
              <a:t>etc</a:t>
            </a:r>
            <a:r>
              <a:rPr lang="en-US" baseline="0" dirty="0" smtClean="0"/>
              <a:t>); </a:t>
            </a:r>
            <a:r>
              <a:rPr lang="en-US" baseline="0" dirty="0" err="1" smtClean="0"/>
              <a:t>oog</a:t>
            </a:r>
            <a:r>
              <a:rPr lang="en-US" baseline="0" dirty="0" smtClean="0"/>
              <a:t> </a:t>
            </a:r>
            <a:r>
              <a:rPr lang="en-US" baseline="0" dirty="0" err="1" smtClean="0"/>
              <a:t>hebt</a:t>
            </a:r>
            <a:r>
              <a:rPr lang="en-US" baseline="0" dirty="0" smtClean="0"/>
              <a:t> </a:t>
            </a:r>
            <a:r>
              <a:rPr lang="en-US" baseline="0" dirty="0" err="1" smtClean="0"/>
              <a:t>voor</a:t>
            </a:r>
            <a:r>
              <a:rPr lang="en-US" baseline="0" dirty="0" smtClean="0"/>
              <a:t> </a:t>
            </a:r>
            <a:r>
              <a:rPr lang="en-US" baseline="0" dirty="0" err="1" smtClean="0"/>
              <a:t>actie</a:t>
            </a:r>
            <a:r>
              <a:rPr lang="en-US" baseline="0" dirty="0" smtClean="0"/>
              <a:t>-reactive </a:t>
            </a:r>
            <a:r>
              <a:rPr lang="en-US" baseline="0" dirty="0" smtClean="0">
                <a:sym typeface="Wingdings" panose="05000000000000000000" pitchFamily="2" charset="2"/>
              </a:rPr>
              <a:t> </a:t>
            </a:r>
            <a:r>
              <a:rPr lang="en-US" baseline="0" dirty="0" err="1" smtClean="0">
                <a:sym typeface="Wingdings" panose="05000000000000000000" pitchFamily="2" charset="2"/>
              </a:rPr>
              <a:t>interactie</a:t>
            </a:r>
            <a:r>
              <a:rPr lang="en-US" baseline="0" dirty="0" smtClean="0">
                <a:sym typeface="Wingdings" panose="05000000000000000000" pitchFamily="2" charset="2"/>
              </a:rPr>
              <a:t>.</a:t>
            </a:r>
          </a:p>
          <a:p>
            <a:endParaRPr lang="en-US" baseline="0" dirty="0" smtClean="0">
              <a:sym typeface="Wingdings" panose="05000000000000000000" pitchFamily="2" charset="2"/>
            </a:endParaRPr>
          </a:p>
          <a:p>
            <a:r>
              <a:rPr lang="en-US" baseline="0" dirty="0" err="1" smtClean="0">
                <a:sym typeface="Wingdings" panose="05000000000000000000" pitchFamily="2" charset="2"/>
              </a:rPr>
              <a:t>Opaakheid</a:t>
            </a:r>
            <a:r>
              <a:rPr lang="en-US" baseline="0" dirty="0" smtClean="0">
                <a:sym typeface="Wingdings" panose="05000000000000000000" pitchFamily="2" charset="2"/>
              </a:rPr>
              <a:t>: we </a:t>
            </a:r>
            <a:r>
              <a:rPr lang="en-US" baseline="0" dirty="0" err="1" smtClean="0">
                <a:sym typeface="Wingdings" panose="05000000000000000000" pitchFamily="2" charset="2"/>
              </a:rPr>
              <a:t>kunnen</a:t>
            </a:r>
            <a:r>
              <a:rPr lang="en-US" baseline="0" dirty="0" smtClean="0">
                <a:sym typeface="Wingdings" panose="05000000000000000000" pitchFamily="2" charset="2"/>
              </a:rPr>
              <a:t> het </a:t>
            </a:r>
            <a:r>
              <a:rPr lang="en-US" baseline="0" dirty="0" err="1" smtClean="0">
                <a:sym typeface="Wingdings" panose="05000000000000000000" pitchFamily="2" charset="2"/>
              </a:rPr>
              <a:t>niet</a:t>
            </a:r>
            <a:r>
              <a:rPr lang="en-US" baseline="0" dirty="0" smtClean="0">
                <a:sym typeface="Wingdings" panose="05000000000000000000" pitchFamily="2" charset="2"/>
              </a:rPr>
              <a:t> </a:t>
            </a:r>
            <a:r>
              <a:rPr lang="en-US" baseline="0" dirty="0" err="1" smtClean="0">
                <a:sym typeface="Wingdings" panose="05000000000000000000" pitchFamily="2" charset="2"/>
              </a:rPr>
              <a:t>zeker</a:t>
            </a:r>
            <a:r>
              <a:rPr lang="en-US" baseline="0" dirty="0" smtClean="0">
                <a:sym typeface="Wingdings" panose="05000000000000000000" pitchFamily="2" charset="2"/>
              </a:rPr>
              <a:t> </a:t>
            </a:r>
            <a:r>
              <a:rPr lang="en-US" baseline="0" dirty="0" err="1" smtClean="0">
                <a:sym typeface="Wingdings" panose="05000000000000000000" pitchFamily="2" charset="2"/>
              </a:rPr>
              <a:t>weten</a:t>
            </a:r>
            <a:r>
              <a:rPr lang="en-US" baseline="0" dirty="0" smtClean="0">
                <a:sym typeface="Wingdings" panose="05000000000000000000" pitchFamily="2" charset="2"/>
              </a:rPr>
              <a:t>: </a:t>
            </a:r>
            <a:r>
              <a:rPr lang="en-US" baseline="0" dirty="0" err="1" smtClean="0">
                <a:sym typeface="Wingdings" panose="05000000000000000000" pitchFamily="2" charset="2"/>
              </a:rPr>
              <a:t>ik</a:t>
            </a:r>
            <a:r>
              <a:rPr lang="en-US" baseline="0" dirty="0" smtClean="0">
                <a:sym typeface="Wingdings" panose="05000000000000000000" pitchFamily="2" charset="2"/>
              </a:rPr>
              <a:t> </a:t>
            </a:r>
            <a:r>
              <a:rPr lang="en-US" baseline="0" dirty="0" err="1" smtClean="0">
                <a:sym typeface="Wingdings" panose="05000000000000000000" pitchFamily="2" charset="2"/>
              </a:rPr>
              <a:t>kan</a:t>
            </a:r>
            <a:r>
              <a:rPr lang="en-US" baseline="0" dirty="0" smtClean="0">
                <a:sym typeface="Wingdings" panose="05000000000000000000" pitchFamily="2" charset="2"/>
              </a:rPr>
              <a:t> me </a:t>
            </a:r>
            <a:r>
              <a:rPr lang="en-US" baseline="0" dirty="0" err="1" smtClean="0">
                <a:sym typeface="Wingdings" panose="05000000000000000000" pitchFamily="2" charset="2"/>
              </a:rPr>
              <a:t>een</a:t>
            </a:r>
            <a:r>
              <a:rPr lang="en-US" baseline="0" dirty="0" smtClean="0">
                <a:sym typeface="Wingdings" panose="05000000000000000000" pitchFamily="2" charset="2"/>
              </a:rPr>
              <a:t> </a:t>
            </a:r>
            <a:r>
              <a:rPr lang="en-US" baseline="0" dirty="0" err="1" smtClean="0">
                <a:sym typeface="Wingdings" panose="05000000000000000000" pitchFamily="2" charset="2"/>
              </a:rPr>
              <a:t>beeld</a:t>
            </a:r>
            <a:r>
              <a:rPr lang="en-US" baseline="0" dirty="0" smtClean="0">
                <a:sym typeface="Wingdings" panose="05000000000000000000" pitchFamily="2" charset="2"/>
              </a:rPr>
              <a:t> </a:t>
            </a:r>
            <a:r>
              <a:rPr lang="en-US" baseline="0" dirty="0" err="1" smtClean="0">
                <a:sym typeface="Wingdings" panose="05000000000000000000" pitchFamily="2" charset="2"/>
              </a:rPr>
              <a:t>vormen</a:t>
            </a:r>
            <a:r>
              <a:rPr lang="en-US" baseline="0" dirty="0" smtClean="0">
                <a:sym typeface="Wingdings" panose="05000000000000000000" pitchFamily="2" charset="2"/>
              </a:rPr>
              <a:t> </a:t>
            </a:r>
            <a:r>
              <a:rPr lang="en-US" baseline="0" dirty="0" err="1" smtClean="0">
                <a:sym typeface="Wingdings" panose="05000000000000000000" pitchFamily="2" charset="2"/>
              </a:rPr>
              <a:t>bij</a:t>
            </a:r>
            <a:r>
              <a:rPr lang="en-US" baseline="0" dirty="0" smtClean="0">
                <a:sym typeface="Wingdings" panose="05000000000000000000" pitchFamily="2" charset="2"/>
              </a:rPr>
              <a:t> wat de </a:t>
            </a:r>
            <a:r>
              <a:rPr lang="en-US" baseline="0" dirty="0" err="1" smtClean="0">
                <a:sym typeface="Wingdings" panose="05000000000000000000" pitchFamily="2" charset="2"/>
              </a:rPr>
              <a:t>ander</a:t>
            </a:r>
            <a:r>
              <a:rPr lang="en-US" baseline="0" dirty="0" smtClean="0">
                <a:sym typeface="Wingdings" panose="05000000000000000000" pitchFamily="2" charset="2"/>
              </a:rPr>
              <a:t> </a:t>
            </a:r>
            <a:r>
              <a:rPr lang="en-US" baseline="0" dirty="0" err="1" smtClean="0">
                <a:sym typeface="Wingdings" panose="05000000000000000000" pitchFamily="2" charset="2"/>
              </a:rPr>
              <a:t>voelt</a:t>
            </a:r>
            <a:r>
              <a:rPr lang="en-US" baseline="0" dirty="0" smtClean="0">
                <a:sym typeface="Wingdings" panose="05000000000000000000" pitchFamily="2" charset="2"/>
              </a:rPr>
              <a:t> </a:t>
            </a:r>
            <a:r>
              <a:rPr lang="en-US" baseline="0" dirty="0" err="1" smtClean="0">
                <a:sym typeface="Wingdings" panose="05000000000000000000" pitchFamily="2" charset="2"/>
              </a:rPr>
              <a:t>etc</a:t>
            </a:r>
            <a:r>
              <a:rPr lang="en-US" baseline="0" dirty="0" smtClean="0">
                <a:sym typeface="Wingdings" panose="05000000000000000000" pitchFamily="2" charset="2"/>
              </a:rPr>
              <a:t> maar </a:t>
            </a:r>
            <a:r>
              <a:rPr lang="en-US" baseline="0" dirty="0" err="1" smtClean="0">
                <a:sym typeface="Wingdings" panose="05000000000000000000" pitchFamily="2" charset="2"/>
              </a:rPr>
              <a:t>ik</a:t>
            </a:r>
            <a:r>
              <a:rPr lang="en-US" baseline="0" dirty="0" smtClean="0">
                <a:sym typeface="Wingdings" panose="05000000000000000000" pitchFamily="2" charset="2"/>
              </a:rPr>
              <a:t> </a:t>
            </a:r>
            <a:r>
              <a:rPr lang="en-US" baseline="0" dirty="0" err="1" smtClean="0">
                <a:sym typeface="Wingdings" panose="05000000000000000000" pitchFamily="2" charset="2"/>
              </a:rPr>
              <a:t>kan</a:t>
            </a:r>
            <a:r>
              <a:rPr lang="en-US" baseline="0" dirty="0" smtClean="0">
                <a:sym typeface="Wingdings" panose="05000000000000000000" pitchFamily="2" charset="2"/>
              </a:rPr>
              <a:t> het </a:t>
            </a:r>
            <a:r>
              <a:rPr lang="en-US" baseline="0" dirty="0" err="1" smtClean="0">
                <a:sym typeface="Wingdings" panose="05000000000000000000" pitchFamily="2" charset="2"/>
              </a:rPr>
              <a:t>niet</a:t>
            </a:r>
            <a:r>
              <a:rPr lang="en-US" baseline="0" dirty="0" smtClean="0">
                <a:sym typeface="Wingdings" panose="05000000000000000000" pitchFamily="2" charset="2"/>
              </a:rPr>
              <a:t> </a:t>
            </a:r>
            <a:r>
              <a:rPr lang="en-US" baseline="0" dirty="0" err="1" smtClean="0">
                <a:sym typeface="Wingdings" panose="05000000000000000000" pitchFamily="2" charset="2"/>
              </a:rPr>
              <a:t>zeker</a:t>
            </a:r>
            <a:r>
              <a:rPr lang="en-US" baseline="0" dirty="0" smtClean="0">
                <a:sym typeface="Wingdings" panose="05000000000000000000" pitchFamily="2" charset="2"/>
              </a:rPr>
              <a:t> </a:t>
            </a:r>
            <a:r>
              <a:rPr lang="en-US" baseline="0" dirty="0" err="1" smtClean="0">
                <a:sym typeface="Wingdings" panose="05000000000000000000" pitchFamily="2" charset="2"/>
              </a:rPr>
              <a:t>weten</a:t>
            </a:r>
            <a:r>
              <a:rPr lang="en-US" baseline="0" dirty="0" smtClean="0">
                <a:sym typeface="Wingdings" panose="05000000000000000000" pitchFamily="2" charset="2"/>
              </a:rPr>
              <a:t>; </a:t>
            </a:r>
            <a:r>
              <a:rPr lang="en-US" baseline="0" dirty="0" err="1" smtClean="0">
                <a:sym typeface="Wingdings" panose="05000000000000000000" pitchFamily="2" charset="2"/>
              </a:rPr>
              <a:t>ik</a:t>
            </a:r>
            <a:r>
              <a:rPr lang="en-US" baseline="0" dirty="0" smtClean="0">
                <a:sym typeface="Wingdings" panose="05000000000000000000" pitchFamily="2" charset="2"/>
              </a:rPr>
              <a:t> </a:t>
            </a:r>
            <a:r>
              <a:rPr lang="en-US" baseline="0" dirty="0" err="1" smtClean="0">
                <a:sym typeface="Wingdings" panose="05000000000000000000" pitchFamily="2" charset="2"/>
              </a:rPr>
              <a:t>kan</a:t>
            </a:r>
            <a:r>
              <a:rPr lang="en-US" baseline="0" dirty="0" smtClean="0">
                <a:sym typeface="Wingdings" panose="05000000000000000000" pitchFamily="2" charset="2"/>
              </a:rPr>
              <a:t> </a:t>
            </a:r>
            <a:r>
              <a:rPr lang="en-US" baseline="0" dirty="0" err="1" smtClean="0">
                <a:sym typeface="Wingdings" panose="05000000000000000000" pitchFamily="2" charset="2"/>
              </a:rPr>
              <a:t>ook</a:t>
            </a:r>
            <a:r>
              <a:rPr lang="en-US" baseline="0" dirty="0" smtClean="0">
                <a:sym typeface="Wingdings" panose="05000000000000000000" pitchFamily="2" charset="2"/>
              </a:rPr>
              <a:t> </a:t>
            </a:r>
            <a:r>
              <a:rPr lang="en-US" baseline="0" dirty="0" err="1" smtClean="0">
                <a:sym typeface="Wingdings" panose="05000000000000000000" pitchFamily="2" charset="2"/>
              </a:rPr>
              <a:t>fout</a:t>
            </a:r>
            <a:r>
              <a:rPr lang="en-US" baseline="0" dirty="0" smtClean="0">
                <a:sym typeface="Wingdings" panose="05000000000000000000" pitchFamily="2" charset="2"/>
              </a:rPr>
              <a:t> </a:t>
            </a:r>
            <a:r>
              <a:rPr lang="en-US" baseline="0" dirty="0" err="1" smtClean="0">
                <a:sym typeface="Wingdings" panose="05000000000000000000" pitchFamily="2" charset="2"/>
              </a:rPr>
              <a:t>zijn</a:t>
            </a:r>
            <a:r>
              <a:rPr lang="en-US" baseline="0" dirty="0" smtClean="0">
                <a:sym typeface="Wingdings" panose="05000000000000000000" pitchFamily="2" charset="2"/>
              </a:rPr>
              <a:t>, </a:t>
            </a:r>
            <a:r>
              <a:rPr lang="en-US" baseline="0" dirty="0" err="1" smtClean="0">
                <a:sym typeface="Wingdings" panose="05000000000000000000" pitchFamily="2" charset="2"/>
              </a:rPr>
              <a:t>en</a:t>
            </a:r>
            <a:r>
              <a:rPr lang="en-US" baseline="0" dirty="0" smtClean="0">
                <a:sym typeface="Wingdings" panose="05000000000000000000" pitchFamily="2" charset="2"/>
              </a:rPr>
              <a:t> </a:t>
            </a:r>
            <a:r>
              <a:rPr lang="en-US" baseline="0" dirty="0" err="1" smtClean="0">
                <a:sym typeface="Wingdings" panose="05000000000000000000" pitchFamily="2" charset="2"/>
              </a:rPr>
              <a:t>als</a:t>
            </a:r>
            <a:r>
              <a:rPr lang="en-US" baseline="0" dirty="0" smtClean="0">
                <a:sym typeface="Wingdings" panose="05000000000000000000" pitchFamily="2" charset="2"/>
              </a:rPr>
              <a:t> </a:t>
            </a:r>
            <a:r>
              <a:rPr lang="en-US" baseline="0" dirty="0" err="1" smtClean="0">
                <a:sym typeface="Wingdings" panose="05000000000000000000" pitchFamily="2" charset="2"/>
              </a:rPr>
              <a:t>dit</a:t>
            </a:r>
            <a:r>
              <a:rPr lang="en-US" baseline="0" dirty="0" smtClean="0">
                <a:sym typeface="Wingdings" panose="05000000000000000000" pitchFamily="2" charset="2"/>
              </a:rPr>
              <a:t> zo is, </a:t>
            </a:r>
            <a:r>
              <a:rPr lang="en-US" baseline="0" dirty="0" err="1" smtClean="0">
                <a:sym typeface="Wingdings" panose="05000000000000000000" pitchFamily="2" charset="2"/>
              </a:rPr>
              <a:t>dan</a:t>
            </a:r>
            <a:r>
              <a:rPr lang="en-US" baseline="0" dirty="0" smtClean="0">
                <a:sym typeface="Wingdings" panose="05000000000000000000" pitchFamily="2" charset="2"/>
              </a:rPr>
              <a:t> neem </a:t>
            </a:r>
            <a:r>
              <a:rPr lang="en-US" baseline="0" dirty="0" err="1" smtClean="0">
                <a:sym typeface="Wingdings" panose="05000000000000000000" pitchFamily="2" charset="2"/>
              </a:rPr>
              <a:t>ik</a:t>
            </a:r>
            <a:r>
              <a:rPr lang="en-US" baseline="0" dirty="0" smtClean="0">
                <a:sym typeface="Wingdings" panose="05000000000000000000" pitchFamily="2" charset="2"/>
              </a:rPr>
              <a:t> </a:t>
            </a:r>
            <a:r>
              <a:rPr lang="en-US" baseline="0" dirty="0" err="1" smtClean="0">
                <a:sym typeface="Wingdings" panose="05000000000000000000" pitchFamily="2" charset="2"/>
              </a:rPr>
              <a:t>dit</a:t>
            </a:r>
            <a:r>
              <a:rPr lang="en-US" baseline="0" dirty="0" smtClean="0">
                <a:sym typeface="Wingdings" panose="05000000000000000000" pitchFamily="2" charset="2"/>
              </a:rPr>
              <a:t> </a:t>
            </a:r>
            <a:r>
              <a:rPr lang="en-US" baseline="0" dirty="0" err="1" smtClean="0">
                <a:sym typeface="Wingdings" panose="05000000000000000000" pitchFamily="2" charset="2"/>
              </a:rPr>
              <a:t>ook</a:t>
            </a:r>
            <a:r>
              <a:rPr lang="en-US" baseline="0" dirty="0" smtClean="0">
                <a:sym typeface="Wingdings" panose="05000000000000000000" pitchFamily="2" charset="2"/>
              </a:rPr>
              <a:t> op me (enactment)</a:t>
            </a:r>
            <a:endParaRPr lang="nl-BE" dirty="0" smtClean="0"/>
          </a:p>
          <a:p>
            <a:endParaRPr lang="en-US" dirty="0" smtClean="0"/>
          </a:p>
          <a:p>
            <a:r>
              <a:rPr lang="en-US" b="1" dirty="0" err="1" smtClean="0"/>
              <a:t>Samengevat</a:t>
            </a:r>
            <a:r>
              <a:rPr lang="en-US" dirty="0" smtClean="0"/>
              <a:t>:</a:t>
            </a:r>
          </a:p>
          <a:p>
            <a:pPr eaLnBrk="1" hangingPunct="1">
              <a:lnSpc>
                <a:spcPct val="90000"/>
              </a:lnSpc>
            </a:pPr>
            <a:r>
              <a:rPr lang="nl-NL" dirty="0" smtClean="0">
                <a:solidFill>
                  <a:srgbClr val="000066"/>
                </a:solidFill>
              </a:rPr>
              <a:t>- Het normale vermogen om aan menselijk gedrag bedoelingen en betekenis toe te schrijven.</a:t>
            </a:r>
            <a:br>
              <a:rPr lang="nl-NL" dirty="0" smtClean="0">
                <a:solidFill>
                  <a:srgbClr val="000066"/>
                </a:solidFill>
              </a:rPr>
            </a:br>
            <a:r>
              <a:rPr lang="nl-NL" dirty="0" smtClean="0">
                <a:solidFill>
                  <a:srgbClr val="000066"/>
                </a:solidFill>
              </a:rPr>
              <a:t>-</a:t>
            </a:r>
            <a:r>
              <a:rPr lang="nl-NL" baseline="0" dirty="0" smtClean="0">
                <a:solidFill>
                  <a:srgbClr val="000066"/>
                </a:solidFill>
              </a:rPr>
              <a:t> </a:t>
            </a:r>
            <a:r>
              <a:rPr lang="nl-NL" dirty="0" smtClean="0">
                <a:solidFill>
                  <a:srgbClr val="000066"/>
                </a:solidFill>
              </a:rPr>
              <a:t>Ideeën over hoe interacties verlopen.</a:t>
            </a:r>
            <a:br>
              <a:rPr lang="nl-NL" dirty="0" smtClean="0">
                <a:solidFill>
                  <a:srgbClr val="000066"/>
                </a:solidFill>
              </a:rPr>
            </a:br>
            <a:r>
              <a:rPr lang="nl-NL" dirty="0" smtClean="0">
                <a:solidFill>
                  <a:srgbClr val="000066"/>
                </a:solidFill>
              </a:rPr>
              <a:t>-</a:t>
            </a:r>
            <a:r>
              <a:rPr lang="nl-NL" baseline="0" dirty="0" smtClean="0">
                <a:solidFill>
                  <a:srgbClr val="000066"/>
                </a:solidFill>
              </a:rPr>
              <a:t> </a:t>
            </a:r>
            <a:r>
              <a:rPr lang="nl-NL" dirty="0" smtClean="0">
                <a:solidFill>
                  <a:srgbClr val="000066"/>
                </a:solidFill>
              </a:rPr>
              <a:t>Verwijst naar emoties, gevoel, gedachten, bedoelingen en verlangens.</a:t>
            </a:r>
            <a:br>
              <a:rPr lang="nl-NL" dirty="0" smtClean="0">
                <a:solidFill>
                  <a:srgbClr val="000066"/>
                </a:solidFill>
              </a:rPr>
            </a:br>
            <a:r>
              <a:rPr lang="nl-NL" dirty="0" smtClean="0">
                <a:solidFill>
                  <a:srgbClr val="000066"/>
                </a:solidFill>
              </a:rPr>
              <a:t>-</a:t>
            </a:r>
            <a:r>
              <a:rPr lang="nl-NL" baseline="0" dirty="0" smtClean="0">
                <a:solidFill>
                  <a:srgbClr val="000066"/>
                </a:solidFill>
              </a:rPr>
              <a:t> </a:t>
            </a:r>
            <a:r>
              <a:rPr lang="nl-NL" dirty="0" smtClean="0">
                <a:solidFill>
                  <a:srgbClr val="000066"/>
                </a:solidFill>
              </a:rPr>
              <a:t>Zorgt ervoor dat wij anderen en onszelf kunnen begrijpen.</a:t>
            </a:r>
            <a:br>
              <a:rPr lang="nl-NL" dirty="0" smtClean="0">
                <a:solidFill>
                  <a:srgbClr val="000066"/>
                </a:solidFill>
              </a:rPr>
            </a:br>
            <a:r>
              <a:rPr lang="nl-NL" dirty="0" smtClean="0">
                <a:solidFill>
                  <a:srgbClr val="000066"/>
                </a:solidFill>
              </a:rPr>
              <a:t>-</a:t>
            </a:r>
            <a:r>
              <a:rPr lang="nl-NL" baseline="0" dirty="0" smtClean="0">
                <a:solidFill>
                  <a:srgbClr val="000066"/>
                </a:solidFill>
              </a:rPr>
              <a:t> </a:t>
            </a:r>
            <a:r>
              <a:rPr lang="nl-NL" dirty="0" smtClean="0">
                <a:solidFill>
                  <a:srgbClr val="000066"/>
                </a:solidFill>
              </a:rPr>
              <a:t>Wezenlijk voor menselijke communicatie en relaties.</a:t>
            </a:r>
          </a:p>
          <a:p>
            <a:pPr eaLnBrk="1" hangingPunct="1">
              <a:lnSpc>
                <a:spcPct val="90000"/>
              </a:lnSpc>
            </a:pPr>
            <a:r>
              <a:rPr lang="nl-NL" dirty="0" smtClean="0">
                <a:solidFill>
                  <a:srgbClr val="000066"/>
                </a:solidFill>
              </a:rPr>
              <a:t>-</a:t>
            </a:r>
            <a:r>
              <a:rPr lang="nl-NL" baseline="0" dirty="0" smtClean="0">
                <a:solidFill>
                  <a:srgbClr val="000066"/>
                </a:solidFill>
              </a:rPr>
              <a:t> </a:t>
            </a:r>
            <a:r>
              <a:rPr lang="nl-NL" dirty="0" smtClean="0">
                <a:solidFill>
                  <a:srgbClr val="000066"/>
                </a:solidFill>
              </a:rPr>
              <a:t>Onderliggend aan klinisch begrijpen, de therapeutische relatie en therapeutische verandering.</a:t>
            </a:r>
            <a:endParaRPr lang="nl-NL" sz="800" dirty="0" smtClean="0">
              <a:solidFill>
                <a:srgbClr val="000066"/>
              </a:solidFill>
            </a:endParaRPr>
          </a:p>
        </p:txBody>
      </p:sp>
      <p:sp>
        <p:nvSpPr>
          <p:cNvPr id="4" name="Slide Number Placeholder 3"/>
          <p:cNvSpPr>
            <a:spLocks noGrp="1"/>
          </p:cNvSpPr>
          <p:nvPr>
            <p:ph type="sldNum" sz="quarter" idx="10"/>
          </p:nvPr>
        </p:nvSpPr>
        <p:spPr/>
        <p:txBody>
          <a:bodyPr/>
          <a:lstStyle/>
          <a:p>
            <a:pPr>
              <a:defRPr/>
            </a:pPr>
            <a:fld id="{69F93762-C6F9-454B-978B-4C318D409F91}" type="slidenum">
              <a:rPr lang="nl-NL" smtClean="0"/>
              <a:pPr>
                <a:defRPr/>
              </a:pPr>
              <a:t>23</a:t>
            </a:fld>
            <a:endParaRPr lang="nl-NL"/>
          </a:p>
        </p:txBody>
      </p:sp>
    </p:spTree>
    <p:extLst>
      <p:ext uri="{BB962C8B-B14F-4D97-AF65-F5344CB8AC3E}">
        <p14:creationId xmlns:p14="http://schemas.microsoft.com/office/powerpoint/2010/main" val="2183023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10"/>
          </p:nvPr>
        </p:nvSpPr>
        <p:spPr/>
        <p:txBody>
          <a:bodyPr/>
          <a:lstStyle/>
          <a:p>
            <a:fld id="{C2DE2E49-3EB0-46FA-B485-117B926F5FA0}" type="slidenum">
              <a:rPr lang="nl-NL" smtClean="0"/>
              <a:pPr/>
              <a:t>24</a:t>
            </a:fld>
            <a:endParaRPr lang="nl-NL"/>
          </a:p>
        </p:txBody>
      </p:sp>
    </p:spTree>
    <p:extLst>
      <p:ext uri="{BB962C8B-B14F-4D97-AF65-F5344CB8AC3E}">
        <p14:creationId xmlns:p14="http://schemas.microsoft.com/office/powerpoint/2010/main" val="3926131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aseline="0" dirty="0" smtClean="0"/>
              <a:t>Wat is dat nu; </a:t>
            </a:r>
            <a:r>
              <a:rPr lang="nl-NL" baseline="0" dirty="0" err="1" smtClean="0"/>
              <a:t>epistemisch</a:t>
            </a:r>
            <a:r>
              <a:rPr lang="nl-NL" baseline="0" dirty="0" smtClean="0"/>
              <a:t> vertrouwen? </a:t>
            </a:r>
          </a:p>
          <a:p>
            <a:endParaRPr lang="nl-NL" baseline="0" dirty="0" smtClean="0"/>
          </a:p>
          <a:p>
            <a:r>
              <a:rPr lang="nl-NL" baseline="0" dirty="0" smtClean="0"/>
              <a:t>Epistemologie is tak binnen de filosofie die zich bezig houdt met kennisleer: wat is kennis, hoe </a:t>
            </a:r>
            <a:r>
              <a:rPr lang="nl-NL" baseline="0" dirty="0" err="1" smtClean="0"/>
              <a:t>hoe</a:t>
            </a:r>
            <a:r>
              <a:rPr lang="nl-NL" baseline="0" dirty="0" smtClean="0"/>
              <a:t> wordt deze vergaard? </a:t>
            </a:r>
            <a:r>
              <a:rPr lang="nl-NL" baseline="0" dirty="0" err="1" smtClean="0"/>
              <a:t>Maw</a:t>
            </a:r>
            <a:r>
              <a:rPr lang="nl-NL" baseline="0" dirty="0" smtClean="0"/>
              <a:t> wat en hoe leren we?</a:t>
            </a:r>
          </a:p>
          <a:p>
            <a:endParaRPr lang="nl-NL" baseline="0" dirty="0" smtClean="0"/>
          </a:p>
        </p:txBody>
      </p:sp>
      <p:sp>
        <p:nvSpPr>
          <p:cNvPr id="4" name="Tijdelijke aanduiding voor dianummer 3"/>
          <p:cNvSpPr>
            <a:spLocks noGrp="1"/>
          </p:cNvSpPr>
          <p:nvPr>
            <p:ph type="sldNum" sz="quarter" idx="10"/>
          </p:nvPr>
        </p:nvSpPr>
        <p:spPr/>
        <p:txBody>
          <a:bodyPr/>
          <a:lstStyle/>
          <a:p>
            <a:fld id="{C2DE2E49-3EB0-46FA-B485-117B926F5FA0}" type="slidenum">
              <a:rPr lang="nl-NL" smtClean="0"/>
              <a:pPr/>
              <a:t>25</a:t>
            </a:fld>
            <a:endParaRPr lang="nl-NL"/>
          </a:p>
        </p:txBody>
      </p:sp>
    </p:spTree>
    <p:extLst>
      <p:ext uri="{BB962C8B-B14F-4D97-AF65-F5344CB8AC3E}">
        <p14:creationId xmlns:p14="http://schemas.microsoft.com/office/powerpoint/2010/main" val="26162251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En dat vermogen om te kunnen leren is uiterst belangrijk in</a:t>
            </a:r>
            <a:r>
              <a:rPr lang="nl-NL" baseline="0" dirty="0" smtClean="0"/>
              <a:t> onze maatschappij; om mee te kunnen in de cultuur en maatschappij, om te groeien als mens etc.</a:t>
            </a:r>
            <a:endParaRPr lang="nl-NL" dirty="0" smtClean="0"/>
          </a:p>
          <a:p>
            <a:endParaRPr lang="nl-NL"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nl-NL" baseline="0" dirty="0" smtClean="0"/>
              <a:t>Wij weten allen hoe we moeten leven in deze samenleving. We kennen niet enkel de taal, maar ook de betekenis van verkeersborden, we kennen de omgangsregels en we kennen de essentie van onze cultuur van binnenuit. </a:t>
            </a:r>
          </a:p>
          <a:p>
            <a:pPr marL="0" marR="0" indent="0" algn="l" defTabSz="914400" rtl="0" eaLnBrk="0" fontAlgn="base" latinLnBrk="0" hangingPunct="0">
              <a:lnSpc>
                <a:spcPct val="100000"/>
              </a:lnSpc>
              <a:spcBef>
                <a:spcPct val="30000"/>
              </a:spcBef>
              <a:spcAft>
                <a:spcPct val="0"/>
              </a:spcAft>
              <a:buClrTx/>
              <a:buSzTx/>
              <a:buFontTx/>
              <a:buNone/>
              <a:tabLst/>
              <a:defRPr/>
            </a:pPr>
            <a:endParaRPr lang="nl-NL"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nl-NL" baseline="0" dirty="0" smtClean="0"/>
              <a:t>Doordat we in staat zijn om te leren. En dat proces lijkt vanzelf te gaan, maar is eigenlijk heel </a:t>
            </a:r>
            <a:r>
              <a:rPr lang="nl-NL" baseline="0" dirty="0" err="1" smtClean="0"/>
              <a:t>conplex</a:t>
            </a:r>
            <a:r>
              <a:rPr lang="nl-NL" baseline="0" dirty="0" smtClean="0"/>
              <a:t> als we dat heel bewust zouden doen. Waarvoor een object dient is bv niet altijd aan de verschijningsvorm af te lezen, bv lepel. Als ik zelf zou moeten uitvinden waarvoor dat dient, zou dat een erg tijdsintensief proces zijn. Is het om ergens in te peuteren? Kan ik ermee scheppen? Ah nee, als ik hem recht houd past er een </a:t>
            </a:r>
            <a:r>
              <a:rPr lang="nl-NL" baseline="0" dirty="0" err="1" smtClean="0"/>
              <a:t>vloestof</a:t>
            </a:r>
            <a:r>
              <a:rPr lang="nl-NL" baseline="0" dirty="0" smtClean="0"/>
              <a:t> in; en als ik mijn elleboog op bepaalde manier draai kan ik hem naar mijn mond brengen, en zo kan ik soep eten etc. Maar dus heel veel stappen die je moet leren om te snappen dat een lepel gebruikt kan worden om soep te eten.</a:t>
            </a:r>
          </a:p>
          <a:p>
            <a:pPr marL="0" marR="0" indent="0" algn="l" defTabSz="914400" rtl="0" eaLnBrk="0" fontAlgn="base" latinLnBrk="0" hangingPunct="0">
              <a:lnSpc>
                <a:spcPct val="100000"/>
              </a:lnSpc>
              <a:spcBef>
                <a:spcPct val="30000"/>
              </a:spcBef>
              <a:spcAft>
                <a:spcPct val="0"/>
              </a:spcAft>
              <a:buClrTx/>
              <a:buSzTx/>
              <a:buFontTx/>
              <a:buNone/>
              <a:tabLst/>
              <a:defRPr/>
            </a:pPr>
            <a:endParaRPr lang="nl-NL"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nl-NL" baseline="0" dirty="0" smtClean="0"/>
              <a:t>Maar we willen ook dat kennis zich generaliseert. Dat dit leerproces zich generaliseert. Dat ik nu bv ook weet dat ik niet alleen soep ermee kan eten maar ook andere vloeibare substanties; en dat een korte of een groene lepel dezelfde functie heeft….</a:t>
            </a:r>
          </a:p>
          <a:p>
            <a:pPr marL="0" marR="0" indent="0" algn="l" defTabSz="914400" rtl="0" eaLnBrk="0" fontAlgn="base" latinLnBrk="0" hangingPunct="0">
              <a:lnSpc>
                <a:spcPct val="100000"/>
              </a:lnSpc>
              <a:spcBef>
                <a:spcPct val="30000"/>
              </a:spcBef>
              <a:spcAft>
                <a:spcPct val="0"/>
              </a:spcAft>
              <a:buClrTx/>
              <a:buSzTx/>
              <a:buFontTx/>
              <a:buNone/>
              <a:tabLst/>
              <a:defRPr/>
            </a:pPr>
            <a:endParaRPr lang="nl-NL"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nl-NL" baseline="0" dirty="0" smtClean="0"/>
              <a:t>Belangrijk dus dat we in staat zijn om te leren en kennis te generaliseren</a:t>
            </a:r>
            <a:endParaRPr lang="nl-NL" dirty="0" smtClean="0"/>
          </a:p>
          <a:p>
            <a:endParaRPr lang="nl-NL" dirty="0" smtClean="0"/>
          </a:p>
          <a:p>
            <a:endParaRPr lang="nl-NL" dirty="0" smtClean="0"/>
          </a:p>
          <a:p>
            <a:endParaRPr lang="nl-NL" baseline="0" dirty="0" smtClean="0"/>
          </a:p>
          <a:p>
            <a:endParaRPr lang="nl-NL" baseline="0" dirty="0" smtClean="0"/>
          </a:p>
        </p:txBody>
      </p:sp>
      <p:sp>
        <p:nvSpPr>
          <p:cNvPr id="4" name="Tijdelijke aanduiding voor dianummer 3"/>
          <p:cNvSpPr>
            <a:spLocks noGrp="1"/>
          </p:cNvSpPr>
          <p:nvPr>
            <p:ph type="sldNum" sz="quarter" idx="10"/>
          </p:nvPr>
        </p:nvSpPr>
        <p:spPr/>
        <p:txBody>
          <a:bodyPr/>
          <a:lstStyle/>
          <a:p>
            <a:fld id="{C2DE2E49-3EB0-46FA-B485-117B926F5FA0}" type="slidenum">
              <a:rPr lang="nl-NL" smtClean="0"/>
              <a:pPr/>
              <a:t>26</a:t>
            </a:fld>
            <a:endParaRPr lang="nl-NL"/>
          </a:p>
        </p:txBody>
      </p:sp>
    </p:spTree>
    <p:extLst>
      <p:ext uri="{BB962C8B-B14F-4D97-AF65-F5344CB8AC3E}">
        <p14:creationId xmlns:p14="http://schemas.microsoft.com/office/powerpoint/2010/main" val="499414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err="1" smtClean="0"/>
              <a:t>Maar</a:t>
            </a:r>
            <a:r>
              <a:rPr lang="en-US" altLang="en-US" baseline="0" dirty="0" smtClean="0"/>
              <a:t> </a:t>
            </a:r>
            <a:r>
              <a:rPr lang="en-US" altLang="en-US" baseline="0" dirty="0" err="1" smtClean="0"/>
              <a:t>dit</a:t>
            </a:r>
            <a:r>
              <a:rPr lang="en-US" altLang="en-US" baseline="0" dirty="0" smtClean="0"/>
              <a:t> </a:t>
            </a:r>
            <a:r>
              <a:rPr lang="en-US" altLang="en-US" baseline="0" dirty="0" err="1" smtClean="0"/>
              <a:t>behalst</a:t>
            </a:r>
            <a:r>
              <a:rPr lang="en-US" altLang="en-US" baseline="0" dirty="0" smtClean="0"/>
              <a:t> </a:t>
            </a:r>
            <a:r>
              <a:rPr lang="en-US" altLang="en-US" baseline="0" dirty="0" err="1" smtClean="0"/>
              <a:t>ook</a:t>
            </a:r>
            <a:r>
              <a:rPr lang="en-US" altLang="en-US" baseline="0" dirty="0" smtClean="0"/>
              <a:t> </a:t>
            </a:r>
            <a:r>
              <a:rPr lang="en-US" altLang="en-US" baseline="0" dirty="0" err="1" smtClean="0"/>
              <a:t>een</a:t>
            </a:r>
            <a:r>
              <a:rPr lang="en-US" altLang="en-US" baseline="0" dirty="0" smtClean="0"/>
              <a:t> </a:t>
            </a:r>
            <a:r>
              <a:rPr lang="en-US" altLang="en-US" baseline="0" dirty="0" err="1" smtClean="0"/>
              <a:t>uitdaging</a:t>
            </a:r>
            <a:r>
              <a:rPr lang="en-US" altLang="en-US" baseline="0" dirty="0" smtClean="0"/>
              <a:t>; want het is </a:t>
            </a:r>
            <a:r>
              <a:rPr lang="en-US" altLang="en-US" baseline="0" dirty="0" err="1" smtClean="0"/>
              <a:t>niet</a:t>
            </a:r>
            <a:r>
              <a:rPr lang="en-US" altLang="en-US" baseline="0" dirty="0" smtClean="0"/>
              <a:t> </a:t>
            </a:r>
            <a:r>
              <a:rPr lang="en-US" altLang="en-US" baseline="0" dirty="0" err="1" smtClean="0"/>
              <a:t>verstandig</a:t>
            </a:r>
            <a:r>
              <a:rPr lang="en-US" altLang="en-US" baseline="0" dirty="0" smtClean="0"/>
              <a:t> </a:t>
            </a:r>
            <a:r>
              <a:rPr lang="en-US" altLang="en-US" baseline="0" dirty="0" err="1" smtClean="0"/>
              <a:t>om</a:t>
            </a:r>
            <a:r>
              <a:rPr lang="en-US" altLang="en-US" baseline="0" dirty="0" smtClean="0"/>
              <a:t> </a:t>
            </a:r>
            <a:r>
              <a:rPr lang="en-US" altLang="en-US" baseline="0" dirty="0" err="1" smtClean="0"/>
              <a:t>altijd</a:t>
            </a:r>
            <a:r>
              <a:rPr lang="en-US" altLang="en-US" baseline="0" dirty="0" smtClean="0"/>
              <a:t> en </a:t>
            </a:r>
            <a:r>
              <a:rPr lang="en-US" altLang="en-US" baseline="0" dirty="0" err="1" smtClean="0"/>
              <a:t>iedereen</a:t>
            </a:r>
            <a:r>
              <a:rPr lang="en-US" altLang="en-US" baseline="0" dirty="0" smtClean="0"/>
              <a:t> </a:t>
            </a:r>
            <a:r>
              <a:rPr lang="en-US" altLang="en-US" baseline="0" dirty="0" err="1" smtClean="0"/>
              <a:t>te</a:t>
            </a:r>
            <a:r>
              <a:rPr lang="en-US" altLang="en-US" baseline="0" dirty="0" smtClean="0"/>
              <a:t> </a:t>
            </a:r>
            <a:r>
              <a:rPr lang="en-US" altLang="en-US" baseline="0" dirty="0" err="1" smtClean="0"/>
              <a:t>vertrouwen</a:t>
            </a:r>
            <a:endParaRPr lang="en-US" alt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Je</a:t>
            </a:r>
            <a:r>
              <a:rPr lang="en-US" altLang="en-US" baseline="0" dirty="0" smtClean="0"/>
              <a:t> </a:t>
            </a:r>
            <a:r>
              <a:rPr lang="en-US" altLang="en-US" baseline="0" dirty="0" err="1" smtClean="0"/>
              <a:t>moet</a:t>
            </a:r>
            <a:r>
              <a:rPr lang="en-US" altLang="en-US" baseline="0" dirty="0" smtClean="0"/>
              <a:t> in </a:t>
            </a:r>
            <a:r>
              <a:rPr lang="en-US" altLang="en-US" baseline="0" dirty="0" err="1" smtClean="0"/>
              <a:t>staat</a:t>
            </a:r>
            <a:r>
              <a:rPr lang="en-US" altLang="en-US" baseline="0" dirty="0" smtClean="0"/>
              <a:t> </a:t>
            </a:r>
            <a:r>
              <a:rPr lang="en-US" altLang="en-US" baseline="0" dirty="0" err="1" smtClean="0"/>
              <a:t>zijn</a:t>
            </a:r>
            <a:r>
              <a:rPr lang="en-US" altLang="en-US" baseline="0" dirty="0" smtClean="0"/>
              <a:t> </a:t>
            </a:r>
            <a:r>
              <a:rPr lang="en-US" altLang="en-US" baseline="0" dirty="0" err="1" smtClean="0"/>
              <a:t>een</a:t>
            </a:r>
            <a:r>
              <a:rPr lang="en-US" altLang="en-US" baseline="0" dirty="0" smtClean="0"/>
              <a:t> </a:t>
            </a:r>
            <a:r>
              <a:rPr lang="en-US" altLang="en-US" baseline="0" dirty="0" err="1" smtClean="0"/>
              <a:t>onderscheid</a:t>
            </a:r>
            <a:r>
              <a:rPr lang="en-US" altLang="en-US" baseline="0" dirty="0" smtClean="0"/>
              <a:t> </a:t>
            </a:r>
            <a:r>
              <a:rPr lang="en-US" altLang="en-US" baseline="0" dirty="0" err="1" smtClean="0"/>
              <a:t>te</a:t>
            </a:r>
            <a:r>
              <a:rPr lang="en-US" altLang="en-US" baseline="0" dirty="0" smtClean="0"/>
              <a:t> </a:t>
            </a:r>
            <a:r>
              <a:rPr lang="en-US" altLang="en-US" baseline="0" dirty="0" err="1" smtClean="0"/>
              <a:t>maken</a:t>
            </a:r>
            <a:r>
              <a:rPr lang="en-US" altLang="en-US" baseline="0" dirty="0" smtClean="0"/>
              <a:t> </a:t>
            </a:r>
            <a:r>
              <a:rPr lang="en-US" altLang="en-US" baseline="0" dirty="0" err="1" smtClean="0"/>
              <a:t>tussen</a:t>
            </a:r>
            <a:r>
              <a:rPr lang="en-US" altLang="en-US" baseline="0" dirty="0" smtClean="0"/>
              <a:t> </a:t>
            </a:r>
            <a:r>
              <a:rPr lang="en-US" altLang="en-US" baseline="0" dirty="0" err="1" smtClean="0"/>
              <a:t>personen</a:t>
            </a:r>
            <a:r>
              <a:rPr lang="en-US" altLang="en-US" baseline="0" dirty="0" smtClean="0"/>
              <a:t> die </a:t>
            </a:r>
            <a:r>
              <a:rPr lang="en-US" altLang="en-US" baseline="0" dirty="0" err="1" smtClean="0"/>
              <a:t>een</a:t>
            </a:r>
            <a:r>
              <a:rPr lang="en-US" altLang="en-US" baseline="0" dirty="0" smtClean="0"/>
              <a:t> </a:t>
            </a:r>
            <a:r>
              <a:rPr lang="en-US" altLang="en-US" baseline="0" dirty="0" err="1" smtClean="0"/>
              <a:t>goedaardige</a:t>
            </a:r>
            <a:r>
              <a:rPr lang="en-US" altLang="en-US" baseline="0" dirty="0" smtClean="0"/>
              <a:t> en </a:t>
            </a:r>
            <a:r>
              <a:rPr lang="en-US" altLang="en-US" baseline="0" dirty="0" err="1" smtClean="0"/>
              <a:t>betrouwbare</a:t>
            </a:r>
            <a:r>
              <a:rPr lang="en-US" altLang="en-US" baseline="0" dirty="0" smtClean="0"/>
              <a:t> </a:t>
            </a:r>
            <a:r>
              <a:rPr lang="en-US" altLang="en-US" baseline="0" dirty="0" err="1" smtClean="0"/>
              <a:t>bronn</a:t>
            </a:r>
            <a:r>
              <a:rPr lang="en-US" altLang="en-US" baseline="0" dirty="0" smtClean="0"/>
              <a:t> van </a:t>
            </a:r>
            <a:r>
              <a:rPr lang="en-US" altLang="en-US" baseline="0" dirty="0" err="1" smtClean="0"/>
              <a:t>kennis</a:t>
            </a:r>
            <a:r>
              <a:rPr lang="en-US" altLang="en-US" baseline="0" dirty="0" smtClean="0"/>
              <a:t> </a:t>
            </a:r>
            <a:r>
              <a:rPr lang="en-US" altLang="en-US" baseline="0" dirty="0" err="1" smtClean="0"/>
              <a:t>zijn</a:t>
            </a:r>
            <a:r>
              <a:rPr lang="en-US" altLang="en-US" baseline="0" dirty="0" smtClean="0"/>
              <a:t> en </a:t>
            </a:r>
            <a:r>
              <a:rPr lang="en-US" altLang="en-US" baseline="0" dirty="0" err="1" smtClean="0"/>
              <a:t>anderen</a:t>
            </a:r>
            <a:r>
              <a:rPr lang="en-US" altLang="en-US" baseline="0" dirty="0" smtClean="0"/>
              <a:t> die </a:t>
            </a:r>
            <a:r>
              <a:rPr lang="en-US" altLang="en-US" baseline="0" dirty="0" err="1" smtClean="0"/>
              <a:t>onbetrouwbaar</a:t>
            </a:r>
            <a:r>
              <a:rPr lang="en-US" altLang="en-US" baseline="0" dirty="0" smtClean="0"/>
              <a:t> </a:t>
            </a:r>
            <a:r>
              <a:rPr lang="en-US" altLang="en-US" baseline="0" dirty="0" err="1" smtClean="0"/>
              <a:t>zijn</a:t>
            </a:r>
            <a:r>
              <a:rPr lang="en-US" altLang="en-US" baseline="0" dirty="0" smtClean="0"/>
              <a:t> of </a:t>
            </a:r>
            <a:r>
              <a:rPr lang="en-US" altLang="en-US" baseline="0" dirty="0" err="1" smtClean="0"/>
              <a:t>slechte</a:t>
            </a:r>
            <a:r>
              <a:rPr lang="en-US" altLang="en-US" baseline="0" dirty="0" smtClean="0"/>
              <a:t> </a:t>
            </a:r>
            <a:r>
              <a:rPr lang="en-US" altLang="en-US" baseline="0" dirty="0" err="1" smtClean="0"/>
              <a:t>intenties</a:t>
            </a:r>
            <a:r>
              <a:rPr lang="en-US" altLang="en-US" baseline="0" dirty="0" smtClean="0"/>
              <a:t> </a:t>
            </a:r>
            <a:r>
              <a:rPr lang="en-US" altLang="en-US" baseline="0" dirty="0" err="1" smtClean="0"/>
              <a:t>hebben</a:t>
            </a:r>
            <a:r>
              <a:rPr lang="en-US" altLang="en-US" baseline="0" dirty="0" smtClean="0"/>
              <a:t> </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epistemische</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waakzaamheid</a:t>
            </a:r>
            <a:r>
              <a:rPr lang="en-US" altLang="en-US" baseline="0" dirty="0" smtClean="0">
                <a:sym typeface="Wingdings" panose="05000000000000000000" pitchFamily="2" charset="2"/>
              </a:rPr>
              <a:t> is </a:t>
            </a:r>
            <a:r>
              <a:rPr lang="en-US" altLang="en-US" baseline="0" dirty="0" err="1" smtClean="0">
                <a:sym typeface="Wingdings" panose="05000000000000000000" pitchFamily="2" charset="2"/>
              </a:rPr>
              <a:t>belangrijk</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wie</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kan</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ik</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vertrouwen</a:t>
            </a:r>
            <a:r>
              <a:rPr lang="en-US" altLang="en-US" baseline="0" dirty="0" smtClean="0">
                <a:sym typeface="Wingdings" panose="05000000000000000000" pitchFamily="2" charset="2"/>
              </a:rPr>
              <a:t> en </a:t>
            </a:r>
            <a:r>
              <a:rPr lang="en-US" altLang="en-US" baseline="0" dirty="0" err="1" smtClean="0">
                <a:sym typeface="Wingdings" panose="05000000000000000000" pitchFamily="2" charset="2"/>
              </a:rPr>
              <a:t>wie</a:t>
            </a:r>
            <a:r>
              <a:rPr lang="en-US" altLang="en-US" baseline="0" dirty="0" smtClean="0">
                <a:sym typeface="Wingdings" panose="05000000000000000000" pitchFamily="2" charset="2"/>
              </a:rPr>
              <a:t> </a:t>
            </a:r>
            <a:r>
              <a:rPr lang="en-US" altLang="en-US" baseline="0" dirty="0" err="1" smtClean="0">
                <a:sym typeface="Wingdings" panose="05000000000000000000" pitchFamily="2" charset="2"/>
              </a:rPr>
              <a:t>niet</a:t>
            </a:r>
            <a:r>
              <a:rPr lang="en-US" altLang="en-US" baseline="0" dirty="0" smtClean="0">
                <a:sym typeface="Wingdings" panose="05000000000000000000" pitchFamily="2" charset="2"/>
              </a:rPr>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nl-NL"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nl-NL" dirty="0" smtClean="0"/>
              <a:t>Een zekere</a:t>
            </a:r>
            <a:r>
              <a:rPr lang="nl-NL" baseline="0" dirty="0" smtClean="0"/>
              <a:t> </a:t>
            </a:r>
            <a:r>
              <a:rPr lang="nl-NL" baseline="0" dirty="0" err="1" smtClean="0"/>
              <a:t>epistemische</a:t>
            </a:r>
            <a:r>
              <a:rPr lang="nl-NL" baseline="0" dirty="0" smtClean="0"/>
              <a:t> waakzaamheid is geboden om niet </a:t>
            </a:r>
            <a:r>
              <a:rPr lang="nl-NL" baseline="0" dirty="0" err="1" smtClean="0"/>
              <a:t>naief</a:t>
            </a:r>
            <a:r>
              <a:rPr lang="nl-NL" baseline="0" dirty="0" smtClean="0"/>
              <a:t> van iedereen zomaar info over te nemen, om niet verkeerd </a:t>
            </a:r>
            <a:r>
              <a:rPr lang="nl-NL" baseline="0" dirty="0" err="1" smtClean="0"/>
              <a:t>geinformeerd</a:t>
            </a:r>
            <a:r>
              <a:rPr lang="nl-NL" baseline="0" dirty="0" smtClean="0"/>
              <a:t> te worden: evolutionair zijn mensen die goed in staat zijn om het onderscheid te maken tussen betrouwbare en onbetrouwbare bronnen van informatie bevoordeeld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nl-NL"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nl-NL" dirty="0" smtClean="0"/>
              <a:t>Maar hoe weet je nu wie te vertrouwen is en wie niet????</a:t>
            </a:r>
          </a:p>
          <a:p>
            <a:endParaRPr lang="nl-NL" dirty="0"/>
          </a:p>
        </p:txBody>
      </p:sp>
      <p:sp>
        <p:nvSpPr>
          <p:cNvPr id="4" name="Tijdelijke aanduiding voor dianummer 3"/>
          <p:cNvSpPr>
            <a:spLocks noGrp="1"/>
          </p:cNvSpPr>
          <p:nvPr>
            <p:ph type="sldNum" sz="quarter" idx="10"/>
          </p:nvPr>
        </p:nvSpPr>
        <p:spPr/>
        <p:txBody>
          <a:bodyPr/>
          <a:lstStyle/>
          <a:p>
            <a:fld id="{C2DE2E49-3EB0-46FA-B485-117B926F5FA0}" type="slidenum">
              <a:rPr lang="nl-NL" smtClean="0"/>
              <a:pPr/>
              <a:t>27</a:t>
            </a:fld>
            <a:endParaRPr lang="nl-NL"/>
          </a:p>
        </p:txBody>
      </p:sp>
    </p:spTree>
    <p:extLst>
      <p:ext uri="{BB962C8B-B14F-4D97-AF65-F5344CB8AC3E}">
        <p14:creationId xmlns:p14="http://schemas.microsoft.com/office/powerpoint/2010/main" val="1187265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Tijdelijke aanduiding voor dia-afbeelding 1"/>
          <p:cNvSpPr>
            <a:spLocks noGrp="1" noRot="1" noChangeAspect="1" noTextEdit="1"/>
          </p:cNvSpPr>
          <p:nvPr>
            <p:ph type="sldImg"/>
          </p:nvPr>
        </p:nvSpPr>
        <p:spPr>
          <a:ln/>
        </p:spPr>
      </p:sp>
      <p:sp>
        <p:nvSpPr>
          <p:cNvPr id="3" name="Tijdelijke aanduiding voor notities 2"/>
          <p:cNvSpPr>
            <a:spLocks noGrp="1"/>
          </p:cNvSpPr>
          <p:nvPr>
            <p:ph type="body" idx="1"/>
          </p:nvPr>
        </p:nvSpPr>
        <p:spPr/>
        <p:txBody>
          <a:bodyPr>
            <a:normAutofit fontScale="40000" lnSpcReduction="20000"/>
          </a:bodyPr>
          <a:lstStyle/>
          <a:p>
            <a:pPr>
              <a:defRPr/>
            </a:pPr>
            <a:r>
              <a:rPr lang="nl-NL" b="1" dirty="0" smtClean="0">
                <a:latin typeface="+mn-lt"/>
                <a:ea typeface="+mn-ea"/>
                <a:cs typeface="+mn-cs"/>
              </a:rPr>
              <a:t>Toelichting</a:t>
            </a:r>
            <a:r>
              <a:rPr lang="nl-NL" dirty="0" smtClean="0"/>
              <a:t> </a:t>
            </a:r>
          </a:p>
          <a:p>
            <a:pPr>
              <a:defRPr/>
            </a:pPr>
            <a:r>
              <a:rPr lang="nl-NL" dirty="0" smtClean="0">
                <a:latin typeface="+mn-lt"/>
                <a:ea typeface="+mn-ea"/>
                <a:cs typeface="+mn-cs"/>
              </a:rPr>
              <a:t>Op grond van de regels inzake geneesmiddelenreclame (Geneesmiddelenwet: Beleidsregels gunstbetoon en de CGR Gedragscode: Uitwerking Normen Gunstbetoon) dient een arts of onderzoeker die optreedt als spreker tijdens een nascholingsbijeenkomst, transparant te zijn over zijn/haar belangen met de industrie. De Inspectie voor de Gezondheidszorg (IGZ) heeft in haar onderzoek naar het </a:t>
            </a:r>
            <a:r>
              <a:rPr lang="nl-NL" dirty="0" err="1" smtClean="0">
                <a:latin typeface="+mn-lt"/>
                <a:ea typeface="+mn-ea"/>
                <a:cs typeface="+mn-cs"/>
              </a:rPr>
              <a:t>nalevingsniveau</a:t>
            </a:r>
            <a:r>
              <a:rPr lang="nl-NL" dirty="0" smtClean="0">
                <a:latin typeface="+mn-lt"/>
                <a:ea typeface="+mn-ea"/>
                <a:cs typeface="+mn-cs"/>
              </a:rPr>
              <a:t> van de reclameregels bij nascholing van medisch specialisten(november 2012) geconstateerd dat sprekers de verplichting om banden met de industrie voorafgaand aan de presentatie openbaar te maken, onvoldoende naleven. De IGZ heeft aangekondigd actief te zullen toezien op de bekendmaking van banden tussen sprekers en de industrie.</a:t>
            </a:r>
          </a:p>
          <a:p>
            <a:pPr>
              <a:defRPr/>
            </a:pPr>
            <a:r>
              <a:rPr lang="nl-NL" dirty="0" smtClean="0">
                <a:latin typeface="+mn-lt"/>
                <a:ea typeface="+mn-ea"/>
                <a:cs typeface="+mn-cs"/>
              </a:rPr>
              <a:t>Om artsen en onderzoekers die spreken tijdens een nascholing te helpen bij de naleving van de verplichting om banden</a:t>
            </a:r>
          </a:p>
          <a:p>
            <a:pPr>
              <a:defRPr/>
            </a:pPr>
            <a:r>
              <a:rPr lang="nl-NL" dirty="0" smtClean="0">
                <a:latin typeface="+mn-lt"/>
                <a:ea typeface="+mn-ea"/>
                <a:cs typeface="+mn-cs"/>
              </a:rPr>
              <a:t>transparant te maken, hebben de KNMG en de CGR dit </a:t>
            </a:r>
            <a:r>
              <a:rPr lang="nl-NL" dirty="0" err="1" smtClean="0">
                <a:latin typeface="+mn-lt"/>
                <a:ea typeface="+mn-ea"/>
                <a:cs typeface="+mn-cs"/>
              </a:rPr>
              <a:t>format</a:t>
            </a:r>
            <a:r>
              <a:rPr lang="nl-NL" dirty="0" smtClean="0">
                <a:latin typeface="+mn-lt"/>
                <a:ea typeface="+mn-ea"/>
                <a:cs typeface="+mn-cs"/>
              </a:rPr>
              <a:t> voor een </a:t>
            </a:r>
            <a:r>
              <a:rPr lang="nl-NL" dirty="0" err="1" smtClean="0">
                <a:latin typeface="+mn-lt"/>
                <a:ea typeface="+mn-ea"/>
                <a:cs typeface="+mn-cs"/>
              </a:rPr>
              <a:t>disclosure</a:t>
            </a:r>
            <a:r>
              <a:rPr lang="nl-NL" dirty="0" smtClean="0">
                <a:latin typeface="+mn-lt"/>
                <a:ea typeface="+mn-ea"/>
                <a:cs typeface="+mn-cs"/>
              </a:rPr>
              <a:t> sheet ontwikkeld en afgestemd met de IGZ. Het </a:t>
            </a:r>
            <a:r>
              <a:rPr lang="nl-NL" dirty="0" err="1" smtClean="0">
                <a:latin typeface="+mn-lt"/>
                <a:ea typeface="+mn-ea"/>
                <a:cs typeface="+mn-cs"/>
              </a:rPr>
              <a:t>format</a:t>
            </a:r>
            <a:r>
              <a:rPr lang="nl-NL" dirty="0" smtClean="0">
                <a:latin typeface="+mn-lt"/>
                <a:ea typeface="+mn-ea"/>
                <a:cs typeface="+mn-cs"/>
              </a:rPr>
              <a:t> sluit aan bij bestaande verplichtingen inzake het openbaren van (financiële) banden met de industrie, zoals de Code ter voorkoming van oneigenlijke beïnvloeding door belangenverstrengeling van de KNAW/KNMG (hierna KNAW Belangen Code), de Gedragsregels openbaarmaking financiële relaties van de CGR (hierna: </a:t>
            </a:r>
            <a:r>
              <a:rPr lang="nl-NL" dirty="0" err="1" smtClean="0">
                <a:latin typeface="+mn-lt"/>
                <a:ea typeface="+mn-ea"/>
                <a:cs typeface="+mn-cs"/>
              </a:rPr>
              <a:t>CGR-transparantieregels</a:t>
            </a:r>
            <a:r>
              <a:rPr lang="nl-NL" dirty="0" smtClean="0">
                <a:latin typeface="+mn-lt"/>
                <a:ea typeface="+mn-ea"/>
                <a:cs typeface="+mn-cs"/>
              </a:rPr>
              <a:t>) en de openbaarmaking van klinische studies in het Nederlandse trial register. Sprekers worden geacht het </a:t>
            </a:r>
            <a:r>
              <a:rPr lang="nl-NL" dirty="0" err="1" smtClean="0">
                <a:latin typeface="+mn-lt"/>
                <a:ea typeface="+mn-ea"/>
                <a:cs typeface="+mn-cs"/>
              </a:rPr>
              <a:t>disclosure</a:t>
            </a:r>
            <a:r>
              <a:rPr lang="nl-NL" dirty="0" smtClean="0">
                <a:latin typeface="+mn-lt"/>
                <a:ea typeface="+mn-ea"/>
                <a:cs typeface="+mn-cs"/>
              </a:rPr>
              <a:t> sheet te tonen voordat zij aan de inhoudelijke presentatie beginnen. Ook is gekeken naar het </a:t>
            </a:r>
            <a:r>
              <a:rPr lang="nl-NL" dirty="0" err="1" smtClean="0">
                <a:latin typeface="+mn-lt"/>
                <a:ea typeface="+mn-ea"/>
                <a:cs typeface="+mn-cs"/>
              </a:rPr>
              <a:t>format</a:t>
            </a:r>
            <a:r>
              <a:rPr lang="nl-NL" dirty="0" smtClean="0">
                <a:latin typeface="+mn-lt"/>
                <a:ea typeface="+mn-ea"/>
                <a:cs typeface="+mn-cs"/>
              </a:rPr>
              <a:t> dat is ontwikkeld door de </a:t>
            </a:r>
            <a:r>
              <a:rPr lang="nl-NL" dirty="0" err="1" smtClean="0">
                <a:latin typeface="+mn-lt"/>
                <a:ea typeface="+mn-ea"/>
                <a:cs typeface="+mn-cs"/>
              </a:rPr>
              <a:t>European</a:t>
            </a:r>
            <a:r>
              <a:rPr lang="nl-NL" dirty="0" smtClean="0">
                <a:latin typeface="+mn-lt"/>
                <a:ea typeface="+mn-ea"/>
                <a:cs typeface="+mn-cs"/>
              </a:rPr>
              <a:t> Union of </a:t>
            </a:r>
            <a:r>
              <a:rPr lang="nl-NL" dirty="0" err="1" smtClean="0">
                <a:latin typeface="+mn-lt"/>
                <a:ea typeface="+mn-ea"/>
                <a:cs typeface="+mn-cs"/>
              </a:rPr>
              <a:t>Medical</a:t>
            </a:r>
            <a:r>
              <a:rPr lang="nl-NL" dirty="0" smtClean="0">
                <a:latin typeface="+mn-lt"/>
                <a:ea typeface="+mn-ea"/>
                <a:cs typeface="+mn-cs"/>
              </a:rPr>
              <a:t> </a:t>
            </a:r>
            <a:r>
              <a:rPr lang="nl-NL" dirty="0" err="1" smtClean="0">
                <a:latin typeface="+mn-lt"/>
                <a:ea typeface="+mn-ea"/>
                <a:cs typeface="+mn-cs"/>
              </a:rPr>
              <a:t>Specialists</a:t>
            </a:r>
            <a:r>
              <a:rPr lang="nl-NL" dirty="0" smtClean="0">
                <a:latin typeface="+mn-lt"/>
                <a:ea typeface="+mn-ea"/>
                <a:cs typeface="+mn-cs"/>
              </a:rPr>
              <a:t> (UEMS).</a:t>
            </a:r>
          </a:p>
          <a:p>
            <a:pPr>
              <a:defRPr/>
            </a:pPr>
            <a:r>
              <a:rPr lang="nl-NL" dirty="0" smtClean="0">
                <a:latin typeface="+mn-lt"/>
                <a:ea typeface="+mn-ea"/>
                <a:cs typeface="+mn-cs"/>
              </a:rPr>
              <a:t>Hieronder volgt een toelichting op de verschillende velden van het </a:t>
            </a:r>
            <a:r>
              <a:rPr lang="nl-NL" dirty="0" err="1" smtClean="0">
                <a:latin typeface="+mn-lt"/>
                <a:ea typeface="+mn-ea"/>
                <a:cs typeface="+mn-cs"/>
              </a:rPr>
              <a:t>disclosure</a:t>
            </a:r>
            <a:r>
              <a:rPr lang="nl-NL" dirty="0" smtClean="0">
                <a:latin typeface="+mn-lt"/>
                <a:ea typeface="+mn-ea"/>
                <a:cs typeface="+mn-cs"/>
              </a:rPr>
              <a:t> sheet.</a:t>
            </a:r>
          </a:p>
          <a:p>
            <a:pPr>
              <a:defRPr/>
            </a:pPr>
            <a:endParaRPr lang="nl-NL" dirty="0" smtClean="0">
              <a:latin typeface="+mn-lt"/>
              <a:ea typeface="+mn-ea"/>
              <a:cs typeface="+mn-cs"/>
            </a:endParaRPr>
          </a:p>
          <a:p>
            <a:pPr>
              <a:defRPr/>
            </a:pPr>
            <a:r>
              <a:rPr lang="nl-NL" b="1" dirty="0" smtClean="0">
                <a:latin typeface="+mn-lt"/>
                <a:ea typeface="+mn-ea"/>
                <a:cs typeface="+mn-cs"/>
              </a:rPr>
              <a:t>Voor bijeenkomst mogelijk relevante relaties met bedrijven</a:t>
            </a:r>
            <a:endParaRPr lang="nl-NL" dirty="0" smtClean="0">
              <a:latin typeface="+mn-lt"/>
              <a:ea typeface="+mn-ea"/>
              <a:cs typeface="+mn-cs"/>
            </a:endParaRPr>
          </a:p>
          <a:p>
            <a:pPr>
              <a:defRPr/>
            </a:pPr>
            <a:r>
              <a:rPr lang="nl-NL" dirty="0" smtClean="0">
                <a:latin typeface="+mn-lt"/>
                <a:ea typeface="+mn-ea"/>
                <a:cs typeface="+mn-cs"/>
              </a:rPr>
              <a:t>Het gaat om relaties met de industrie: de farmaceutische industrie, de </a:t>
            </a:r>
            <a:r>
              <a:rPr lang="nl-NL" dirty="0" err="1" smtClean="0">
                <a:latin typeface="+mn-lt"/>
                <a:ea typeface="+mn-ea"/>
                <a:cs typeface="+mn-cs"/>
              </a:rPr>
              <a:t>biotechnologische</a:t>
            </a:r>
            <a:r>
              <a:rPr lang="nl-NL" dirty="0" smtClean="0">
                <a:latin typeface="+mn-lt"/>
                <a:ea typeface="+mn-ea"/>
                <a:cs typeface="+mn-cs"/>
              </a:rPr>
              <a:t> industrie, de medische hulpmiddelen industrie, de voedingsmiddelen industrie en de overige industrie. Dit zijn de relaties die relevant worden geacht voor registratie in het Nederlands Trial Register.</a:t>
            </a:r>
          </a:p>
          <a:p>
            <a:pPr>
              <a:defRPr/>
            </a:pPr>
            <a:endParaRPr lang="nl-NL" dirty="0" smtClean="0">
              <a:latin typeface="+mn-lt"/>
              <a:ea typeface="+mn-ea"/>
              <a:cs typeface="+mn-cs"/>
            </a:endParaRPr>
          </a:p>
          <a:p>
            <a:pPr>
              <a:defRPr/>
            </a:pPr>
            <a:r>
              <a:rPr lang="nl-NL" b="1" dirty="0" smtClean="0">
                <a:latin typeface="+mn-lt"/>
                <a:ea typeface="+mn-ea"/>
                <a:cs typeface="+mn-cs"/>
              </a:rPr>
              <a:t>Sponsoring of onderzoeksgeld</a:t>
            </a:r>
            <a:endParaRPr lang="nl-NL" dirty="0" smtClean="0">
              <a:latin typeface="+mn-lt"/>
              <a:ea typeface="+mn-ea"/>
              <a:cs typeface="+mn-cs"/>
            </a:endParaRPr>
          </a:p>
          <a:p>
            <a:pPr>
              <a:defRPr/>
            </a:pPr>
            <a:r>
              <a:rPr lang="nl-NL" dirty="0" smtClean="0">
                <a:latin typeface="+mn-lt"/>
                <a:ea typeface="+mn-ea"/>
                <a:cs typeface="+mn-cs"/>
              </a:rPr>
              <a:t>In de KNAW Belangen Code wordt het volgende aangegeven: “Extern gefinancierd onderzoek kan belangenverstrengeling in de hand werken. Op veel terreinen zijn niet of nauwelijks publieke geldmiddelen beschikbaar (zoals financiering door universiteiten of NWO) en is alleen via contractresearch onderzoek mogelijk. Hierbij wordt het onderzoek gefinancierd door overheid of industrie en wordt de onderzoeksvraag meestal zeer nauwkeurig afgebakend. Het initiatief voor contractonderzoek kan zowel van een universiteit als van een financier uitgaan, maar de universiteiten staan garant voor een onafhankelijke uitvoering (inclusief publicatievrijheid voor de onderzoekers en volledige verantwoording van de financieringsbronnen). Universiteiten hebben voor dit soort onderzoek standaardcontracten ontwikkeld en de KNAW heeft een gedragscode opgesteld (vastgelegd in het advies ‘Wetenschap op bestelling’ uit 2005). Toch bestaat de mogelijkheid dat een dergelijke relatie een wetenschapper meer ontvankelijk maakt voor de belangen van de financier van het onderzoek. Daarom moet altijd het risico in het oog gehouden worden dat deze vorm van afhankelijkheid een wetenschapper kwetsbaar kan maken voor belangenverstrengeling.”</a:t>
            </a:r>
            <a:r>
              <a:rPr lang="nl-NL" dirty="0" smtClean="0"/>
              <a:t> </a:t>
            </a:r>
            <a:r>
              <a:rPr lang="nl-NL" dirty="0" smtClean="0">
                <a:latin typeface="+mn-lt"/>
                <a:ea typeface="+mn-ea"/>
                <a:cs typeface="+mn-cs"/>
              </a:rPr>
              <a:t>Indien de arts of onderzoeker betrokken is geweest (of nog is) bij een onderzoek of project dat is gefinancierd door de industrie, dan wordt hij geacht dit te melden in het </a:t>
            </a:r>
            <a:r>
              <a:rPr lang="nl-NL" dirty="0" err="1" smtClean="0">
                <a:latin typeface="+mn-lt"/>
                <a:ea typeface="+mn-ea"/>
                <a:cs typeface="+mn-cs"/>
              </a:rPr>
              <a:t>disclosure</a:t>
            </a:r>
            <a:r>
              <a:rPr lang="nl-NL" dirty="0" smtClean="0">
                <a:latin typeface="+mn-lt"/>
                <a:ea typeface="+mn-ea"/>
                <a:cs typeface="+mn-cs"/>
              </a:rPr>
              <a:t> sheet. Het gaat om bijdragen van meer dan € 500 (cumulatief per jaar) die in de afgelopen 4 jaar zijn gedaan. Het betreffen veelal gegevens die openbaar worden gemaakt via het Nederlandse Trial Register of het Transparantieregister Zorg.</a:t>
            </a:r>
          </a:p>
          <a:p>
            <a:pPr>
              <a:defRPr/>
            </a:pPr>
            <a:endParaRPr lang="nl-NL" dirty="0" smtClean="0">
              <a:latin typeface="+mn-lt"/>
              <a:ea typeface="+mn-ea"/>
              <a:cs typeface="+mn-cs"/>
            </a:endParaRPr>
          </a:p>
          <a:p>
            <a:pPr>
              <a:defRPr/>
            </a:pPr>
            <a:r>
              <a:rPr lang="nl-NL" b="1" dirty="0" smtClean="0">
                <a:latin typeface="+mn-lt"/>
                <a:ea typeface="+mn-ea"/>
                <a:cs typeface="+mn-cs"/>
              </a:rPr>
              <a:t>Honorarium of andere (financiële) vergoeding</a:t>
            </a:r>
            <a:endParaRPr lang="nl-NL" dirty="0" smtClean="0">
              <a:latin typeface="+mn-lt"/>
              <a:ea typeface="+mn-ea"/>
              <a:cs typeface="+mn-cs"/>
            </a:endParaRPr>
          </a:p>
          <a:p>
            <a:pPr>
              <a:defRPr/>
            </a:pPr>
            <a:r>
              <a:rPr lang="nl-NL" dirty="0" smtClean="0">
                <a:latin typeface="+mn-lt"/>
                <a:ea typeface="+mn-ea"/>
                <a:cs typeface="+mn-cs"/>
              </a:rPr>
              <a:t>In de KNAW Belangen Code wordt het volgende aangegeven: “Persoonlijke financiële belangen vormen de meest voor de hand liggende oorzaak van belangenverstrengeling. Hierbij kan gedacht worden aan een lid van een adviescommissie die in dienst is bij een bedrijf dat opereert op het gebied waar het advies zich op richt [...]. Ook is het voorstelbaar dat een deskundige persoonlijke financiële belangen heeft bij een advies in verband met een adviseurschap in het bedrijfsleven of bij een belangenorganisatie.”</a:t>
            </a:r>
          </a:p>
          <a:p>
            <a:pPr>
              <a:defRPr/>
            </a:pPr>
            <a:r>
              <a:rPr lang="nl-NL" dirty="0" smtClean="0">
                <a:latin typeface="+mn-lt"/>
                <a:ea typeface="+mn-ea"/>
                <a:cs typeface="+mn-cs"/>
              </a:rPr>
              <a:t>Indien de arts of onderzoeker (op basis van bijvoorbeeld een opdrachtovereenkomst of in loondienst) diensten (heeft) verricht ten behoeve van een bedrijf, dient hij/zij dat te melden wanneer het honorarium een waarde vertegenwoordigt van meer dan € 500 (cumulatief per jaar) en dit binnen een tijdvak van 4 jaar voorafgaand aan de datum van de presentatie heeft plaatsgevonden. Het kan hierbij bijvoorbeeld gaan om consultancy diensten (zoals in een adviesraad van het bedrijf), het in opdracht schrijven van een artikel of het houden van een presentatie. Het is niet bepalend dat de arts of onderzoeker zelf begunstigde is van het honorarium. De relatie dient ook te worden vermeld als het honorarium niet rechtstreeks aan de arts of onderzoeker is voldaan, maar is toegekend aan een andere rechtspersoon (bijvoorbeeld aan een werkvennootschap van de arts of onderzoeker, een (</a:t>
            </a:r>
            <a:r>
              <a:rPr lang="nl-NL" dirty="0" err="1" smtClean="0">
                <a:latin typeface="+mn-lt"/>
                <a:ea typeface="+mn-ea"/>
                <a:cs typeface="+mn-cs"/>
              </a:rPr>
              <a:t>onderzoeks</a:t>
            </a:r>
            <a:r>
              <a:rPr lang="nl-NL" dirty="0" smtClean="0">
                <a:latin typeface="+mn-lt"/>
                <a:ea typeface="+mn-ea"/>
                <a:cs typeface="+mn-cs"/>
              </a:rPr>
              <a:t>)stichting, een zorginstelling/ziekenhuis of een organisatie- of sprekersbureau). De betrokken gegevens zullen over het algemeen zijn opgenomen in het Transparantieregister Zorg.</a:t>
            </a:r>
          </a:p>
          <a:p>
            <a:pPr>
              <a:defRPr/>
            </a:pPr>
            <a:endParaRPr lang="nl-NL" dirty="0" smtClean="0">
              <a:latin typeface="+mn-lt"/>
              <a:ea typeface="+mn-ea"/>
              <a:cs typeface="+mn-cs"/>
            </a:endParaRPr>
          </a:p>
          <a:p>
            <a:pPr>
              <a:defRPr/>
            </a:pPr>
            <a:r>
              <a:rPr lang="nl-NL" b="1" dirty="0" smtClean="0">
                <a:latin typeface="+mn-lt"/>
                <a:ea typeface="+mn-ea"/>
                <a:cs typeface="+mn-cs"/>
              </a:rPr>
              <a:t>Aandeelhouder</a:t>
            </a:r>
            <a:endParaRPr lang="nl-NL" dirty="0" smtClean="0">
              <a:latin typeface="+mn-lt"/>
              <a:ea typeface="+mn-ea"/>
              <a:cs typeface="+mn-cs"/>
            </a:endParaRPr>
          </a:p>
          <a:p>
            <a:pPr>
              <a:defRPr/>
            </a:pPr>
            <a:r>
              <a:rPr lang="nl-NL" dirty="0" smtClean="0">
                <a:latin typeface="+mn-lt"/>
                <a:ea typeface="+mn-ea"/>
                <a:cs typeface="+mn-cs"/>
              </a:rPr>
              <a:t>Ook het bezit van aandelen of opties bij een bedrijf kan wijzen op een persoonlijk financieel belang dat een oorzaak kan vormen voor belangenverstrengeling. Daarover dient openheid te worden gegeven.</a:t>
            </a:r>
          </a:p>
          <a:p>
            <a:pPr>
              <a:defRPr/>
            </a:pPr>
            <a:r>
              <a:rPr lang="nl-NL" dirty="0" smtClean="0">
                <a:latin typeface="+mn-lt"/>
                <a:ea typeface="+mn-ea"/>
                <a:cs typeface="+mn-cs"/>
              </a:rPr>
              <a:t>Het dient hierbij wel te gaan om een aanmerkelijk belang in een bedrijf. Daarvan is sprake indien de betrokken arts of onderzoeker 5% of meer van de aandelen in het bedrijf heeft (waarbij de aandelen van zijn/haar partner meetellen). Hiervan is ook sprake indien de arts of onderzoeker dit belang heeft via een andere rechtspersoon.</a:t>
            </a:r>
          </a:p>
          <a:p>
            <a:pPr>
              <a:defRPr/>
            </a:pPr>
            <a:endParaRPr lang="nl-NL" dirty="0" smtClean="0">
              <a:latin typeface="+mn-lt"/>
              <a:ea typeface="+mn-ea"/>
              <a:cs typeface="+mn-cs"/>
            </a:endParaRPr>
          </a:p>
          <a:p>
            <a:pPr>
              <a:defRPr/>
            </a:pPr>
            <a:r>
              <a:rPr lang="nl-NL" b="1" dirty="0" smtClean="0">
                <a:latin typeface="+mn-lt"/>
                <a:ea typeface="+mn-ea"/>
                <a:cs typeface="+mn-cs"/>
              </a:rPr>
              <a:t>Andere relatie, namelijk ...</a:t>
            </a:r>
            <a:endParaRPr lang="nl-NL" dirty="0" smtClean="0">
              <a:latin typeface="+mn-lt"/>
              <a:ea typeface="+mn-ea"/>
              <a:cs typeface="+mn-cs"/>
            </a:endParaRPr>
          </a:p>
          <a:p>
            <a:pPr>
              <a:defRPr/>
            </a:pPr>
            <a:r>
              <a:rPr lang="nl-NL" dirty="0" smtClean="0">
                <a:latin typeface="+mn-lt"/>
                <a:ea typeface="+mn-ea"/>
                <a:cs typeface="+mn-cs"/>
              </a:rPr>
              <a:t>Er kunnen ook andere relaties bestaan die mogelijk kunnen leiden tot een vorm van belangenverstrengeling, zoals persoonlijke relaties met personen uit directe omgeving (bijvoorbeeld de partner en/of kinderen) die baat kunnen hebben bij een bepaalde voorstelling van zaken van hetgeen de arts of onderzoeker zal presenteren. De arts en onderzoeker worden geacht dit in het </a:t>
            </a:r>
            <a:r>
              <a:rPr lang="nl-NL" dirty="0" err="1" smtClean="0">
                <a:latin typeface="+mn-lt"/>
                <a:ea typeface="+mn-ea"/>
                <a:cs typeface="+mn-cs"/>
              </a:rPr>
              <a:t>disclosure</a:t>
            </a:r>
            <a:r>
              <a:rPr lang="nl-NL" dirty="0" smtClean="0">
                <a:latin typeface="+mn-lt"/>
                <a:ea typeface="+mn-ea"/>
                <a:cs typeface="+mn-cs"/>
              </a:rPr>
              <a:t> sheet aan te geven.</a:t>
            </a:r>
          </a:p>
          <a:p>
            <a:pPr>
              <a:defRPr/>
            </a:pPr>
            <a:endParaRPr lang="nl-NL" dirty="0"/>
          </a:p>
        </p:txBody>
      </p:sp>
      <p:sp>
        <p:nvSpPr>
          <p:cNvPr id="326660" name="Tijdelijke aanduiding voor dianummer 3"/>
          <p:cNvSpPr>
            <a:spLocks noGrp="1"/>
          </p:cNvSpPr>
          <p:nvPr>
            <p:ph type="sldNum" sz="quarter" idx="5"/>
          </p:nvPr>
        </p:nvSpPr>
        <p:spPr>
          <a:noFill/>
        </p:spPr>
        <p:txBody>
          <a:bodyPr/>
          <a:lstStyle/>
          <a:p>
            <a:fld id="{16AB8CA3-CD33-4C1C-91D2-A4D4BBA07413}" type="slidenum">
              <a:rPr lang="nl-NL" smtClean="0">
                <a:latin typeface="Arial" pitchFamily="34" charset="0"/>
              </a:rPr>
              <a:pPr/>
              <a:t>28</a:t>
            </a:fld>
            <a:endParaRPr lang="nl-NL" smtClean="0">
              <a:latin typeface="Arial" pitchFamily="34" charset="0"/>
            </a:endParaRPr>
          </a:p>
        </p:txBody>
      </p:sp>
    </p:spTree>
    <p:extLst>
      <p:ext uri="{BB962C8B-B14F-4D97-AF65-F5344CB8AC3E}">
        <p14:creationId xmlns:p14="http://schemas.microsoft.com/office/powerpoint/2010/main" val="1496674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cs typeface="Arial" pitchFamily="34" charset="0"/>
              </a:rPr>
              <a:t>Expliciet </a:t>
            </a:r>
            <a:r>
              <a:rPr lang="nl-NL" dirty="0" err="1" smtClean="0">
                <a:cs typeface="Arial" pitchFamily="34" charset="0"/>
              </a:rPr>
              <a:t>interpersoonlijk</a:t>
            </a:r>
            <a:r>
              <a:rPr lang="nl-NL" dirty="0" smtClean="0">
                <a:cs typeface="Arial" pitchFamily="34" charset="0"/>
              </a:rPr>
              <a:t> en affectief: gericht op proces,</a:t>
            </a:r>
            <a:r>
              <a:rPr lang="nl-NL" baseline="0" dirty="0" smtClean="0">
                <a:cs typeface="Arial" pitchFamily="34" charset="0"/>
              </a:rPr>
              <a:t> hier en nu</a:t>
            </a:r>
            <a:endParaRPr lang="nl-NL" dirty="0" smtClean="0">
              <a:cs typeface="Arial" pitchFamily="34" charset="0"/>
            </a:endParaRPr>
          </a:p>
          <a:p>
            <a:endParaRPr lang="en-US" dirty="0"/>
          </a:p>
        </p:txBody>
      </p:sp>
      <p:sp>
        <p:nvSpPr>
          <p:cNvPr id="4" name="Tijdelijke aanduiding voor dianummer 3"/>
          <p:cNvSpPr>
            <a:spLocks noGrp="1"/>
          </p:cNvSpPr>
          <p:nvPr>
            <p:ph type="sldNum" sz="quarter" idx="10"/>
          </p:nvPr>
        </p:nvSpPr>
        <p:spPr/>
        <p:txBody>
          <a:bodyPr/>
          <a:lstStyle/>
          <a:p>
            <a:pPr>
              <a:defRPr/>
            </a:pPr>
            <a:fld id="{C2B0BE9B-45AE-4D1E-BCFA-78B70D042575}" type="slidenum">
              <a:rPr lang="nl-NL" smtClean="0"/>
              <a:pPr>
                <a:defRPr/>
              </a:pPr>
              <a:t>29</a:t>
            </a:fld>
            <a:endParaRPr lang="nl-NL"/>
          </a:p>
        </p:txBody>
      </p:sp>
    </p:spTree>
    <p:extLst>
      <p:ext uri="{BB962C8B-B14F-4D97-AF65-F5344CB8AC3E}">
        <p14:creationId xmlns:p14="http://schemas.microsoft.com/office/powerpoint/2010/main" val="41393286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txBox="1">
            <a:spLocks noGrp="1" noChangeArrowheads="1"/>
          </p:cNvSpPr>
          <p:nvPr/>
        </p:nvSpPr>
        <p:spPr>
          <a:xfrm>
            <a:off x="3778250" y="9377363"/>
            <a:ext cx="2889250" cy="493712"/>
          </a:xfrm>
          <a:prstGeom prst="rect">
            <a:avLst/>
          </a:prstGeom>
          <a:noFill/>
        </p:spPr>
        <p:txBody>
          <a:bodyPr anchor="b"/>
          <a:lstStyle/>
          <a:p>
            <a:pPr algn="r" fontAlgn="auto">
              <a:spcBef>
                <a:spcPts val="0"/>
              </a:spcBef>
              <a:spcAft>
                <a:spcPts val="0"/>
              </a:spcAft>
              <a:defRPr/>
            </a:pPr>
            <a:fld id="{BC9318ED-0F21-47D9-AF26-62A85F2DC67E}" type="slidenum">
              <a:rPr lang="en-GB" sz="1200">
                <a:solidFill>
                  <a:schemeClr val="tx1"/>
                </a:solidFill>
                <a:latin typeface="+mn-lt"/>
                <a:ea typeface="+mn-ea"/>
                <a:cs typeface="+mn-cs"/>
              </a:rPr>
              <a:pPr algn="r" fontAlgn="auto">
                <a:spcBef>
                  <a:spcPts val="0"/>
                </a:spcBef>
                <a:spcAft>
                  <a:spcPts val="0"/>
                </a:spcAft>
                <a:defRPr/>
              </a:pPr>
              <a:t>30</a:t>
            </a:fld>
            <a:endParaRPr lang="en-GB" sz="1200">
              <a:solidFill>
                <a:schemeClr val="tx1"/>
              </a:solidFill>
              <a:latin typeface="+mn-lt"/>
              <a:ea typeface="+mn-ea"/>
              <a:cs typeface="+mn-cs"/>
            </a:endParaRPr>
          </a:p>
        </p:txBody>
      </p:sp>
      <p:sp>
        <p:nvSpPr>
          <p:cNvPr id="405507" name="Rectangle 2"/>
          <p:cNvSpPr>
            <a:spLocks noGrp="1" noRot="1" noChangeAspect="1" noChangeArrowheads="1" noTextEdit="1"/>
          </p:cNvSpPr>
          <p:nvPr>
            <p:ph type="sldImg"/>
          </p:nvPr>
        </p:nvSpPr>
        <p:spPr>
          <a:xfrm>
            <a:off x="865188" y="738188"/>
            <a:ext cx="4941887" cy="3706812"/>
          </a:xfrm>
          <a:ln/>
        </p:spPr>
      </p:sp>
      <p:sp>
        <p:nvSpPr>
          <p:cNvPr id="405508" name="Rectangle 3"/>
          <p:cNvSpPr>
            <a:spLocks noGrp="1" noChangeArrowheads="1"/>
          </p:cNvSpPr>
          <p:nvPr>
            <p:ph type="body" idx="1"/>
          </p:nvPr>
        </p:nvSpPr>
        <p:spPr>
          <a:noFill/>
          <a:ln/>
        </p:spPr>
        <p:txBody>
          <a:bodyPr/>
          <a:lstStyle/>
          <a:p>
            <a:endParaRPr lang="en-US" sz="1400" dirty="0" smtClean="0">
              <a:latin typeface="Arial" pitchFamily="34" charset="0"/>
              <a:cs typeface="Arial" pitchFamily="34" charset="0"/>
            </a:endParaRPr>
          </a:p>
        </p:txBody>
      </p:sp>
    </p:spTree>
    <p:extLst>
      <p:ext uri="{BB962C8B-B14F-4D97-AF65-F5344CB8AC3E}">
        <p14:creationId xmlns:p14="http://schemas.microsoft.com/office/powerpoint/2010/main" val="3214985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Samenvattende</a:t>
            </a:r>
            <a:r>
              <a:rPr lang="nl-NL" baseline="0" dirty="0" smtClean="0"/>
              <a:t> </a:t>
            </a:r>
            <a:r>
              <a:rPr lang="nl-NL" baseline="0" dirty="0" err="1" smtClean="0"/>
              <a:t>slide</a:t>
            </a:r>
            <a:r>
              <a:rPr lang="nl-NL" baseline="0" dirty="0" smtClean="0"/>
              <a:t>: vertel in eigen woorden</a:t>
            </a:r>
            <a:endParaRPr lang="nl-NL" dirty="0" smtClean="0"/>
          </a:p>
          <a:p>
            <a:endParaRPr lang="nl-NL" dirty="0" smtClean="0"/>
          </a:p>
          <a:p>
            <a:r>
              <a:rPr lang="nl-NL" dirty="0" smtClean="0"/>
              <a:t>Rigiditeit is een van de wezenskenmerken van psychopathologie in het algemeen</a:t>
            </a:r>
            <a:r>
              <a:rPr lang="nl-NL" baseline="0" dirty="0" smtClean="0"/>
              <a:t> en van PS in het bijzonder</a:t>
            </a:r>
            <a:endParaRPr lang="nl-NL" dirty="0"/>
          </a:p>
        </p:txBody>
      </p:sp>
      <p:sp>
        <p:nvSpPr>
          <p:cNvPr id="4" name="Tijdelijke aanduiding voor dianummer 3"/>
          <p:cNvSpPr>
            <a:spLocks noGrp="1"/>
          </p:cNvSpPr>
          <p:nvPr>
            <p:ph type="sldNum" sz="quarter" idx="10"/>
          </p:nvPr>
        </p:nvSpPr>
        <p:spPr/>
        <p:txBody>
          <a:bodyPr/>
          <a:lstStyle/>
          <a:p>
            <a:fld id="{C2DE2E49-3EB0-46FA-B485-117B926F5FA0}" type="slidenum">
              <a:rPr lang="nl-NL" smtClean="0"/>
              <a:pPr/>
              <a:t>3</a:t>
            </a:fld>
            <a:endParaRPr lang="nl-NL"/>
          </a:p>
        </p:txBody>
      </p:sp>
    </p:spTree>
    <p:extLst>
      <p:ext uri="{BB962C8B-B14F-4D97-AF65-F5344CB8AC3E}">
        <p14:creationId xmlns:p14="http://schemas.microsoft.com/office/powerpoint/2010/main" val="2511381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buNone/>
            </a:pPr>
            <a:r>
              <a:rPr lang="nl-NL" dirty="0" smtClean="0"/>
              <a:t>Door:</a:t>
            </a:r>
          </a:p>
          <a:p>
            <a:pPr lvl="1"/>
            <a:r>
              <a:rPr lang="nl-NL" dirty="0" smtClean="0"/>
              <a:t>hen te begrijpen en hen te helpen anderen beter te begrijpen (beter </a:t>
            </a:r>
            <a:r>
              <a:rPr lang="nl-NL" sz="2400" dirty="0" smtClean="0">
                <a:solidFill>
                  <a:srgbClr val="CC0099"/>
                </a:solidFill>
                <a:cs typeface="Arial" pitchFamily="34" charset="0"/>
              </a:rPr>
              <a:t>mentaliseren)</a:t>
            </a:r>
          </a:p>
          <a:p>
            <a:pPr lvl="1"/>
            <a:r>
              <a:rPr lang="nl-NL" dirty="0" smtClean="0"/>
              <a:t>anderen (ouders, vrienden) sensitief te maken voor de cliënt als ‘intentioneel persoon’ (</a:t>
            </a:r>
            <a:r>
              <a:rPr lang="nl-NL" dirty="0" err="1" smtClean="0"/>
              <a:t>mentaliserende</a:t>
            </a:r>
            <a:r>
              <a:rPr lang="nl-NL" dirty="0" smtClean="0"/>
              <a:t> </a:t>
            </a:r>
            <a:r>
              <a:rPr lang="nl-NL" dirty="0" smtClean="0">
                <a:solidFill>
                  <a:srgbClr val="FF0000"/>
                </a:solidFill>
              </a:rPr>
              <a:t>omgeving</a:t>
            </a:r>
            <a:r>
              <a:rPr lang="nl-NL" dirty="0" smtClean="0"/>
              <a:t>)</a:t>
            </a:r>
          </a:p>
          <a:p>
            <a:r>
              <a:rPr lang="nl-NL" dirty="0" smtClean="0"/>
              <a:t>… kan er iets hersteld worden van hun openheid voor nieuwe ervaringen</a:t>
            </a:r>
          </a:p>
          <a:p>
            <a:r>
              <a:rPr lang="nl-NL" dirty="0" smtClean="0"/>
              <a:t>Waardoor er weer ‘beweging’ kunnen komen in hoe ze zichzelf zien en ervaren</a:t>
            </a:r>
            <a:endParaRPr lang="nl-NL" dirty="0"/>
          </a:p>
        </p:txBody>
      </p:sp>
      <p:sp>
        <p:nvSpPr>
          <p:cNvPr id="4" name="Tijdelijke aanduiding voor dianummer 3"/>
          <p:cNvSpPr>
            <a:spLocks noGrp="1"/>
          </p:cNvSpPr>
          <p:nvPr>
            <p:ph type="sldNum" sz="quarter" idx="10"/>
          </p:nvPr>
        </p:nvSpPr>
        <p:spPr/>
        <p:txBody>
          <a:bodyPr/>
          <a:lstStyle/>
          <a:p>
            <a:pPr>
              <a:defRPr/>
            </a:pPr>
            <a:fld id="{69F93762-C6F9-454B-978B-4C318D409F91}" type="slidenum">
              <a:rPr lang="nl-NL" smtClean="0"/>
              <a:pPr>
                <a:defRPr/>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76238" indent="-376238" eaLnBrk="1" hangingPunct="1">
              <a:spcBef>
                <a:spcPct val="10000"/>
              </a:spcBef>
              <a:defRPr/>
            </a:pPr>
            <a:r>
              <a:rPr lang="nl-NL" i="1" dirty="0" smtClean="0">
                <a:cs typeface="Arial" pitchFamily="34" charset="0"/>
              </a:rPr>
              <a:t>Belangrijke</a:t>
            </a:r>
            <a:r>
              <a:rPr lang="nl-NL" i="1" baseline="0" dirty="0" smtClean="0">
                <a:cs typeface="Arial" pitchFamily="34" charset="0"/>
              </a:rPr>
              <a:t> leidende principes:</a:t>
            </a:r>
          </a:p>
          <a:p>
            <a:pPr marL="376238" indent="-376238" eaLnBrk="1" hangingPunct="1">
              <a:spcBef>
                <a:spcPct val="10000"/>
              </a:spcBef>
              <a:defRPr/>
            </a:pPr>
            <a:r>
              <a:rPr lang="nl-NL" i="1" dirty="0" smtClean="0">
                <a:cs typeface="Arial" pitchFamily="34" charset="0"/>
              </a:rPr>
              <a:t>Essentieel: behoud of herstel eigen mentaliseren! </a:t>
            </a:r>
            <a:endParaRPr lang="en-US" i="1" dirty="0" smtClean="0">
              <a:solidFill>
                <a:srgbClr val="000066"/>
              </a:solidFill>
              <a:cs typeface="Arial" pitchFamily="34" charset="0"/>
            </a:endParaRPr>
          </a:p>
          <a:p>
            <a:pPr marL="376238" indent="-376238" eaLnBrk="1" hangingPunct="1">
              <a:spcBef>
                <a:spcPct val="10000"/>
              </a:spcBef>
              <a:defRPr/>
            </a:pPr>
            <a:r>
              <a:rPr lang="nl-NL" i="1" dirty="0" smtClean="0">
                <a:cs typeface="Arial" pitchFamily="34" charset="0"/>
              </a:rPr>
              <a:t>Binnen actueel </a:t>
            </a:r>
            <a:r>
              <a:rPr lang="nl-NL" i="1" dirty="0" err="1" smtClean="0">
                <a:cs typeface="Arial" pitchFamily="34" charset="0"/>
              </a:rPr>
              <a:t>mentaliserend</a:t>
            </a:r>
            <a:r>
              <a:rPr lang="nl-NL" i="1" dirty="0" smtClean="0">
                <a:cs typeface="Arial" pitchFamily="34" charset="0"/>
              </a:rPr>
              <a:t> vermogen van patiënt (eenvoudig, kort, etc.)</a:t>
            </a:r>
            <a:endParaRPr lang="nl-NL" i="1" dirty="0" smtClean="0">
              <a:solidFill>
                <a:srgbClr val="000066"/>
              </a:solidFill>
              <a:cs typeface="Arial" pitchFamily="34" charset="0"/>
            </a:endParaRPr>
          </a:p>
          <a:p>
            <a:pPr marL="376238" indent="-376238" eaLnBrk="1" hangingPunct="1">
              <a:spcBef>
                <a:spcPct val="10000"/>
              </a:spcBef>
              <a:defRPr/>
            </a:pPr>
            <a:r>
              <a:rPr lang="en-US" i="1" dirty="0" err="1" smtClean="0">
                <a:solidFill>
                  <a:srgbClr val="000066"/>
                </a:solidFill>
                <a:cs typeface="Arial" pitchFamily="34" charset="0"/>
              </a:rPr>
              <a:t>Spanningsniveau</a:t>
            </a:r>
            <a:r>
              <a:rPr lang="en-US" i="1" dirty="0" smtClean="0">
                <a:solidFill>
                  <a:srgbClr val="000066"/>
                </a:solidFill>
                <a:cs typeface="Arial" pitchFamily="34" charset="0"/>
              </a:rPr>
              <a:t> </a:t>
            </a:r>
            <a:r>
              <a:rPr lang="en-US" i="1" dirty="0" err="1" smtClean="0">
                <a:solidFill>
                  <a:srgbClr val="000066"/>
                </a:solidFill>
                <a:cs typeface="Arial" pitchFamily="34" charset="0"/>
              </a:rPr>
              <a:t>blijven</a:t>
            </a:r>
            <a:r>
              <a:rPr lang="en-US" i="1" dirty="0" smtClean="0">
                <a:solidFill>
                  <a:srgbClr val="000066"/>
                </a:solidFill>
                <a:cs typeface="Arial" pitchFamily="34" charset="0"/>
              </a:rPr>
              <a:t> </a:t>
            </a:r>
            <a:r>
              <a:rPr lang="en-US" i="1" dirty="0" err="1" smtClean="0">
                <a:solidFill>
                  <a:srgbClr val="000066"/>
                </a:solidFill>
                <a:cs typeface="Arial" pitchFamily="34" charset="0"/>
              </a:rPr>
              <a:t>reguleren</a:t>
            </a:r>
            <a:r>
              <a:rPr lang="en-US" i="1" dirty="0" smtClean="0">
                <a:solidFill>
                  <a:srgbClr val="000066"/>
                </a:solidFill>
                <a:cs typeface="Arial" pitchFamily="34" charset="0"/>
              </a:rPr>
              <a:t>!</a:t>
            </a:r>
          </a:p>
          <a:p>
            <a:endParaRPr lang="nl-NL" baseline="0" dirty="0" smtClean="0">
              <a:solidFill>
                <a:srgbClr val="000066"/>
              </a:solidFill>
            </a:endParaRPr>
          </a:p>
        </p:txBody>
      </p:sp>
      <p:sp>
        <p:nvSpPr>
          <p:cNvPr id="4" name="Slide Number Placeholder 3"/>
          <p:cNvSpPr>
            <a:spLocks noGrp="1"/>
          </p:cNvSpPr>
          <p:nvPr>
            <p:ph type="sldNum" sz="quarter" idx="10"/>
          </p:nvPr>
        </p:nvSpPr>
        <p:spPr/>
        <p:txBody>
          <a:bodyPr/>
          <a:lstStyle/>
          <a:p>
            <a:fld id="{C2DE2E49-3EB0-46FA-B485-117B926F5FA0}" type="slidenum">
              <a:rPr lang="nl-NL" smtClean="0"/>
              <a:pPr/>
              <a:t>5</a:t>
            </a:fld>
            <a:endParaRPr lang="nl-NL"/>
          </a:p>
        </p:txBody>
      </p:sp>
    </p:spTree>
    <p:extLst>
      <p:ext uri="{BB962C8B-B14F-4D97-AF65-F5344CB8AC3E}">
        <p14:creationId xmlns:p14="http://schemas.microsoft.com/office/powerpoint/2010/main" val="2858298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baseline="0" dirty="0" smtClean="0">
              <a:solidFill>
                <a:srgbClr val="000066"/>
              </a:solidFill>
            </a:endParaRPr>
          </a:p>
        </p:txBody>
      </p:sp>
      <p:sp>
        <p:nvSpPr>
          <p:cNvPr id="4" name="Slide Number Placeholder 3"/>
          <p:cNvSpPr>
            <a:spLocks noGrp="1"/>
          </p:cNvSpPr>
          <p:nvPr>
            <p:ph type="sldNum" sz="quarter" idx="10"/>
          </p:nvPr>
        </p:nvSpPr>
        <p:spPr/>
        <p:txBody>
          <a:bodyPr/>
          <a:lstStyle/>
          <a:p>
            <a:fld id="{C2DE2E49-3EB0-46FA-B485-117B926F5FA0}" type="slidenum">
              <a:rPr lang="nl-NL" smtClean="0"/>
              <a:pPr/>
              <a:t>6</a:t>
            </a:fld>
            <a:endParaRPr lang="nl-NL"/>
          </a:p>
        </p:txBody>
      </p:sp>
    </p:spTree>
    <p:extLst>
      <p:ext uri="{BB962C8B-B14F-4D97-AF65-F5344CB8AC3E}">
        <p14:creationId xmlns:p14="http://schemas.microsoft.com/office/powerpoint/2010/main" val="100377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7"/>
          <p:cNvSpPr>
            <a:spLocks noGrp="1" noChangeArrowheads="1"/>
          </p:cNvSpPr>
          <p:nvPr>
            <p:ph type="sldNum" sz="quarter" idx="5"/>
          </p:nvPr>
        </p:nvSpPr>
        <p:spPr>
          <a:noFill/>
        </p:spPr>
        <p:txBody>
          <a:bodyPr/>
          <a:lstStyle/>
          <a:p>
            <a:fld id="{697AF17C-C064-4CC2-8B90-EC4AEFE96243}" type="slidenum">
              <a:rPr lang="nl-NL" smtClean="0">
                <a:latin typeface="Arial" pitchFamily="34" charset="0"/>
              </a:rPr>
              <a:pPr/>
              <a:t>7</a:t>
            </a:fld>
            <a:endParaRPr lang="nl-NL" smtClean="0">
              <a:latin typeface="Arial" pitchFamily="34" charset="0"/>
            </a:endParaRPr>
          </a:p>
        </p:txBody>
      </p:sp>
      <p:sp>
        <p:nvSpPr>
          <p:cNvPr id="411651" name="Rectangle 2"/>
          <p:cNvSpPr>
            <a:spLocks noGrp="1" noRot="1" noChangeAspect="1" noChangeArrowheads="1" noTextEdit="1"/>
          </p:cNvSpPr>
          <p:nvPr>
            <p:ph type="sldImg"/>
          </p:nvPr>
        </p:nvSpPr>
        <p:spPr>
          <a:ln/>
        </p:spPr>
      </p:sp>
      <p:sp>
        <p:nvSpPr>
          <p:cNvPr id="411652" name="Rectangle 3"/>
          <p:cNvSpPr>
            <a:spLocks noGrp="1" noChangeArrowheads="1"/>
          </p:cNvSpPr>
          <p:nvPr>
            <p:ph type="body" idx="1"/>
          </p:nvPr>
        </p:nvSpPr>
        <p:spPr>
          <a:xfrm>
            <a:off x="889000" y="4689475"/>
            <a:ext cx="4891088" cy="4443413"/>
          </a:xfrm>
          <a:noFill/>
          <a:ln/>
        </p:spPr>
        <p:txBody>
          <a:bodyPr/>
          <a:lstStyle/>
          <a:p>
            <a:pPr eaLnBrk="1" hangingPunct="1"/>
            <a:endParaRPr lang="nl-NL" smtClean="0">
              <a:latin typeface="Arial" pitchFamily="34" charset="0"/>
              <a:cs typeface="Arial" pitchFamily="34" charset="0"/>
            </a:endParaRPr>
          </a:p>
        </p:txBody>
      </p:sp>
    </p:spTree>
    <p:extLst>
      <p:ext uri="{BB962C8B-B14F-4D97-AF65-F5344CB8AC3E}">
        <p14:creationId xmlns:p14="http://schemas.microsoft.com/office/powerpoint/2010/main" val="2051917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err="1" smtClean="0"/>
              <a:t>Mentaliseren</a:t>
            </a:r>
            <a:r>
              <a:rPr lang="nl-NL" dirty="0" smtClean="0"/>
              <a:t> (</a:t>
            </a:r>
            <a:r>
              <a:rPr lang="nl-NL" dirty="0" err="1" smtClean="0"/>
              <a:t>gementaliseerd</a:t>
            </a:r>
            <a:r>
              <a:rPr lang="nl-NL" dirty="0" smtClean="0"/>
              <a:t> worden) is wellicht dé snelweg waardoor </a:t>
            </a:r>
            <a:r>
              <a:rPr lang="nl-NL" dirty="0" err="1" smtClean="0"/>
              <a:t>epistemic</a:t>
            </a:r>
            <a:r>
              <a:rPr lang="nl-NL" dirty="0" smtClean="0"/>
              <a:t> trust wordt </a:t>
            </a:r>
            <a:r>
              <a:rPr lang="nl-NL" dirty="0" err="1" smtClean="0"/>
              <a:t>getriggerd</a:t>
            </a:r>
            <a:r>
              <a:rPr lang="nl-NL" dirty="0" smtClean="0"/>
              <a:t> </a:t>
            </a:r>
          </a:p>
          <a:p>
            <a:endParaRPr lang="nl-NL" dirty="0" smtClean="0"/>
          </a:p>
          <a:p>
            <a:r>
              <a:rPr lang="nl-NL" dirty="0" err="1" smtClean="0"/>
              <a:t>Mentaliseren</a:t>
            </a:r>
            <a:r>
              <a:rPr lang="nl-NL" dirty="0" smtClean="0"/>
              <a:t> houdt per definitie in dat de ander je benadert als ‘iemand’ met een eigen subjectieve ervaring die de moeite is om te willen kennen</a:t>
            </a:r>
          </a:p>
          <a:p>
            <a:pPr>
              <a:buNone/>
            </a:pPr>
            <a:endParaRPr lang="nl-NL" dirty="0" smtClean="0"/>
          </a:p>
          <a:p>
            <a:r>
              <a:rPr lang="nl-NL" dirty="0" smtClean="0"/>
              <a:t>Als je het gevoel hebt dat anderen je (proberen te) begrijpen, dat er over je gedacht wordt, dan kan dat de veiligheid creëren om even je ‘natuurlijke’ waakzaamheid te ontspannen en je open te stellen voor wat de ander te bieden heeft</a:t>
            </a:r>
          </a:p>
          <a:p>
            <a:pPr>
              <a:buNone/>
            </a:pPr>
            <a:endParaRPr lang="nl-NL" dirty="0" smtClean="0"/>
          </a:p>
          <a:p>
            <a:r>
              <a:rPr lang="nl-NL" dirty="0" smtClean="0"/>
              <a:t>Waardoor je in een ‘</a:t>
            </a:r>
            <a:r>
              <a:rPr lang="nl-NL" dirty="0" err="1" smtClean="0"/>
              <a:t>epistemische</a:t>
            </a:r>
            <a:r>
              <a:rPr lang="nl-NL" dirty="0" smtClean="0"/>
              <a:t> toestand’ komt waar bij je open staat voor wat de ander je te ‘leren’ heeft</a:t>
            </a:r>
          </a:p>
          <a:p>
            <a:pPr>
              <a:buNone/>
            </a:pPr>
            <a:endParaRPr lang="nl-NL" dirty="0" smtClean="0"/>
          </a:p>
          <a:p>
            <a:r>
              <a:rPr lang="nl-NL" dirty="0" err="1" smtClean="0"/>
              <a:t>Mentaliseren</a:t>
            </a:r>
            <a:r>
              <a:rPr lang="nl-NL" dirty="0" smtClean="0"/>
              <a:t> in een (therapeutische) relatie biedt dus het platform bij uitstek om </a:t>
            </a:r>
            <a:r>
              <a:rPr lang="nl-NL" dirty="0" err="1" smtClean="0"/>
              <a:t>epistemic</a:t>
            </a:r>
            <a:r>
              <a:rPr lang="nl-NL" dirty="0" smtClean="0"/>
              <a:t> trust te </a:t>
            </a:r>
            <a:r>
              <a:rPr lang="nl-NL" dirty="0" err="1" smtClean="0"/>
              <a:t>triggeren</a:t>
            </a:r>
            <a:r>
              <a:rPr lang="nl-NL" dirty="0" smtClean="0"/>
              <a:t> en de rigiditeit wat los(</a:t>
            </a:r>
            <a:r>
              <a:rPr lang="nl-NL" dirty="0" err="1" smtClean="0"/>
              <a:t>ser</a:t>
            </a:r>
            <a:r>
              <a:rPr lang="nl-NL" dirty="0" smtClean="0"/>
              <a:t>) te laten</a:t>
            </a:r>
          </a:p>
          <a:p>
            <a:endParaRPr lang="en-US" dirty="0"/>
          </a:p>
        </p:txBody>
      </p:sp>
      <p:sp>
        <p:nvSpPr>
          <p:cNvPr id="4" name="Tijdelijke aanduiding voor dianummer 3"/>
          <p:cNvSpPr>
            <a:spLocks noGrp="1"/>
          </p:cNvSpPr>
          <p:nvPr>
            <p:ph type="sldNum" sz="quarter" idx="10"/>
          </p:nvPr>
        </p:nvSpPr>
        <p:spPr/>
        <p:txBody>
          <a:bodyPr/>
          <a:lstStyle/>
          <a:p>
            <a:pPr>
              <a:defRPr/>
            </a:pPr>
            <a:fld id="{5EC7C78D-2308-478A-A1E4-9E65205C3BCE}" type="slidenum">
              <a:rPr lang="nl-NL" smtClean="0"/>
              <a:pPr>
                <a:defRPr/>
              </a:pPr>
              <a:t>9</a:t>
            </a:fld>
            <a:endParaRPr lang="nl-NL"/>
          </a:p>
        </p:txBody>
      </p:sp>
    </p:spTree>
    <p:extLst>
      <p:ext uri="{BB962C8B-B14F-4D97-AF65-F5344CB8AC3E}">
        <p14:creationId xmlns:p14="http://schemas.microsoft.com/office/powerpoint/2010/main" val="2392309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a:xfrm>
            <a:off x="549737" y="5335920"/>
            <a:ext cx="5789224" cy="52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err="1" smtClean="0">
                <a:latin typeface="Arial" pitchFamily="34" charset="0"/>
              </a:rPr>
              <a:t>Samengevat</a:t>
            </a:r>
            <a:r>
              <a:rPr lang="en-US" altLang="en-US" dirty="0" smtClean="0">
                <a:latin typeface="Arial" pitchFamily="34" charset="0"/>
              </a:rPr>
              <a:t> in </a:t>
            </a:r>
            <a:r>
              <a:rPr lang="en-US" altLang="en-US" dirty="0" err="1" smtClean="0">
                <a:latin typeface="Arial" pitchFamily="34" charset="0"/>
              </a:rPr>
              <a:t>jenga</a:t>
            </a:r>
            <a:r>
              <a:rPr lang="en-US" altLang="en-US" dirty="0" smtClean="0">
                <a:latin typeface="Arial" pitchFamily="34" charset="0"/>
              </a:rPr>
              <a:t> </a:t>
            </a:r>
            <a:r>
              <a:rPr lang="en-US" altLang="en-US" dirty="0" err="1" smtClean="0">
                <a:latin typeface="Arial" pitchFamily="34" charset="0"/>
              </a:rPr>
              <a:t>toren</a:t>
            </a:r>
            <a:r>
              <a:rPr lang="en-US" altLang="en-US" dirty="0" smtClean="0">
                <a:latin typeface="Arial" pitchFamily="34" charset="0"/>
              </a:rPr>
              <a:t>: </a:t>
            </a:r>
            <a:r>
              <a:rPr lang="en-US" altLang="en-US" dirty="0" err="1" smtClean="0">
                <a:latin typeface="Arial" pitchFamily="34" charset="0"/>
              </a:rPr>
              <a:t>overloop</a:t>
            </a:r>
            <a:r>
              <a:rPr lang="en-US" altLang="en-US" dirty="0" smtClean="0">
                <a:latin typeface="Arial" pitchFamily="34" charset="0"/>
              </a:rPr>
              <a:t> </a:t>
            </a:r>
            <a:r>
              <a:rPr lang="en-US" altLang="en-US" dirty="0" err="1" smtClean="0">
                <a:latin typeface="Arial" pitchFamily="34" charset="0"/>
              </a:rPr>
              <a:t>kort</a:t>
            </a:r>
            <a:r>
              <a:rPr lang="en-US" altLang="en-US" dirty="0" smtClean="0">
                <a:latin typeface="Arial" pitchFamily="34" charset="0"/>
              </a:rPr>
              <a:t> </a:t>
            </a:r>
            <a:r>
              <a:rPr lang="en-US" altLang="en-US" dirty="0" err="1" smtClean="0">
                <a:latin typeface="Arial" pitchFamily="34" charset="0"/>
              </a:rPr>
              <a:t>stapjes</a:t>
            </a:r>
            <a:r>
              <a:rPr lang="en-US" altLang="en-US" dirty="0" smtClean="0">
                <a:latin typeface="Arial" pitchFamily="34" charset="0"/>
              </a:rPr>
              <a:t> van </a:t>
            </a:r>
            <a:r>
              <a:rPr lang="en-US" altLang="en-US" dirty="0" err="1" smtClean="0">
                <a:latin typeface="Arial" pitchFamily="34" charset="0"/>
              </a:rPr>
              <a:t>onder</a:t>
            </a:r>
            <a:r>
              <a:rPr lang="en-US" altLang="en-US" dirty="0" smtClean="0">
                <a:latin typeface="Arial" pitchFamily="34" charset="0"/>
              </a:rPr>
              <a:t> </a:t>
            </a:r>
            <a:r>
              <a:rPr lang="en-US" altLang="en-US" dirty="0" err="1" smtClean="0">
                <a:latin typeface="Arial" pitchFamily="34" charset="0"/>
              </a:rPr>
              <a:t>naar</a:t>
            </a:r>
            <a:r>
              <a:rPr lang="en-US" altLang="en-US" dirty="0" smtClean="0">
                <a:latin typeface="Arial" pitchFamily="34" charset="0"/>
              </a:rPr>
              <a:t> </a:t>
            </a:r>
            <a:r>
              <a:rPr lang="en-US" altLang="en-US" dirty="0" err="1" smtClean="0">
                <a:latin typeface="Arial" pitchFamily="34" charset="0"/>
              </a:rPr>
              <a:t>boven</a:t>
            </a:r>
            <a:endParaRPr lang="en-US" altLang="en-US" dirty="0" smtClean="0">
              <a:latin typeface="Arial" pitchFamily="34" charset="0"/>
            </a:endParaRPr>
          </a:p>
          <a:p>
            <a:endParaRPr lang="en-US" altLang="en-US" dirty="0" smtClean="0">
              <a:latin typeface="Arial" pitchFamily="34" charset="0"/>
            </a:endParaRPr>
          </a:p>
          <a:p>
            <a:r>
              <a:rPr lang="en-US" altLang="en-US" dirty="0" err="1" smtClean="0">
                <a:latin typeface="Arial" pitchFamily="34" charset="0"/>
              </a:rPr>
              <a:t>Leren</a:t>
            </a:r>
            <a:r>
              <a:rPr lang="en-US" altLang="en-US" dirty="0" smtClean="0">
                <a:latin typeface="Arial" pitchFamily="34" charset="0"/>
              </a:rPr>
              <a:t> over </a:t>
            </a:r>
            <a:r>
              <a:rPr lang="en-US" altLang="en-US" dirty="0" err="1" smtClean="0">
                <a:latin typeface="Arial" pitchFamily="34" charset="0"/>
              </a:rPr>
              <a:t>zelf</a:t>
            </a:r>
            <a:r>
              <a:rPr lang="en-US" altLang="en-US" dirty="0" smtClean="0">
                <a:latin typeface="Arial" pitchFamily="34" charset="0"/>
              </a:rPr>
              <a:t>: </a:t>
            </a:r>
            <a:r>
              <a:rPr lang="en-US" altLang="en-US" dirty="0" err="1" smtClean="0">
                <a:latin typeface="Arial" pitchFamily="34" charset="0"/>
              </a:rPr>
              <a:t>zelfcontrole</a:t>
            </a:r>
            <a:r>
              <a:rPr lang="en-US" altLang="en-US" baseline="0" dirty="0" smtClean="0">
                <a:latin typeface="Arial" pitchFamily="34" charset="0"/>
              </a:rPr>
              <a:t> </a:t>
            </a:r>
            <a:r>
              <a:rPr lang="en-US" altLang="en-US" baseline="0" dirty="0" smtClean="0">
                <a:latin typeface="Arial" pitchFamily="34" charset="0"/>
                <a:sym typeface="Wingdings" panose="05000000000000000000" pitchFamily="2" charset="2"/>
              </a:rPr>
              <a:t> </a:t>
            </a:r>
            <a:r>
              <a:rPr lang="en-US" altLang="en-US" baseline="0" dirty="0" err="1" smtClean="0">
                <a:latin typeface="Arial" pitchFamily="34" charset="0"/>
                <a:sym typeface="Wingdings" panose="05000000000000000000" pitchFamily="2" charset="2"/>
              </a:rPr>
              <a:t>aandachtscontrole</a:t>
            </a:r>
            <a:r>
              <a:rPr lang="en-US" altLang="en-US" baseline="0" dirty="0" smtClean="0">
                <a:latin typeface="Arial" pitchFamily="34" charset="0"/>
                <a:sym typeface="Wingdings" panose="05000000000000000000" pitchFamily="2" charset="2"/>
              </a:rPr>
              <a:t> en </a:t>
            </a:r>
            <a:r>
              <a:rPr lang="en-US" altLang="en-US" baseline="0" dirty="0" err="1" smtClean="0">
                <a:latin typeface="Arial" pitchFamily="34" charset="0"/>
                <a:sym typeface="Wingdings" panose="05000000000000000000" pitchFamily="2" charset="2"/>
              </a:rPr>
              <a:t>affectregulatie</a:t>
            </a:r>
            <a:endParaRPr lang="en-US" altLang="en-US" dirty="0" smtClean="0">
              <a:latin typeface="Arial" pitchFamily="34" charset="0"/>
            </a:endParaRPr>
          </a:p>
        </p:txBody>
      </p:sp>
    </p:spTree>
    <p:extLst>
      <p:ext uri="{BB962C8B-B14F-4D97-AF65-F5344CB8AC3E}">
        <p14:creationId xmlns:p14="http://schemas.microsoft.com/office/powerpoint/2010/main" val="3045091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8" descr="Afbeelding1"/>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7890" name="Rectangle 2"/>
          <p:cNvSpPr>
            <a:spLocks noGrp="1" noChangeArrowheads="1"/>
          </p:cNvSpPr>
          <p:nvPr>
            <p:ph type="ctrTitle"/>
          </p:nvPr>
        </p:nvSpPr>
        <p:spPr>
          <a:xfrm>
            <a:off x="2051050" y="2781300"/>
            <a:ext cx="5400675" cy="1470025"/>
          </a:xfrm>
        </p:spPr>
        <p:txBody>
          <a:bodyPr lIns="0" tIns="0" rIns="0" bIns="0" anchor="ctr"/>
          <a:lstStyle>
            <a:lvl1pPr>
              <a:defRPr sz="2800">
                <a:solidFill>
                  <a:schemeClr val="bg1"/>
                </a:solidFill>
              </a:defRPr>
            </a:lvl1pPr>
          </a:lstStyle>
          <a:p>
            <a:r>
              <a:rPr lang="nl-NL" smtClean="0"/>
              <a:t>Klik om de stijl te bewerken</a:t>
            </a:r>
            <a:endParaRPr lang="nl-NL"/>
          </a:p>
        </p:txBody>
      </p:sp>
      <p:sp>
        <p:nvSpPr>
          <p:cNvPr id="37891" name="Rectangle 3"/>
          <p:cNvSpPr>
            <a:spLocks noGrp="1" noChangeArrowheads="1"/>
          </p:cNvSpPr>
          <p:nvPr>
            <p:ph type="subTitle" idx="1"/>
          </p:nvPr>
        </p:nvSpPr>
        <p:spPr>
          <a:xfrm>
            <a:off x="2057400" y="4311650"/>
            <a:ext cx="5394325" cy="1346200"/>
          </a:xfrm>
        </p:spPr>
        <p:txBody>
          <a:bodyPr lIns="0" tIns="0" rIns="0" bIns="0" anchor="ctr"/>
          <a:lstStyle>
            <a:lvl1pPr marL="0" indent="0">
              <a:buFontTx/>
              <a:buNone/>
              <a:defRPr>
                <a:solidFill>
                  <a:schemeClr val="bg1"/>
                </a:solidFill>
              </a:defRPr>
            </a:lvl1pPr>
          </a:lstStyle>
          <a:p>
            <a:r>
              <a:rPr lang="nl-NL" smtClean="0"/>
              <a:t>Klik om het opmaakprofiel van de modelondertitel te bewerken</a:t>
            </a: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dirty="0" smtClean="0"/>
              <a:t>Klik om de </a:t>
            </a:r>
            <a:r>
              <a:rPr lang="nl-NL" dirty="0" err="1" smtClean="0"/>
              <a:t>stijlRol</a:t>
            </a:r>
            <a:r>
              <a:rPr lang="nl-NL" dirty="0" smtClean="0"/>
              <a:t> te bewerken</a:t>
            </a:r>
            <a:endParaRPr lang="nl-NL" dirty="0"/>
          </a:p>
        </p:txBody>
      </p:sp>
      <p:sp>
        <p:nvSpPr>
          <p:cNvPr id="3" name="Tijdelijke aanduiding voor verticale tekst 2"/>
          <p:cNvSpPr>
            <a:spLocks noGrp="1"/>
          </p:cNvSpPr>
          <p:nvPr>
            <p:ph type="body" orient="vert" idx="1"/>
          </p:nvPr>
        </p:nvSpPr>
        <p:spPr/>
        <p:txBody>
          <a:bodyPr vert="eaVert"/>
          <a:lstStyle>
            <a:lvl5pPr>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err="1" smtClean="0"/>
              <a:t>RVijfde</a:t>
            </a:r>
            <a:r>
              <a:rPr lang="nl-NL" dirty="0" smtClean="0"/>
              <a:t> niveau</a:t>
            </a:r>
            <a:endParaRPr lang="nl-NL"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3A3A736-C62B-425D-A9F5-32B11FB60948}"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13538" y="115888"/>
            <a:ext cx="1962150" cy="59055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27088" y="115888"/>
            <a:ext cx="5734050" cy="59055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E9C49B7-783D-4814-B72E-E904FDBEA28A}" type="slidenum">
              <a:rPr lang="en-US"/>
              <a:pPr>
                <a:defRPr/>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8" descr="Afbeelding1"/>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7890" name="Rectangle 2"/>
          <p:cNvSpPr>
            <a:spLocks noGrp="1" noChangeArrowheads="1"/>
          </p:cNvSpPr>
          <p:nvPr>
            <p:ph type="ctrTitle"/>
          </p:nvPr>
        </p:nvSpPr>
        <p:spPr>
          <a:xfrm>
            <a:off x="2051050" y="2781300"/>
            <a:ext cx="5400675" cy="1470025"/>
          </a:xfrm>
        </p:spPr>
        <p:txBody>
          <a:bodyPr lIns="0" tIns="0" rIns="0" bIns="0" anchor="ctr"/>
          <a:lstStyle>
            <a:lvl1pPr>
              <a:defRPr sz="2800">
                <a:solidFill>
                  <a:schemeClr val="bg1"/>
                </a:solidFill>
              </a:defRPr>
            </a:lvl1pPr>
          </a:lstStyle>
          <a:p>
            <a:r>
              <a:rPr lang="nl-NL" smtClean="0"/>
              <a:t>Klik om de stijl te bewerken</a:t>
            </a:r>
            <a:endParaRPr lang="nl-NL"/>
          </a:p>
        </p:txBody>
      </p:sp>
      <p:sp>
        <p:nvSpPr>
          <p:cNvPr id="37891" name="Rectangle 3"/>
          <p:cNvSpPr>
            <a:spLocks noGrp="1" noChangeArrowheads="1"/>
          </p:cNvSpPr>
          <p:nvPr>
            <p:ph type="subTitle" idx="1"/>
          </p:nvPr>
        </p:nvSpPr>
        <p:spPr>
          <a:xfrm>
            <a:off x="2057400" y="4311650"/>
            <a:ext cx="5394325" cy="1346200"/>
          </a:xfrm>
        </p:spPr>
        <p:txBody>
          <a:bodyPr lIns="0" tIns="0" rIns="0" bIns="0" anchor="ctr"/>
          <a:lstStyle>
            <a:lvl1pPr marL="0" indent="0">
              <a:buFontTx/>
              <a:buNone/>
              <a:defRPr>
                <a:solidFill>
                  <a:schemeClr val="bg1"/>
                </a:solidFill>
              </a:defRPr>
            </a:lvl1pPr>
          </a:lstStyle>
          <a:p>
            <a:r>
              <a:rPr lang="nl-NL" smtClean="0"/>
              <a:t>Klik om het opmaakprofiel van de modelondertitel te bewerken</a:t>
            </a:r>
            <a:endParaRPr lang="nl-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1DC539B-2E83-4299-89A1-041A47CFAF30}" type="slidenum">
              <a:rPr lang="en-US"/>
              <a:pPr>
                <a:defRPr/>
              </a:pPr>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1AE0FC26-50E8-4B5C-AAF5-3505F79ACADC}" type="slidenum">
              <a:rPr lang="en-US"/>
              <a:pPr>
                <a:defRPr/>
              </a:pPr>
              <a:t>‹nr.›</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27088" y="1628775"/>
            <a:ext cx="3848100"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827588" y="1628775"/>
            <a:ext cx="3848100"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A1BB4330-E471-4190-A41A-FDA4520FA7DB}" type="slidenum">
              <a:rPr lang="en-US"/>
              <a:pPr>
                <a:defRPr/>
              </a:pPr>
              <a:t>‹nr.›</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7463CD60-9FD4-4195-97B8-7C030CE1302C}" type="slidenum">
              <a:rPr lang="en-US"/>
              <a:pPr>
                <a:defRPr/>
              </a:pPr>
              <a:t>‹nr.›</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766F2C13-5F1F-4A67-ADE2-3BDCA89D403F}" type="slidenum">
              <a:rPr lang="en-US"/>
              <a:pPr>
                <a:defRPr/>
              </a:pPr>
              <a:t>‹nr.›</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8014693-0F76-4181-BC54-5E50929A5211}" type="slidenum">
              <a:rPr lang="en-US"/>
              <a:pPr>
                <a:defRPr/>
              </a:pPr>
              <a:t>‹nr.›</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943BF1F4-2486-4733-8504-06A46FEC3D02}"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AA1338B-0C44-4171-93FF-A895DE904F98}" type="slidenum">
              <a:rPr lang="en-US"/>
              <a:pPr>
                <a:defRPr/>
              </a:pPr>
              <a:t>‹nr.›</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0A3260CE-12A5-486E-8B54-8C88D0A60438}" type="slidenum">
              <a:rPr lang="en-US"/>
              <a:pPr>
                <a:defRPr/>
              </a:pPr>
              <a:t>‹nr.›</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1FB8C69-E88D-41AB-A4A2-8A56E57F9E6A}" type="slidenum">
              <a:rPr lang="en-US"/>
              <a:pPr>
                <a:defRPr/>
              </a:pPr>
              <a:t>‹nr.›</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13538" y="115888"/>
            <a:ext cx="1962150" cy="59055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27088" y="115888"/>
            <a:ext cx="5734050" cy="59055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D766C5D-B8DB-4B38-A75C-8D4D4FCA9B2B}" type="slidenum">
              <a:rPr lang="en-US"/>
              <a:pPr>
                <a:defRPr/>
              </a:pPr>
              <a:t>‹nr.›</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752600"/>
            <a:ext cx="4114800" cy="4572000"/>
          </a:xfrm>
        </p:spPr>
        <p:txBody>
          <a:bodyPr/>
          <a:lstStyle/>
          <a:p>
            <a:pPr lvl="0"/>
            <a:endParaRPr lang="en-US" noProof="0" smtClean="0"/>
          </a:p>
        </p:txBody>
      </p:sp>
      <p:sp>
        <p:nvSpPr>
          <p:cNvPr id="4" name="Text Placeholder 3"/>
          <p:cNvSpPr>
            <a:spLocks noGrp="1"/>
          </p:cNvSpPr>
          <p:nvPr>
            <p:ph type="body" sz="half" idx="2"/>
          </p:nvPr>
        </p:nvSpPr>
        <p:spPr>
          <a:xfrm>
            <a:off x="4724400" y="1752600"/>
            <a:ext cx="41148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p:txBody>
          <a:bodyPr/>
          <a:lstStyle>
            <a:lvl1pPr fontAlgn="auto">
              <a:spcBef>
                <a:spcPts val="0"/>
              </a:spcBef>
              <a:spcAft>
                <a:spcPts val="0"/>
              </a:spcAft>
              <a:defRPr/>
            </a:lvl1pPr>
          </a:lstStyle>
          <a:p>
            <a:pPr>
              <a:defRPr/>
            </a:pPr>
            <a:endParaRPr lang="en-GB"/>
          </a:p>
        </p:txBody>
      </p:sp>
      <p:sp>
        <p:nvSpPr>
          <p:cNvPr id="6" name="Rectangle 3"/>
          <p:cNvSpPr>
            <a:spLocks noGrp="1" noChangeArrowheads="1"/>
          </p:cNvSpPr>
          <p:nvPr>
            <p:ph type="sldNum" sz="quarter" idx="11"/>
          </p:nvPr>
        </p:nvSpPr>
        <p:spPr/>
        <p:txBody>
          <a:bodyPr/>
          <a:lstStyle>
            <a:lvl1pPr>
              <a:defRPr/>
            </a:lvl1pPr>
          </a:lstStyle>
          <a:p>
            <a:pPr>
              <a:defRPr/>
            </a:pPr>
            <a:fld id="{CC4B51BA-B40E-4D1F-9CCA-23C0E5A68546}" type="slidenum">
              <a:rPr lang="en-GB"/>
              <a:pPr>
                <a:defRPr/>
              </a:pPr>
              <a:t>‹nr.›</a:t>
            </a:fld>
            <a:endParaRPr lang="en-GB"/>
          </a:p>
        </p:txBody>
      </p:sp>
      <p:sp>
        <p:nvSpPr>
          <p:cNvPr id="7" name="Rectangle 16"/>
          <p:cNvSpPr>
            <a:spLocks noGrp="1" noChangeArrowheads="1"/>
          </p:cNvSpPr>
          <p:nvPr>
            <p:ph type="dt" sz="half" idx="12"/>
          </p:nvPr>
        </p:nvSpPr>
        <p:spPr/>
        <p:txBody>
          <a:bodyPr/>
          <a:lstStyle>
            <a:lvl1pPr fontAlgn="auto">
              <a:spcBef>
                <a:spcPts val="0"/>
              </a:spcBef>
              <a:spcAft>
                <a:spcPts val="0"/>
              </a:spcAft>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1D8E713-A9F6-44EE-8833-170952F42F7F}"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27088" y="1628775"/>
            <a:ext cx="3848100"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827588" y="1628775"/>
            <a:ext cx="3848100" cy="439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17F76782-3B7A-492E-B14A-87974D0868C5}"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44778D97-A9DB-4865-ABF5-BFF3620E596B}"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23328BF4-F9AA-45FE-9374-34086B497CCA}"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38193045-446E-4A9B-8974-E1E81B0C2190}"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E7D9B978-34B0-4387-8606-E74AD869A644}"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E4BADED1-4BA4-453D-97D6-2C599682BD5A}"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pic>
        <p:nvPicPr>
          <p:cNvPr id="6146" name="Picture 11" descr="PP-def-template-variaties-3"/>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6147" name="Rectangle 2"/>
          <p:cNvSpPr>
            <a:spLocks noGrp="1" noChangeArrowheads="1"/>
          </p:cNvSpPr>
          <p:nvPr>
            <p:ph type="title"/>
          </p:nvPr>
        </p:nvSpPr>
        <p:spPr bwMode="auto">
          <a:xfrm>
            <a:off x="827088" y="115888"/>
            <a:ext cx="7848600" cy="10985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Titelstijl van model bewerken</a:t>
            </a:r>
          </a:p>
        </p:txBody>
      </p:sp>
      <p:sp>
        <p:nvSpPr>
          <p:cNvPr id="6148" name="Rectangle 3"/>
          <p:cNvSpPr>
            <a:spLocks noGrp="1" noChangeArrowheads="1"/>
          </p:cNvSpPr>
          <p:nvPr>
            <p:ph type="body" idx="1"/>
          </p:nvPr>
        </p:nvSpPr>
        <p:spPr bwMode="auto">
          <a:xfrm>
            <a:off x="827088" y="1628775"/>
            <a:ext cx="7848600" cy="4392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Klik om de tekststijl van het model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sp>
        <p:nvSpPr>
          <p:cNvPr id="266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chemeClr val="tx1"/>
                </a:solidFill>
                <a:latin typeface="Arial" charset="0"/>
                <a:cs typeface="Arial Unicode MS" pitchFamily="34" charset="-128"/>
              </a:defRPr>
            </a:lvl1pPr>
          </a:lstStyle>
          <a:p>
            <a:pPr>
              <a:defRPr/>
            </a:pPr>
            <a:endParaRPr lang="en-US"/>
          </a:p>
        </p:txBody>
      </p:sp>
      <p:sp>
        <p:nvSpPr>
          <p:cNvPr id="266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0"/>
              </a:spcBef>
              <a:buFontTx/>
              <a:buNone/>
              <a:defRPr sz="1400">
                <a:solidFill>
                  <a:schemeClr val="tx1"/>
                </a:solidFill>
                <a:latin typeface="Arial" charset="0"/>
                <a:cs typeface="Arial Unicode MS" pitchFamily="34" charset="-128"/>
              </a:defRPr>
            </a:lvl1pPr>
          </a:lstStyle>
          <a:p>
            <a:pPr>
              <a:defRPr/>
            </a:pPr>
            <a:endParaRPr lang="en-US"/>
          </a:p>
        </p:txBody>
      </p:sp>
      <p:sp>
        <p:nvSpPr>
          <p:cNvPr id="26630" name="Rectangle 6"/>
          <p:cNvSpPr>
            <a:spLocks noGrp="1" noChangeArrowheads="1"/>
          </p:cNvSpPr>
          <p:nvPr>
            <p:ph type="sldNum" sz="quarter" idx="4"/>
          </p:nvPr>
        </p:nvSpPr>
        <p:spPr bwMode="auto">
          <a:xfrm>
            <a:off x="34925" y="6248400"/>
            <a:ext cx="792163"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0"/>
              </a:spcBef>
              <a:buFontTx/>
              <a:buNone/>
              <a:defRPr sz="2400">
                <a:solidFill>
                  <a:schemeClr val="accent2"/>
                </a:solidFill>
                <a:latin typeface="Arial" charset="0"/>
                <a:cs typeface="Arial Unicode MS" pitchFamily="34" charset="-128"/>
              </a:defRPr>
            </a:lvl1pPr>
          </a:lstStyle>
          <a:p>
            <a:pPr>
              <a:defRPr/>
            </a:pPr>
            <a:fld id="{AA90FB7A-9923-4C50-A045-3FFABE16EBAC}"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5731" r:id="rId1"/>
    <p:sldLayoutId id="2147485732" r:id="rId2"/>
    <p:sldLayoutId id="2147485733" r:id="rId3"/>
    <p:sldLayoutId id="2147485734" r:id="rId4"/>
    <p:sldLayoutId id="2147485735" r:id="rId5"/>
    <p:sldLayoutId id="2147485736" r:id="rId6"/>
    <p:sldLayoutId id="2147485737" r:id="rId7"/>
    <p:sldLayoutId id="2147485738" r:id="rId8"/>
    <p:sldLayoutId id="2147485739" r:id="rId9"/>
    <p:sldLayoutId id="2147485740" r:id="rId10"/>
    <p:sldLayoutId id="2147485741" r:id="rId11"/>
  </p:sldLayoutIdLst>
  <p:hf sldNum="0"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2pPr>
      <a:lvl3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3pPr>
      <a:lvl4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4pPr>
      <a:lvl5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5pPr>
      <a:lvl6pPr marL="4572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6pPr>
      <a:lvl7pPr marL="9144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7pPr>
      <a:lvl8pPr marL="13716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8pPr>
      <a:lvl9pPr marL="18288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9pPr>
    </p:titleStyle>
    <p:bodyStyle>
      <a:lvl1pPr marL="180975" indent="-180975" algn="l" rtl="0" eaLnBrk="0" fontAlgn="base" hangingPunct="0">
        <a:spcBef>
          <a:spcPct val="20000"/>
        </a:spcBef>
        <a:spcAft>
          <a:spcPct val="0"/>
        </a:spcAft>
        <a:buChar char="•"/>
        <a:defRPr sz="2000">
          <a:solidFill>
            <a:schemeClr val="tx1"/>
          </a:solidFill>
          <a:latin typeface="+mn-lt"/>
          <a:ea typeface="+mn-ea"/>
          <a:cs typeface="+mn-cs"/>
        </a:defRPr>
      </a:lvl1pPr>
      <a:lvl2pPr marL="628650" indent="-180975" algn="l" rtl="0" eaLnBrk="0" fontAlgn="base" hangingPunct="0">
        <a:spcBef>
          <a:spcPct val="20000"/>
        </a:spcBef>
        <a:spcAft>
          <a:spcPct val="0"/>
        </a:spcAft>
        <a:buChar char="–"/>
        <a:defRPr sz="2000">
          <a:solidFill>
            <a:schemeClr val="tx1"/>
          </a:solidFill>
          <a:latin typeface="+mn-lt"/>
          <a:ea typeface="+mn-ea"/>
          <a:cs typeface="+mn-cs"/>
        </a:defRPr>
      </a:lvl2pPr>
      <a:lvl3pPr marL="1076325" indent="-180975" algn="l" rtl="0" eaLnBrk="0" fontAlgn="base" hangingPunct="0">
        <a:spcBef>
          <a:spcPct val="20000"/>
        </a:spcBef>
        <a:spcAft>
          <a:spcPct val="0"/>
        </a:spcAft>
        <a:buChar char="•"/>
        <a:defRPr sz="2000">
          <a:solidFill>
            <a:schemeClr val="tx1"/>
          </a:solidFill>
          <a:latin typeface="+mn-lt"/>
          <a:ea typeface="+mn-ea"/>
          <a:cs typeface="+mn-cs"/>
        </a:defRPr>
      </a:lvl3pPr>
      <a:lvl4pPr marL="1643063"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pic>
        <p:nvPicPr>
          <p:cNvPr id="7170" name="Picture 11" descr="PP-def-template-variaties-3"/>
          <p:cNvPicPr>
            <a:picLocks noChangeAspect="1" noChangeArrowheads="1"/>
          </p:cNvPicPr>
          <p:nvPr/>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7171" name="Rectangle 2"/>
          <p:cNvSpPr>
            <a:spLocks noGrp="1" noChangeArrowheads="1"/>
          </p:cNvSpPr>
          <p:nvPr>
            <p:ph type="title"/>
          </p:nvPr>
        </p:nvSpPr>
        <p:spPr bwMode="auto">
          <a:xfrm>
            <a:off x="827088" y="115888"/>
            <a:ext cx="7848600" cy="10985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Titelstijl van model bewerken</a:t>
            </a:r>
          </a:p>
        </p:txBody>
      </p:sp>
      <p:sp>
        <p:nvSpPr>
          <p:cNvPr id="7172" name="Rectangle 3"/>
          <p:cNvSpPr>
            <a:spLocks noGrp="1" noChangeArrowheads="1"/>
          </p:cNvSpPr>
          <p:nvPr>
            <p:ph type="body" idx="1"/>
          </p:nvPr>
        </p:nvSpPr>
        <p:spPr bwMode="auto">
          <a:xfrm>
            <a:off x="827088" y="1628775"/>
            <a:ext cx="7848600" cy="4392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Klik om de tekststijl van het model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sp>
        <p:nvSpPr>
          <p:cNvPr id="266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281C6E"/>
                </a:solidFill>
                <a:latin typeface="Arial" charset="0"/>
                <a:cs typeface="Arial Unicode MS" pitchFamily="34" charset="-128"/>
              </a:defRPr>
            </a:lvl1pPr>
          </a:lstStyle>
          <a:p>
            <a:pPr>
              <a:defRPr/>
            </a:pPr>
            <a:endParaRPr lang="en-US"/>
          </a:p>
        </p:txBody>
      </p:sp>
      <p:sp>
        <p:nvSpPr>
          <p:cNvPr id="266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0"/>
              </a:spcBef>
              <a:buFontTx/>
              <a:buNone/>
              <a:defRPr sz="1400">
                <a:solidFill>
                  <a:srgbClr val="281C6E"/>
                </a:solidFill>
                <a:latin typeface="Arial" charset="0"/>
                <a:cs typeface="Arial Unicode MS" pitchFamily="34" charset="-128"/>
              </a:defRPr>
            </a:lvl1pPr>
          </a:lstStyle>
          <a:p>
            <a:pPr>
              <a:defRPr/>
            </a:pPr>
            <a:endParaRPr lang="en-US"/>
          </a:p>
        </p:txBody>
      </p:sp>
      <p:sp>
        <p:nvSpPr>
          <p:cNvPr id="26630" name="Rectangle 6"/>
          <p:cNvSpPr>
            <a:spLocks noGrp="1" noChangeArrowheads="1"/>
          </p:cNvSpPr>
          <p:nvPr>
            <p:ph type="sldNum" sz="quarter" idx="4"/>
          </p:nvPr>
        </p:nvSpPr>
        <p:spPr bwMode="auto">
          <a:xfrm>
            <a:off x="34925" y="6248400"/>
            <a:ext cx="792163"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0"/>
              </a:spcBef>
              <a:buFontTx/>
              <a:buNone/>
              <a:defRPr sz="2400">
                <a:solidFill>
                  <a:srgbClr val="006699"/>
                </a:solidFill>
                <a:latin typeface="Arial" charset="0"/>
                <a:cs typeface="Arial Unicode MS" pitchFamily="34" charset="-128"/>
              </a:defRPr>
            </a:lvl1pPr>
          </a:lstStyle>
          <a:p>
            <a:pPr>
              <a:defRPr/>
            </a:pPr>
            <a:fld id="{603B9CE5-D919-4A62-BF27-2E1C9616B300}"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5745" r:id="rId1"/>
    <p:sldLayoutId id="2147485746" r:id="rId2"/>
    <p:sldLayoutId id="2147485747" r:id="rId3"/>
    <p:sldLayoutId id="2147485748" r:id="rId4"/>
    <p:sldLayoutId id="2147485749" r:id="rId5"/>
    <p:sldLayoutId id="2147485750" r:id="rId6"/>
    <p:sldLayoutId id="2147485751" r:id="rId7"/>
    <p:sldLayoutId id="2147485752" r:id="rId8"/>
    <p:sldLayoutId id="2147485753" r:id="rId9"/>
    <p:sldLayoutId id="2147485754" r:id="rId10"/>
    <p:sldLayoutId id="2147485755" r:id="rId11"/>
    <p:sldLayoutId id="2147485756" r:id="rId12"/>
  </p:sldLayoutIdLst>
  <p:hf sldNum="0"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2pPr>
      <a:lvl3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3pPr>
      <a:lvl4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4pPr>
      <a:lvl5pPr algn="l" rtl="0" eaLnBrk="0" fontAlgn="base" hangingPunct="0">
        <a:spcBef>
          <a:spcPct val="0"/>
        </a:spcBef>
        <a:spcAft>
          <a:spcPct val="0"/>
        </a:spcAft>
        <a:defRPr sz="3200">
          <a:solidFill>
            <a:schemeClr val="tx2"/>
          </a:solidFill>
          <a:latin typeface="Arial" charset="0"/>
          <a:ea typeface="Arial Unicode MS" pitchFamily="34" charset="-128"/>
          <a:cs typeface="Arial" charset="0"/>
        </a:defRPr>
      </a:lvl5pPr>
      <a:lvl6pPr marL="4572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6pPr>
      <a:lvl7pPr marL="9144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7pPr>
      <a:lvl8pPr marL="13716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8pPr>
      <a:lvl9pPr marL="1828800" algn="l" rtl="0" eaLnBrk="1" fontAlgn="base" hangingPunct="1">
        <a:spcBef>
          <a:spcPct val="0"/>
        </a:spcBef>
        <a:spcAft>
          <a:spcPct val="0"/>
        </a:spcAft>
        <a:defRPr sz="3200">
          <a:solidFill>
            <a:schemeClr val="tx2"/>
          </a:solidFill>
          <a:latin typeface="Arial" charset="0"/>
          <a:ea typeface="Arial Unicode MS" pitchFamily="34" charset="-128"/>
          <a:cs typeface="Arial" charset="0"/>
        </a:defRPr>
      </a:lvl9pPr>
    </p:titleStyle>
    <p:bodyStyle>
      <a:lvl1pPr marL="180975" indent="-180975" algn="l" rtl="0" eaLnBrk="0" fontAlgn="base" hangingPunct="0">
        <a:spcBef>
          <a:spcPct val="20000"/>
        </a:spcBef>
        <a:spcAft>
          <a:spcPct val="0"/>
        </a:spcAft>
        <a:buChar char="•"/>
        <a:defRPr sz="2000">
          <a:solidFill>
            <a:schemeClr val="tx1"/>
          </a:solidFill>
          <a:latin typeface="+mn-lt"/>
          <a:ea typeface="+mn-ea"/>
          <a:cs typeface="+mn-cs"/>
        </a:defRPr>
      </a:lvl1pPr>
      <a:lvl2pPr marL="628650" indent="-180975" algn="l" rtl="0" eaLnBrk="0" fontAlgn="base" hangingPunct="0">
        <a:spcBef>
          <a:spcPct val="20000"/>
        </a:spcBef>
        <a:spcAft>
          <a:spcPct val="0"/>
        </a:spcAft>
        <a:buChar char="–"/>
        <a:defRPr sz="2000">
          <a:solidFill>
            <a:schemeClr val="tx1"/>
          </a:solidFill>
          <a:latin typeface="+mn-lt"/>
          <a:ea typeface="+mn-ea"/>
          <a:cs typeface="+mn-cs"/>
        </a:defRPr>
      </a:lvl2pPr>
      <a:lvl3pPr marL="1076325" indent="-180975" algn="l" rtl="0" eaLnBrk="0" fontAlgn="base" hangingPunct="0">
        <a:spcBef>
          <a:spcPct val="20000"/>
        </a:spcBef>
        <a:spcAft>
          <a:spcPct val="0"/>
        </a:spcAft>
        <a:buChar char="•"/>
        <a:defRPr sz="2000">
          <a:solidFill>
            <a:schemeClr val="tx1"/>
          </a:solidFill>
          <a:latin typeface="+mn-lt"/>
          <a:ea typeface="+mn-ea"/>
          <a:cs typeface="+mn-cs"/>
        </a:defRPr>
      </a:lvl3pPr>
      <a:lvl4pPr marL="1643063"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nl.wikipedia.org/wiki/Oud-Griek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nl.wikipedia.org/wiki/Filosofie" TargetMode="External"/><Relationship Id="rId5" Type="http://schemas.openxmlformats.org/officeDocument/2006/relationships/hyperlink" Target="https://nl.wikipedia.org/wiki/Kennistheorie" TargetMode="External"/><Relationship Id="rId4" Type="http://schemas.openxmlformats.org/officeDocument/2006/relationships/hyperlink" Target="https://nl.wikipedia.org/wiki/Kennis"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971500" y="1123950"/>
            <a:ext cx="7273009" cy="1109663"/>
          </a:xfrm>
        </p:spPr>
        <p:txBody>
          <a:bodyPr lIns="91440" tIns="45720" rIns="91440" bIns="45720" anchor="t"/>
          <a:lstStyle/>
          <a:p>
            <a:pPr algn="ctr" eaLnBrk="1" hangingPunct="1"/>
            <a:r>
              <a:rPr lang="nl-NL" b="1" dirty="0" smtClean="0">
                <a:solidFill>
                  <a:schemeClr val="tx1"/>
                </a:solidFill>
              </a:rPr>
              <a:t/>
            </a:r>
            <a:br>
              <a:rPr lang="nl-NL" b="1" dirty="0" smtClean="0">
                <a:solidFill>
                  <a:schemeClr val="tx1"/>
                </a:solidFill>
              </a:rPr>
            </a:br>
            <a:r>
              <a:rPr lang="nl-NL" i="1" dirty="0" smtClean="0">
                <a:solidFill>
                  <a:schemeClr val="tx1"/>
                </a:solidFill>
              </a:rPr>
              <a:t>In gesprek met mensen met een PS in crisis: hoe doe je dat?</a:t>
            </a:r>
            <a:r>
              <a:rPr lang="nl-NL" b="1" dirty="0" smtClean="0">
                <a:solidFill>
                  <a:schemeClr val="tx1"/>
                </a:solidFill>
              </a:rPr>
              <a:t/>
            </a:r>
            <a:br>
              <a:rPr lang="nl-NL" b="1" dirty="0" smtClean="0">
                <a:solidFill>
                  <a:schemeClr val="tx1"/>
                </a:solidFill>
              </a:rPr>
            </a:br>
            <a:r>
              <a:rPr lang="nl-NL" sz="2400" b="1" dirty="0" smtClean="0">
                <a:solidFill>
                  <a:srgbClr val="002060"/>
                </a:solidFill>
              </a:rPr>
              <a:t/>
            </a:r>
            <a:br>
              <a:rPr lang="nl-NL" sz="2400" b="1" dirty="0" smtClean="0">
                <a:solidFill>
                  <a:srgbClr val="002060"/>
                </a:solidFill>
              </a:rPr>
            </a:br>
            <a:r>
              <a:rPr lang="nl-NL" sz="3600" b="1" dirty="0" err="1" smtClean="0">
                <a:solidFill>
                  <a:srgbClr val="9A0A7F"/>
                </a:solidFill>
              </a:rPr>
              <a:t>Mentalization-based</a:t>
            </a:r>
            <a:r>
              <a:rPr lang="nl-NL" sz="3600" b="1" dirty="0" smtClean="0">
                <a:solidFill>
                  <a:srgbClr val="9A0A7F"/>
                </a:solidFill>
              </a:rPr>
              <a:t> Treatment</a:t>
            </a:r>
            <a:r>
              <a:rPr lang="nl-NL" sz="3600" b="1" dirty="0" smtClean="0">
                <a:solidFill>
                  <a:srgbClr val="002060"/>
                </a:solidFill>
              </a:rPr>
              <a:t/>
            </a:r>
            <a:br>
              <a:rPr lang="nl-NL" sz="3600" b="1" dirty="0" smtClean="0">
                <a:solidFill>
                  <a:srgbClr val="002060"/>
                </a:solidFill>
              </a:rPr>
            </a:br>
            <a:r>
              <a:rPr lang="nl-NL" sz="3600" b="1" dirty="0" smtClean="0">
                <a:solidFill>
                  <a:srgbClr val="002060"/>
                </a:solidFill>
              </a:rPr>
              <a:t/>
            </a:r>
            <a:br>
              <a:rPr lang="nl-NL" sz="3600" b="1" dirty="0" smtClean="0">
                <a:solidFill>
                  <a:srgbClr val="002060"/>
                </a:solidFill>
              </a:rPr>
            </a:br>
            <a:r>
              <a:rPr lang="nl-NL" sz="3600" dirty="0" smtClean="0">
                <a:solidFill>
                  <a:srgbClr val="002060"/>
                </a:solidFill>
              </a:rPr>
              <a:t/>
            </a:r>
            <a:br>
              <a:rPr lang="nl-NL" sz="3600" dirty="0" smtClean="0">
                <a:solidFill>
                  <a:srgbClr val="002060"/>
                </a:solidFill>
              </a:rPr>
            </a:br>
            <a:endParaRPr lang="nl-NL" sz="3600" dirty="0" smtClean="0">
              <a:solidFill>
                <a:srgbClr val="002060"/>
              </a:solidFill>
            </a:endParaRPr>
          </a:p>
        </p:txBody>
      </p:sp>
      <p:sp>
        <p:nvSpPr>
          <p:cNvPr id="34819" name="Rectangle 3"/>
          <p:cNvSpPr>
            <a:spLocks noGrp="1" noChangeArrowheads="1"/>
          </p:cNvSpPr>
          <p:nvPr>
            <p:ph type="subTitle" idx="1"/>
          </p:nvPr>
        </p:nvSpPr>
        <p:spPr>
          <a:xfrm>
            <a:off x="179390" y="4149725"/>
            <a:ext cx="8713210" cy="1508105"/>
          </a:xfrm>
        </p:spPr>
        <p:txBody>
          <a:bodyPr wrap="square" lIns="91440" tIns="45720" rIns="91440" bIns="45720" anchor="t">
            <a:spAutoFit/>
          </a:bodyPr>
          <a:lstStyle/>
          <a:p>
            <a:pPr algn="ctr" eaLnBrk="1" hangingPunct="1"/>
            <a:r>
              <a:rPr lang="nl-NL" dirty="0" smtClean="0">
                <a:solidFill>
                  <a:schemeClr val="tx1"/>
                </a:solidFill>
              </a:rPr>
              <a:t>dr. Dawn Bales</a:t>
            </a:r>
          </a:p>
          <a:p>
            <a:pPr algn="ctr" eaLnBrk="1" hangingPunct="1"/>
            <a:r>
              <a:rPr lang="nl-NL" dirty="0" smtClean="0">
                <a:solidFill>
                  <a:schemeClr val="tx1"/>
                </a:solidFill>
              </a:rPr>
              <a:t>Klinisch </a:t>
            </a:r>
            <a:r>
              <a:rPr lang="nl-NL" dirty="0" err="1" smtClean="0">
                <a:solidFill>
                  <a:schemeClr val="tx1"/>
                </a:solidFill>
              </a:rPr>
              <a:t>psycholoog-psychotherapeut</a:t>
            </a:r>
            <a:r>
              <a:rPr lang="nl-NL" dirty="0" smtClean="0">
                <a:solidFill>
                  <a:schemeClr val="tx1"/>
                </a:solidFill>
              </a:rPr>
              <a:t>; MBT trainer, supervisor</a:t>
            </a:r>
          </a:p>
          <a:p>
            <a:pPr algn="ctr" eaLnBrk="1" hangingPunct="1"/>
            <a:r>
              <a:rPr lang="nl-NL" dirty="0" smtClean="0">
                <a:solidFill>
                  <a:schemeClr val="tx1"/>
                </a:solidFill>
              </a:rPr>
              <a:t>Congres Zorgstandaard Persoonlijkheidsstoornissen: </a:t>
            </a:r>
            <a:r>
              <a:rPr lang="nl-NL" dirty="0" err="1" smtClean="0">
                <a:solidFill>
                  <a:schemeClr val="tx1"/>
                </a:solidFill>
              </a:rPr>
              <a:t>Who</a:t>
            </a:r>
            <a:r>
              <a:rPr lang="nl-NL" dirty="0" smtClean="0">
                <a:solidFill>
                  <a:schemeClr val="tx1"/>
                </a:solidFill>
              </a:rPr>
              <a:t> </a:t>
            </a:r>
            <a:r>
              <a:rPr lang="nl-NL" dirty="0" err="1" smtClean="0">
                <a:solidFill>
                  <a:schemeClr val="tx1"/>
                </a:solidFill>
              </a:rPr>
              <a:t>Cares</a:t>
            </a:r>
            <a:r>
              <a:rPr lang="nl-NL" dirty="0" smtClean="0">
                <a:solidFill>
                  <a:schemeClr val="tx1"/>
                </a:solidFill>
              </a:rPr>
              <a:t>? </a:t>
            </a:r>
          </a:p>
          <a:p>
            <a:pPr algn="ctr" eaLnBrk="1" hangingPunct="1"/>
            <a:r>
              <a:rPr lang="nl-NL" dirty="0" smtClean="0">
                <a:solidFill>
                  <a:schemeClr val="tx1"/>
                </a:solidFill>
              </a:rPr>
              <a:t>Haarlem, </a:t>
            </a:r>
            <a:r>
              <a:rPr lang="nl-NL" dirty="0" smtClean="0">
                <a:solidFill>
                  <a:srgbClr val="002060"/>
                </a:solidFill>
              </a:rPr>
              <a:t>27 november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874982"/>
            <a:ext cx="9144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endParaRPr lang="en-US">
              <a:solidFill>
                <a:prstClr val="white"/>
              </a:solidFill>
            </a:endParaRPr>
          </a:p>
        </p:txBody>
      </p:sp>
      <p:pic>
        <p:nvPicPr>
          <p:cNvPr id="22" name="Picture 21"/>
          <p:cNvPicPr>
            <a:picLocks noChangeAspect="1"/>
          </p:cNvPicPr>
          <p:nvPr/>
        </p:nvPicPr>
        <p:blipFill rotWithShape="1">
          <a:blip r:embed="rId3" cstate="print">
            <a:extLst>
              <a:ext uri="{28A0092B-C50C-407E-A947-70E740481C1C}">
                <a14:useLocalDpi xmlns:a14="http://schemas.microsoft.com/office/drawing/2010/main" val="0"/>
              </a:ext>
            </a:extLst>
          </a:blip>
          <a:srcRect l="29772" t="9326" r="26870" b="6172"/>
          <a:stretch/>
        </p:blipFill>
        <p:spPr>
          <a:xfrm>
            <a:off x="3184763" y="639582"/>
            <a:ext cx="2973480" cy="5795085"/>
          </a:xfrm>
          <a:prstGeom prst="rect">
            <a:avLst/>
          </a:prstGeom>
        </p:spPr>
      </p:pic>
      <p:sp>
        <p:nvSpPr>
          <p:cNvPr id="7" name="Oval 6"/>
          <p:cNvSpPr/>
          <p:nvPr/>
        </p:nvSpPr>
        <p:spPr>
          <a:xfrm>
            <a:off x="3294830" y="5557474"/>
            <a:ext cx="2514600" cy="1080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b="1" dirty="0" err="1" smtClean="0">
                <a:solidFill>
                  <a:schemeClr val="tx1"/>
                </a:solidFill>
              </a:rPr>
              <a:t>Sensitieve</a:t>
            </a:r>
            <a:r>
              <a:rPr lang="en-US" sz="1800" b="1" dirty="0" smtClean="0">
                <a:solidFill>
                  <a:schemeClr val="tx1"/>
                </a:solidFill>
              </a:rPr>
              <a:t> </a:t>
            </a:r>
            <a:r>
              <a:rPr lang="en-US" sz="1800" b="1" dirty="0" err="1" smtClean="0">
                <a:solidFill>
                  <a:schemeClr val="tx1"/>
                </a:solidFill>
              </a:rPr>
              <a:t>verzorging</a:t>
            </a:r>
            <a:endParaRPr lang="en-US" sz="1800" dirty="0">
              <a:solidFill>
                <a:schemeClr val="tx1"/>
              </a:solidFill>
            </a:endParaRPr>
          </a:p>
        </p:txBody>
      </p:sp>
      <p:sp>
        <p:nvSpPr>
          <p:cNvPr id="8" name="TextBox 7"/>
          <p:cNvSpPr txBox="1"/>
          <p:nvPr/>
        </p:nvSpPr>
        <p:spPr>
          <a:xfrm>
            <a:off x="0" y="5622208"/>
            <a:ext cx="3193230" cy="1015663"/>
          </a:xfrm>
          <a:prstGeom prst="rect">
            <a:avLst/>
          </a:prstGeom>
          <a:noFill/>
        </p:spPr>
        <p:txBody>
          <a:bodyPr wrap="square" rtlCol="0">
            <a:spAutoFit/>
          </a:bodyPr>
          <a:lstStyle/>
          <a:p>
            <a:pPr algn="r" defTabSz="912850" fontAlgn="auto">
              <a:spcBef>
                <a:spcPts val="0"/>
              </a:spcBef>
              <a:spcAft>
                <a:spcPts val="0"/>
              </a:spcAft>
            </a:pPr>
            <a:r>
              <a:rPr lang="en-US" sz="2000" b="1" dirty="0" err="1" smtClean="0">
                <a:solidFill>
                  <a:prstClr val="black"/>
                </a:solidFill>
                <a:latin typeface="Calibri"/>
                <a:ea typeface="+mn-ea"/>
              </a:rPr>
              <a:t>Mentaliseren</a:t>
            </a:r>
            <a:r>
              <a:rPr lang="en-US" sz="2000" b="1" dirty="0" smtClean="0">
                <a:solidFill>
                  <a:prstClr val="black"/>
                </a:solidFill>
                <a:latin typeface="Calibri"/>
                <a:ea typeface="+mn-ea"/>
              </a:rPr>
              <a:t> van het kind </a:t>
            </a:r>
            <a:r>
              <a:rPr lang="en-US" sz="2000" dirty="0" smtClean="0">
                <a:solidFill>
                  <a:prstClr val="black"/>
                </a:solidFill>
                <a:latin typeface="Calibri"/>
                <a:ea typeface="+mn-ea"/>
              </a:rPr>
              <a:t>door de </a:t>
            </a:r>
            <a:r>
              <a:rPr lang="en-US" sz="2000" dirty="0" err="1" smtClean="0">
                <a:solidFill>
                  <a:prstClr val="black"/>
                </a:solidFill>
                <a:latin typeface="Calibri"/>
                <a:ea typeface="+mn-ea"/>
              </a:rPr>
              <a:t>verzorger</a:t>
            </a:r>
            <a:r>
              <a:rPr lang="en-US" sz="2000" dirty="0" smtClean="0">
                <a:solidFill>
                  <a:prstClr val="black"/>
                </a:solidFill>
                <a:latin typeface="Calibri"/>
                <a:ea typeface="+mn-ea"/>
              </a:rPr>
              <a:t> = </a:t>
            </a:r>
            <a:r>
              <a:rPr lang="en-US" sz="2000" dirty="0" err="1" smtClean="0">
                <a:solidFill>
                  <a:prstClr val="black"/>
                </a:solidFill>
                <a:latin typeface="Calibri"/>
                <a:ea typeface="+mn-ea"/>
              </a:rPr>
              <a:t>prototypische</a:t>
            </a:r>
            <a:r>
              <a:rPr lang="en-US" sz="2000" dirty="0" smtClean="0">
                <a:solidFill>
                  <a:prstClr val="black"/>
                </a:solidFill>
                <a:latin typeface="Calibri"/>
                <a:ea typeface="+mn-ea"/>
              </a:rPr>
              <a:t> </a:t>
            </a:r>
            <a:r>
              <a:rPr lang="en-US" sz="2000" b="1" dirty="0" smtClean="0">
                <a:solidFill>
                  <a:prstClr val="black"/>
                </a:solidFill>
                <a:latin typeface="Calibri"/>
                <a:ea typeface="+mn-ea"/>
              </a:rPr>
              <a:t>ostensive </a:t>
            </a:r>
            <a:r>
              <a:rPr lang="en-US" sz="2000" b="1" dirty="0">
                <a:solidFill>
                  <a:prstClr val="black"/>
                </a:solidFill>
                <a:latin typeface="Calibri"/>
                <a:ea typeface="+mn-ea"/>
              </a:rPr>
              <a:t>cue</a:t>
            </a:r>
          </a:p>
        </p:txBody>
      </p:sp>
      <p:sp>
        <p:nvSpPr>
          <p:cNvPr id="11" name="Oval 10"/>
          <p:cNvSpPr/>
          <p:nvPr/>
        </p:nvSpPr>
        <p:spPr>
          <a:xfrm>
            <a:off x="6158242" y="5142568"/>
            <a:ext cx="2057400" cy="8298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Veilige</a:t>
            </a:r>
            <a:r>
              <a:rPr lang="en-US" sz="1800" dirty="0" smtClean="0">
                <a:solidFill>
                  <a:schemeClr val="tx1"/>
                </a:solidFill>
              </a:rPr>
              <a:t> </a:t>
            </a:r>
            <a:r>
              <a:rPr lang="en-US" sz="1800" dirty="0" err="1" smtClean="0">
                <a:solidFill>
                  <a:schemeClr val="tx1"/>
                </a:solidFill>
              </a:rPr>
              <a:t>gehechtheid</a:t>
            </a:r>
            <a:endParaRPr lang="en-US" sz="1800" dirty="0">
              <a:solidFill>
                <a:schemeClr val="tx1"/>
              </a:solidFill>
            </a:endParaRPr>
          </a:p>
        </p:txBody>
      </p:sp>
      <p:sp>
        <p:nvSpPr>
          <p:cNvPr id="12" name="Oval 11"/>
          <p:cNvSpPr/>
          <p:nvPr/>
        </p:nvSpPr>
        <p:spPr>
          <a:xfrm>
            <a:off x="3416300" y="4311855"/>
            <a:ext cx="2311400" cy="955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b="1" dirty="0" smtClean="0">
                <a:solidFill>
                  <a:schemeClr val="tx1"/>
                </a:solidFill>
              </a:rPr>
              <a:t>Epistemic trust</a:t>
            </a:r>
            <a:endParaRPr lang="en-US" sz="1800" b="1" dirty="0">
              <a:solidFill>
                <a:schemeClr val="tx1"/>
              </a:solidFill>
            </a:endParaRPr>
          </a:p>
        </p:txBody>
      </p:sp>
      <p:sp>
        <p:nvSpPr>
          <p:cNvPr id="13" name="TextBox 12"/>
          <p:cNvSpPr txBox="1"/>
          <p:nvPr/>
        </p:nvSpPr>
        <p:spPr>
          <a:xfrm>
            <a:off x="898763" y="4449764"/>
            <a:ext cx="2286000" cy="707886"/>
          </a:xfrm>
          <a:prstGeom prst="rect">
            <a:avLst/>
          </a:prstGeom>
          <a:noFill/>
        </p:spPr>
        <p:txBody>
          <a:bodyPr wrap="square" rtlCol="0">
            <a:spAutoFit/>
          </a:bodyPr>
          <a:lstStyle/>
          <a:p>
            <a:pPr algn="r" defTabSz="912850" fontAlgn="auto">
              <a:spcBef>
                <a:spcPts val="0"/>
              </a:spcBef>
              <a:spcAft>
                <a:spcPts val="0"/>
              </a:spcAft>
            </a:pPr>
            <a:r>
              <a:rPr lang="en-US" sz="2000" b="1" dirty="0" err="1" smtClean="0">
                <a:solidFill>
                  <a:prstClr val="black"/>
                </a:solidFill>
                <a:latin typeface="Calibri"/>
                <a:ea typeface="+mn-ea"/>
              </a:rPr>
              <a:t>Leerkanaal</a:t>
            </a:r>
            <a:r>
              <a:rPr lang="en-US" sz="2000" b="1" dirty="0" smtClean="0">
                <a:solidFill>
                  <a:prstClr val="black"/>
                </a:solidFill>
                <a:latin typeface="Calibri"/>
                <a:ea typeface="+mn-ea"/>
              </a:rPr>
              <a:t> </a:t>
            </a:r>
            <a:r>
              <a:rPr lang="en-US" sz="2000" b="1" dirty="0" err="1" smtClean="0">
                <a:solidFill>
                  <a:prstClr val="black"/>
                </a:solidFill>
                <a:latin typeface="Calibri"/>
                <a:ea typeface="+mn-ea"/>
              </a:rPr>
              <a:t>opent</a:t>
            </a:r>
            <a:r>
              <a:rPr lang="en-US" sz="2000" b="1" dirty="0" smtClean="0">
                <a:solidFill>
                  <a:prstClr val="black"/>
                </a:solidFill>
                <a:latin typeface="Calibri"/>
                <a:ea typeface="+mn-ea"/>
              </a:rPr>
              <a:t> (</a:t>
            </a:r>
            <a:r>
              <a:rPr lang="en-US" sz="2000" b="1" dirty="0" err="1" smtClean="0">
                <a:solidFill>
                  <a:prstClr val="black"/>
                </a:solidFill>
                <a:latin typeface="Calibri"/>
                <a:ea typeface="+mn-ea"/>
              </a:rPr>
              <a:t>selectief</a:t>
            </a:r>
            <a:r>
              <a:rPr lang="en-US" sz="2000" b="1" dirty="0" smtClean="0">
                <a:solidFill>
                  <a:prstClr val="black"/>
                </a:solidFill>
                <a:latin typeface="Calibri"/>
                <a:ea typeface="+mn-ea"/>
              </a:rPr>
              <a:t>)</a:t>
            </a:r>
            <a:endParaRPr lang="en-US" sz="2000" b="1" dirty="0">
              <a:solidFill>
                <a:prstClr val="black"/>
              </a:solidFill>
              <a:latin typeface="Calibri"/>
              <a:ea typeface="+mn-ea"/>
            </a:endParaRPr>
          </a:p>
        </p:txBody>
      </p:sp>
      <p:sp>
        <p:nvSpPr>
          <p:cNvPr id="14" name="Oval 13"/>
          <p:cNvSpPr/>
          <p:nvPr/>
        </p:nvSpPr>
        <p:spPr>
          <a:xfrm>
            <a:off x="3416300" y="3106357"/>
            <a:ext cx="2374080" cy="10022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400" dirty="0" err="1" smtClean="0">
                <a:solidFill>
                  <a:schemeClr val="tx1"/>
                </a:solidFill>
              </a:rPr>
              <a:t>Aandachtscontrole</a:t>
            </a:r>
            <a:r>
              <a:rPr lang="en-US" sz="1400" dirty="0" smtClean="0">
                <a:solidFill>
                  <a:schemeClr val="tx1"/>
                </a:solidFill>
              </a:rPr>
              <a:t> </a:t>
            </a:r>
            <a:r>
              <a:rPr lang="en-US" sz="1400" dirty="0" err="1" smtClean="0">
                <a:solidFill>
                  <a:schemeClr val="tx1"/>
                </a:solidFill>
              </a:rPr>
              <a:t>en</a:t>
            </a:r>
            <a:r>
              <a:rPr lang="en-US" sz="1400" dirty="0" smtClean="0">
                <a:solidFill>
                  <a:schemeClr val="tx1"/>
                </a:solidFill>
              </a:rPr>
              <a:t> </a:t>
            </a:r>
            <a:r>
              <a:rPr lang="en-US" sz="1400" dirty="0" err="1" smtClean="0">
                <a:solidFill>
                  <a:schemeClr val="tx1"/>
                </a:solidFill>
              </a:rPr>
              <a:t>affectregulatie</a:t>
            </a:r>
            <a:endParaRPr lang="en-US" sz="1400" dirty="0">
              <a:solidFill>
                <a:schemeClr val="tx1"/>
              </a:solidFill>
            </a:endParaRPr>
          </a:p>
        </p:txBody>
      </p:sp>
      <p:sp>
        <p:nvSpPr>
          <p:cNvPr id="15" name="Oval 14"/>
          <p:cNvSpPr/>
          <p:nvPr/>
        </p:nvSpPr>
        <p:spPr>
          <a:xfrm>
            <a:off x="5936430" y="3822701"/>
            <a:ext cx="2597970" cy="9016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Leren</a:t>
            </a:r>
            <a:r>
              <a:rPr lang="en-US" sz="1800" dirty="0" smtClean="0">
                <a:solidFill>
                  <a:schemeClr val="tx1"/>
                </a:solidFill>
              </a:rPr>
              <a:t> over de </a:t>
            </a:r>
            <a:r>
              <a:rPr lang="en-US" sz="1800" dirty="0" err="1" smtClean="0">
                <a:solidFill>
                  <a:schemeClr val="tx1"/>
                </a:solidFill>
              </a:rPr>
              <a:t>wereld</a:t>
            </a:r>
            <a:endParaRPr lang="en-US" sz="1800" dirty="0">
              <a:solidFill>
                <a:schemeClr val="tx1"/>
              </a:solidFill>
            </a:endParaRPr>
          </a:p>
        </p:txBody>
      </p:sp>
      <p:sp>
        <p:nvSpPr>
          <p:cNvPr id="16" name="TextBox 15"/>
          <p:cNvSpPr txBox="1"/>
          <p:nvPr/>
        </p:nvSpPr>
        <p:spPr>
          <a:xfrm>
            <a:off x="537673" y="3438672"/>
            <a:ext cx="2757157" cy="400110"/>
          </a:xfrm>
          <a:prstGeom prst="rect">
            <a:avLst/>
          </a:prstGeom>
          <a:noFill/>
        </p:spPr>
        <p:txBody>
          <a:bodyPr wrap="square" rtlCol="0">
            <a:spAutoFit/>
          </a:bodyPr>
          <a:lstStyle/>
          <a:p>
            <a:pPr algn="r" defTabSz="912850" fontAlgn="auto">
              <a:spcBef>
                <a:spcPts val="0"/>
              </a:spcBef>
              <a:spcAft>
                <a:spcPts val="0"/>
              </a:spcAft>
            </a:pPr>
            <a:r>
              <a:rPr lang="en-US" sz="2000" dirty="0" err="1" smtClean="0">
                <a:solidFill>
                  <a:prstClr val="black"/>
                </a:solidFill>
                <a:latin typeface="Calibri"/>
                <a:ea typeface="+mn-ea"/>
              </a:rPr>
              <a:t>Dit</a:t>
            </a:r>
            <a:r>
              <a:rPr lang="en-US" sz="2000" dirty="0" smtClean="0">
                <a:solidFill>
                  <a:prstClr val="black"/>
                </a:solidFill>
                <a:latin typeface="Calibri"/>
                <a:ea typeface="+mn-ea"/>
              </a:rPr>
              <a:t> </a:t>
            </a:r>
            <a:r>
              <a:rPr lang="en-US" sz="2000" dirty="0" err="1" smtClean="0">
                <a:solidFill>
                  <a:prstClr val="black"/>
                </a:solidFill>
                <a:latin typeface="Calibri"/>
                <a:ea typeface="+mn-ea"/>
              </a:rPr>
              <a:t>legt</a:t>
            </a:r>
            <a:r>
              <a:rPr lang="en-US" sz="2000" dirty="0" smtClean="0">
                <a:solidFill>
                  <a:prstClr val="black"/>
                </a:solidFill>
                <a:latin typeface="Calibri"/>
                <a:ea typeface="+mn-ea"/>
              </a:rPr>
              <a:t> de basis </a:t>
            </a:r>
            <a:r>
              <a:rPr lang="en-US" sz="2000" dirty="0" err="1" smtClean="0">
                <a:solidFill>
                  <a:prstClr val="black"/>
                </a:solidFill>
                <a:latin typeface="Calibri"/>
                <a:ea typeface="+mn-ea"/>
              </a:rPr>
              <a:t>voor</a:t>
            </a:r>
            <a:r>
              <a:rPr lang="en-US" sz="2000" dirty="0" smtClean="0">
                <a:solidFill>
                  <a:prstClr val="black"/>
                </a:solidFill>
                <a:latin typeface="Calibri"/>
                <a:ea typeface="+mn-ea"/>
              </a:rPr>
              <a:t> …</a:t>
            </a:r>
            <a:endParaRPr lang="en-US" sz="2000" b="1" dirty="0">
              <a:solidFill>
                <a:prstClr val="black"/>
              </a:solidFill>
              <a:latin typeface="Calibri"/>
              <a:ea typeface="+mn-ea"/>
            </a:endParaRPr>
          </a:p>
        </p:txBody>
      </p:sp>
      <p:sp>
        <p:nvSpPr>
          <p:cNvPr id="18" name="Oval 17"/>
          <p:cNvSpPr/>
          <p:nvPr/>
        </p:nvSpPr>
        <p:spPr>
          <a:xfrm>
            <a:off x="5936430" y="1196691"/>
            <a:ext cx="2195460" cy="928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Leren</a:t>
            </a:r>
            <a:r>
              <a:rPr lang="en-US" sz="1800" dirty="0" smtClean="0">
                <a:solidFill>
                  <a:schemeClr val="tx1"/>
                </a:solidFill>
              </a:rPr>
              <a:t> over </a:t>
            </a:r>
            <a:r>
              <a:rPr lang="en-US" sz="1800" dirty="0" err="1" smtClean="0">
                <a:solidFill>
                  <a:schemeClr val="tx1"/>
                </a:solidFill>
              </a:rPr>
              <a:t>zelf</a:t>
            </a:r>
            <a:r>
              <a:rPr lang="en-US" sz="1800" dirty="0" smtClean="0">
                <a:solidFill>
                  <a:schemeClr val="tx1"/>
                </a:solidFill>
              </a:rPr>
              <a:t> </a:t>
            </a:r>
            <a:r>
              <a:rPr lang="en-US" sz="1800" dirty="0" err="1" smtClean="0">
                <a:solidFill>
                  <a:schemeClr val="tx1"/>
                </a:solidFill>
              </a:rPr>
              <a:t>en</a:t>
            </a:r>
            <a:r>
              <a:rPr lang="en-US" sz="1800" dirty="0" smtClean="0">
                <a:solidFill>
                  <a:schemeClr val="tx1"/>
                </a:solidFill>
              </a:rPr>
              <a:t> </a:t>
            </a:r>
            <a:r>
              <a:rPr lang="en-US" sz="1800" dirty="0" err="1" smtClean="0">
                <a:solidFill>
                  <a:schemeClr val="tx1"/>
                </a:solidFill>
              </a:rPr>
              <a:t>anderen</a:t>
            </a:r>
            <a:endParaRPr lang="en-US" sz="1800" dirty="0">
              <a:solidFill>
                <a:schemeClr val="tx1"/>
              </a:solidFill>
            </a:endParaRPr>
          </a:p>
        </p:txBody>
      </p:sp>
      <p:sp>
        <p:nvSpPr>
          <p:cNvPr id="19" name="TextBox 18"/>
          <p:cNvSpPr txBox="1"/>
          <p:nvPr/>
        </p:nvSpPr>
        <p:spPr>
          <a:xfrm>
            <a:off x="146498" y="2329320"/>
            <a:ext cx="3085726" cy="400110"/>
          </a:xfrm>
          <a:prstGeom prst="rect">
            <a:avLst/>
          </a:prstGeom>
          <a:noFill/>
        </p:spPr>
        <p:txBody>
          <a:bodyPr wrap="square" rtlCol="0">
            <a:spAutoFit/>
          </a:bodyPr>
          <a:lstStyle/>
          <a:p>
            <a:pPr algn="r" defTabSz="912850" fontAlgn="auto">
              <a:spcBef>
                <a:spcPts val="0"/>
              </a:spcBef>
              <a:spcAft>
                <a:spcPts val="0"/>
              </a:spcAft>
            </a:pPr>
            <a:r>
              <a:rPr lang="en-US" sz="2000" dirty="0" smtClean="0">
                <a:solidFill>
                  <a:prstClr val="black"/>
                </a:solidFill>
                <a:latin typeface="Calibri"/>
                <a:ea typeface="+mn-ea"/>
              </a:rPr>
              <a:t>Wat </a:t>
            </a:r>
            <a:r>
              <a:rPr lang="en-US" sz="2000" dirty="0" err="1" smtClean="0">
                <a:solidFill>
                  <a:prstClr val="black"/>
                </a:solidFill>
                <a:latin typeface="Calibri"/>
                <a:ea typeface="+mn-ea"/>
              </a:rPr>
              <a:t>leidt</a:t>
            </a:r>
            <a:r>
              <a:rPr lang="en-US" sz="2000" dirty="0" smtClean="0">
                <a:solidFill>
                  <a:prstClr val="black"/>
                </a:solidFill>
                <a:latin typeface="Calibri"/>
                <a:ea typeface="+mn-ea"/>
              </a:rPr>
              <a:t> tot …</a:t>
            </a:r>
            <a:endParaRPr lang="en-US" sz="2000" b="1" dirty="0">
              <a:solidFill>
                <a:prstClr val="black"/>
              </a:solidFill>
              <a:latin typeface="Calibri"/>
              <a:ea typeface="+mn-ea"/>
            </a:endParaRPr>
          </a:p>
        </p:txBody>
      </p:sp>
      <p:sp>
        <p:nvSpPr>
          <p:cNvPr id="20" name="Rectangle 19"/>
          <p:cNvSpPr/>
          <p:nvPr/>
        </p:nvSpPr>
        <p:spPr>
          <a:xfrm>
            <a:off x="3469865" y="2124950"/>
            <a:ext cx="2164530" cy="808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b="1" dirty="0" err="1" smtClean="0">
                <a:solidFill>
                  <a:schemeClr val="tx1"/>
                </a:solidFill>
              </a:rPr>
              <a:t>Mentaliseren</a:t>
            </a:r>
            <a:endParaRPr lang="en-US" sz="1800" b="1" dirty="0">
              <a:solidFill>
                <a:schemeClr val="tx1"/>
              </a:solidFill>
            </a:endParaRPr>
          </a:p>
        </p:txBody>
      </p:sp>
      <p:sp>
        <p:nvSpPr>
          <p:cNvPr id="21" name="Oval 20"/>
          <p:cNvSpPr/>
          <p:nvPr/>
        </p:nvSpPr>
        <p:spPr>
          <a:xfrm>
            <a:off x="3257550" y="639583"/>
            <a:ext cx="2532830" cy="1080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Successvolle</a:t>
            </a:r>
            <a:r>
              <a:rPr lang="en-US" sz="1800" dirty="0" smtClean="0">
                <a:solidFill>
                  <a:schemeClr val="tx1"/>
                </a:solidFill>
              </a:rPr>
              <a:t> </a:t>
            </a:r>
            <a:r>
              <a:rPr lang="en-US" sz="1800" dirty="0" err="1" smtClean="0">
                <a:solidFill>
                  <a:schemeClr val="tx1"/>
                </a:solidFill>
              </a:rPr>
              <a:t>navigatie</a:t>
            </a:r>
            <a:r>
              <a:rPr lang="en-US" sz="1800" dirty="0" smtClean="0">
                <a:solidFill>
                  <a:schemeClr val="tx1"/>
                </a:solidFill>
              </a:rPr>
              <a:t> in </a:t>
            </a:r>
            <a:r>
              <a:rPr lang="en-US" sz="1800" b="1" dirty="0" err="1" smtClean="0">
                <a:solidFill>
                  <a:schemeClr val="tx1"/>
                </a:solidFill>
              </a:rPr>
              <a:t>sociale</a:t>
            </a:r>
            <a:r>
              <a:rPr lang="en-US" sz="1800" dirty="0" smtClean="0">
                <a:solidFill>
                  <a:schemeClr val="tx1"/>
                </a:solidFill>
              </a:rPr>
              <a:t> </a:t>
            </a:r>
            <a:r>
              <a:rPr lang="en-US" sz="1800" dirty="0" err="1" smtClean="0">
                <a:solidFill>
                  <a:schemeClr val="tx1"/>
                </a:solidFill>
              </a:rPr>
              <a:t>wereld</a:t>
            </a:r>
            <a:endParaRPr lang="en-US" sz="1800" dirty="0">
              <a:solidFill>
                <a:schemeClr val="tx1"/>
              </a:solidFill>
            </a:endParaRPr>
          </a:p>
        </p:txBody>
      </p:sp>
      <p:cxnSp>
        <p:nvCxnSpPr>
          <p:cNvPr id="24" name="Straight Connector 23"/>
          <p:cNvCxnSpPr>
            <a:stCxn id="7" idx="0"/>
          </p:cNvCxnSpPr>
          <p:nvPr/>
        </p:nvCxnSpPr>
        <p:spPr>
          <a:xfrm flipV="1">
            <a:off x="4552130" y="5267473"/>
            <a:ext cx="0" cy="290001"/>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4529323" y="3983550"/>
            <a:ext cx="2937" cy="328305"/>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4529323" y="2933802"/>
            <a:ext cx="1" cy="342798"/>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21" idx="4"/>
          </p:cNvCxnSpPr>
          <p:nvPr/>
        </p:nvCxnSpPr>
        <p:spPr>
          <a:xfrm flipV="1">
            <a:off x="4523965" y="1719980"/>
            <a:ext cx="0" cy="40497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18" idx="2"/>
          </p:cNvCxnSpPr>
          <p:nvPr/>
        </p:nvCxnSpPr>
        <p:spPr>
          <a:xfrm flipV="1">
            <a:off x="5580830" y="1660821"/>
            <a:ext cx="355600" cy="46413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15" idx="2"/>
          </p:cNvCxnSpPr>
          <p:nvPr/>
        </p:nvCxnSpPr>
        <p:spPr>
          <a:xfrm flipV="1">
            <a:off x="5634395" y="4273551"/>
            <a:ext cx="302035" cy="298449"/>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5758630" y="5622208"/>
            <a:ext cx="399613" cy="333927"/>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3917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874982"/>
            <a:ext cx="9144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endParaRPr lang="en-US">
              <a:solidFill>
                <a:prstClr val="white"/>
              </a:solidFill>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33848"/>
          <a:stretch/>
        </p:blipFill>
        <p:spPr>
          <a:xfrm>
            <a:off x="3416300" y="533400"/>
            <a:ext cx="5548188" cy="6477000"/>
          </a:xfrm>
          <a:prstGeom prst="rect">
            <a:avLst/>
          </a:prstGeom>
        </p:spPr>
      </p:pic>
      <p:sp>
        <p:nvSpPr>
          <p:cNvPr id="7" name="Oval 6"/>
          <p:cNvSpPr/>
          <p:nvPr/>
        </p:nvSpPr>
        <p:spPr>
          <a:xfrm>
            <a:off x="3257550" y="5586858"/>
            <a:ext cx="2551880" cy="1080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b="1" dirty="0" err="1" smtClean="0">
                <a:solidFill>
                  <a:schemeClr val="tx1"/>
                </a:solidFill>
              </a:rPr>
              <a:t>Verwaarlozing</a:t>
            </a:r>
            <a:r>
              <a:rPr lang="en-US" sz="1800" b="1" dirty="0" smtClean="0">
                <a:solidFill>
                  <a:schemeClr val="tx1"/>
                </a:solidFill>
              </a:rPr>
              <a:t>/</a:t>
            </a:r>
            <a:br>
              <a:rPr lang="en-US" sz="1800" b="1" dirty="0" smtClean="0">
                <a:solidFill>
                  <a:schemeClr val="tx1"/>
                </a:solidFill>
              </a:rPr>
            </a:br>
            <a:r>
              <a:rPr lang="en-US" sz="1800" b="1" dirty="0" err="1" smtClean="0">
                <a:solidFill>
                  <a:schemeClr val="tx1"/>
                </a:solidFill>
              </a:rPr>
              <a:t>gehechtheids</a:t>
            </a:r>
            <a:r>
              <a:rPr lang="en-US" sz="1800" b="1" dirty="0" smtClean="0">
                <a:solidFill>
                  <a:schemeClr val="tx1"/>
                </a:solidFill>
              </a:rPr>
              <a:t>-trauma</a:t>
            </a:r>
            <a:endParaRPr lang="en-US" sz="1800" dirty="0">
              <a:solidFill>
                <a:schemeClr val="tx1"/>
              </a:solidFill>
            </a:endParaRPr>
          </a:p>
        </p:txBody>
      </p:sp>
      <p:sp>
        <p:nvSpPr>
          <p:cNvPr id="8" name="TextBox 7"/>
          <p:cNvSpPr txBox="1"/>
          <p:nvPr/>
        </p:nvSpPr>
        <p:spPr>
          <a:xfrm>
            <a:off x="0" y="5789171"/>
            <a:ext cx="3193230" cy="1015663"/>
          </a:xfrm>
          <a:prstGeom prst="rect">
            <a:avLst/>
          </a:prstGeom>
          <a:noFill/>
        </p:spPr>
        <p:txBody>
          <a:bodyPr wrap="square" rtlCol="0">
            <a:spAutoFit/>
          </a:bodyPr>
          <a:lstStyle/>
          <a:p>
            <a:pPr algn="r" defTabSz="912850" fontAlgn="auto">
              <a:spcBef>
                <a:spcPts val="0"/>
              </a:spcBef>
              <a:spcAft>
                <a:spcPts val="0"/>
              </a:spcAft>
            </a:pPr>
            <a:r>
              <a:rPr lang="en-US" sz="2000" b="1" dirty="0" smtClean="0">
                <a:solidFill>
                  <a:prstClr val="black"/>
                </a:solidFill>
                <a:latin typeface="Calibri"/>
                <a:ea typeface="+mn-ea"/>
              </a:rPr>
              <a:t>Ostensive cues </a:t>
            </a:r>
            <a:r>
              <a:rPr lang="en-US" sz="2000" dirty="0" err="1" smtClean="0">
                <a:solidFill>
                  <a:prstClr val="black"/>
                </a:solidFill>
                <a:latin typeface="Calibri"/>
                <a:ea typeface="+mn-ea"/>
              </a:rPr>
              <a:t>worden</a:t>
            </a:r>
            <a:endParaRPr lang="en-US" sz="2000" dirty="0" smtClean="0">
              <a:solidFill>
                <a:prstClr val="black"/>
              </a:solidFill>
              <a:latin typeface="Calibri"/>
              <a:ea typeface="+mn-ea"/>
            </a:endParaRPr>
          </a:p>
          <a:p>
            <a:pPr algn="r" defTabSz="912850" fontAlgn="auto">
              <a:spcBef>
                <a:spcPts val="0"/>
              </a:spcBef>
              <a:spcAft>
                <a:spcPts val="0"/>
              </a:spcAft>
            </a:pPr>
            <a:r>
              <a:rPr lang="en-US" sz="2000" b="1" dirty="0" smtClean="0">
                <a:solidFill>
                  <a:prstClr val="black"/>
                </a:solidFill>
                <a:latin typeface="Calibri"/>
                <a:ea typeface="+mn-ea"/>
              </a:rPr>
              <a:t> </a:t>
            </a:r>
            <a:r>
              <a:rPr lang="en-US" sz="2000" b="1" dirty="0" err="1" smtClean="0">
                <a:solidFill>
                  <a:prstClr val="black"/>
                </a:solidFill>
                <a:latin typeface="Calibri"/>
                <a:ea typeface="+mn-ea"/>
              </a:rPr>
              <a:t>niet</a:t>
            </a:r>
            <a:r>
              <a:rPr lang="en-US" sz="2000" b="1" dirty="0" smtClean="0">
                <a:solidFill>
                  <a:prstClr val="black"/>
                </a:solidFill>
                <a:latin typeface="Calibri"/>
                <a:ea typeface="+mn-ea"/>
              </a:rPr>
              <a:t> </a:t>
            </a:r>
            <a:r>
              <a:rPr lang="en-US" sz="2000" b="1" dirty="0" err="1" smtClean="0">
                <a:solidFill>
                  <a:prstClr val="black"/>
                </a:solidFill>
                <a:latin typeface="Calibri"/>
                <a:ea typeface="+mn-ea"/>
              </a:rPr>
              <a:t>verwerkt</a:t>
            </a:r>
            <a:r>
              <a:rPr lang="en-US" sz="2000" dirty="0" smtClean="0">
                <a:solidFill>
                  <a:prstClr val="black"/>
                </a:solidFill>
                <a:latin typeface="Calibri"/>
                <a:ea typeface="+mn-ea"/>
              </a:rPr>
              <a:t>, </a:t>
            </a:r>
            <a:r>
              <a:rPr lang="en-US" sz="2000" dirty="0" err="1" smtClean="0">
                <a:solidFill>
                  <a:prstClr val="black"/>
                </a:solidFill>
                <a:latin typeface="Calibri"/>
                <a:ea typeface="+mn-ea"/>
              </a:rPr>
              <a:t>waren</a:t>
            </a:r>
            <a:r>
              <a:rPr lang="en-US" sz="2000" dirty="0" smtClean="0">
                <a:solidFill>
                  <a:prstClr val="black"/>
                </a:solidFill>
                <a:latin typeface="Calibri"/>
                <a:ea typeface="+mn-ea"/>
              </a:rPr>
              <a:t> </a:t>
            </a:r>
            <a:r>
              <a:rPr lang="en-US" sz="2000" dirty="0" err="1" smtClean="0">
                <a:solidFill>
                  <a:prstClr val="black"/>
                </a:solidFill>
                <a:latin typeface="Calibri"/>
                <a:ea typeface="+mn-ea"/>
              </a:rPr>
              <a:t>afwezig</a:t>
            </a:r>
            <a:r>
              <a:rPr lang="en-US" sz="2000" dirty="0" smtClean="0">
                <a:solidFill>
                  <a:prstClr val="black"/>
                </a:solidFill>
                <a:latin typeface="Calibri"/>
                <a:ea typeface="+mn-ea"/>
              </a:rPr>
              <a:t> of </a:t>
            </a:r>
            <a:r>
              <a:rPr lang="en-US" sz="2000" dirty="0" err="1" smtClean="0">
                <a:solidFill>
                  <a:prstClr val="black"/>
                </a:solidFill>
                <a:latin typeface="Calibri"/>
                <a:ea typeface="+mn-ea"/>
              </a:rPr>
              <a:t>misleidend</a:t>
            </a:r>
            <a:endParaRPr lang="en-US" sz="2000" b="1" dirty="0">
              <a:solidFill>
                <a:prstClr val="black"/>
              </a:solidFill>
              <a:latin typeface="Calibri"/>
              <a:ea typeface="+mn-ea"/>
            </a:endParaRPr>
          </a:p>
        </p:txBody>
      </p:sp>
      <p:sp>
        <p:nvSpPr>
          <p:cNvPr id="11" name="Oval 10"/>
          <p:cNvSpPr/>
          <p:nvPr/>
        </p:nvSpPr>
        <p:spPr>
          <a:xfrm>
            <a:off x="5950769" y="5029200"/>
            <a:ext cx="3085727" cy="11139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Onveilige</a:t>
            </a:r>
            <a:r>
              <a:rPr lang="en-US" sz="1800" dirty="0" smtClean="0">
                <a:solidFill>
                  <a:schemeClr val="tx1"/>
                </a:solidFill>
              </a:rPr>
              <a:t>/ </a:t>
            </a:r>
            <a:r>
              <a:rPr lang="en-US" sz="1800" dirty="0" err="1" smtClean="0">
                <a:solidFill>
                  <a:schemeClr val="tx1"/>
                </a:solidFill>
              </a:rPr>
              <a:t>gedesorganiseerde</a:t>
            </a:r>
            <a:r>
              <a:rPr lang="en-US" sz="1800" dirty="0" smtClean="0">
                <a:solidFill>
                  <a:schemeClr val="tx1"/>
                </a:solidFill>
              </a:rPr>
              <a:t> </a:t>
            </a:r>
            <a:r>
              <a:rPr lang="en-US" sz="1800" dirty="0" err="1" smtClean="0">
                <a:solidFill>
                  <a:schemeClr val="tx1"/>
                </a:solidFill>
              </a:rPr>
              <a:t>gehechtheid</a:t>
            </a:r>
            <a:endParaRPr lang="en-US" sz="1800" dirty="0">
              <a:solidFill>
                <a:schemeClr val="tx1"/>
              </a:solidFill>
            </a:endParaRPr>
          </a:p>
        </p:txBody>
      </p:sp>
      <p:sp>
        <p:nvSpPr>
          <p:cNvPr id="12" name="Oval 11"/>
          <p:cNvSpPr/>
          <p:nvPr/>
        </p:nvSpPr>
        <p:spPr>
          <a:xfrm>
            <a:off x="3257550" y="4311855"/>
            <a:ext cx="2470150" cy="955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b="1" dirty="0" err="1" smtClean="0">
                <a:solidFill>
                  <a:schemeClr val="tx1"/>
                </a:solidFill>
              </a:rPr>
              <a:t>Afwezigheid</a:t>
            </a:r>
            <a:r>
              <a:rPr lang="en-US" sz="1800" b="1" dirty="0" smtClean="0">
                <a:solidFill>
                  <a:schemeClr val="tx1"/>
                </a:solidFill>
              </a:rPr>
              <a:t> van epistemic trust</a:t>
            </a:r>
            <a:endParaRPr lang="en-US" sz="1800" b="1" dirty="0">
              <a:solidFill>
                <a:schemeClr val="tx1"/>
              </a:solidFill>
            </a:endParaRPr>
          </a:p>
        </p:txBody>
      </p:sp>
      <p:sp>
        <p:nvSpPr>
          <p:cNvPr id="13" name="TextBox 12"/>
          <p:cNvSpPr txBox="1"/>
          <p:nvPr/>
        </p:nvSpPr>
        <p:spPr>
          <a:xfrm>
            <a:off x="261243" y="4311855"/>
            <a:ext cx="2996308" cy="1015663"/>
          </a:xfrm>
          <a:prstGeom prst="rect">
            <a:avLst/>
          </a:prstGeom>
          <a:noFill/>
        </p:spPr>
        <p:txBody>
          <a:bodyPr wrap="square" rtlCol="0">
            <a:spAutoFit/>
          </a:bodyPr>
          <a:lstStyle/>
          <a:p>
            <a:pPr algn="r" defTabSz="912850" fontAlgn="auto">
              <a:spcBef>
                <a:spcPts val="0"/>
              </a:spcBef>
              <a:spcAft>
                <a:spcPts val="0"/>
              </a:spcAft>
            </a:pPr>
            <a:r>
              <a:rPr lang="en-US" sz="2000" b="1" dirty="0" err="1" smtClean="0">
                <a:solidFill>
                  <a:prstClr val="black"/>
                </a:solidFill>
                <a:latin typeface="Calibri"/>
                <a:ea typeface="+mn-ea"/>
              </a:rPr>
              <a:t>Leerkanaal</a:t>
            </a:r>
            <a:r>
              <a:rPr lang="en-US" sz="2000" b="1" dirty="0" smtClean="0">
                <a:solidFill>
                  <a:prstClr val="black"/>
                </a:solidFill>
                <a:latin typeface="Calibri"/>
                <a:ea typeface="+mn-ea"/>
              </a:rPr>
              <a:t> is </a:t>
            </a:r>
            <a:r>
              <a:rPr lang="en-US" sz="2000" b="1" dirty="0" err="1" smtClean="0">
                <a:solidFill>
                  <a:prstClr val="black"/>
                </a:solidFill>
                <a:latin typeface="Calibri"/>
                <a:ea typeface="+mn-ea"/>
              </a:rPr>
              <a:t>geloten</a:t>
            </a:r>
            <a:r>
              <a:rPr lang="en-US" sz="2000" b="1" dirty="0" smtClean="0">
                <a:solidFill>
                  <a:prstClr val="black"/>
                </a:solidFill>
                <a:latin typeface="Calibri"/>
                <a:ea typeface="+mn-ea"/>
              </a:rPr>
              <a:t> of  </a:t>
            </a:r>
            <a:r>
              <a:rPr lang="en-US" sz="2000" b="1" dirty="0" err="1" smtClean="0">
                <a:solidFill>
                  <a:prstClr val="black"/>
                </a:solidFill>
                <a:latin typeface="Calibri"/>
                <a:ea typeface="+mn-ea"/>
              </a:rPr>
              <a:t>onoordeelkundig</a:t>
            </a:r>
            <a:r>
              <a:rPr lang="en-US" sz="2000" b="1" dirty="0" smtClean="0">
                <a:solidFill>
                  <a:prstClr val="black"/>
                </a:solidFill>
                <a:latin typeface="Calibri"/>
                <a:ea typeface="+mn-ea"/>
              </a:rPr>
              <a:t> open, of </a:t>
            </a:r>
            <a:r>
              <a:rPr lang="en-US" sz="2000" b="1" dirty="0" err="1" smtClean="0">
                <a:solidFill>
                  <a:prstClr val="black"/>
                </a:solidFill>
                <a:latin typeface="Calibri"/>
                <a:ea typeface="+mn-ea"/>
              </a:rPr>
              <a:t>afwisseling</a:t>
            </a:r>
            <a:r>
              <a:rPr lang="en-US" sz="2000" b="1" dirty="0" smtClean="0">
                <a:solidFill>
                  <a:prstClr val="black"/>
                </a:solidFill>
                <a:latin typeface="Calibri"/>
                <a:ea typeface="+mn-ea"/>
              </a:rPr>
              <a:t> </a:t>
            </a:r>
            <a:r>
              <a:rPr lang="en-US" sz="2000" b="1" dirty="0" err="1" smtClean="0">
                <a:solidFill>
                  <a:prstClr val="black"/>
                </a:solidFill>
                <a:latin typeface="Calibri"/>
                <a:ea typeface="+mn-ea"/>
              </a:rPr>
              <a:t>tussen</a:t>
            </a:r>
            <a:r>
              <a:rPr lang="en-US" sz="2000" b="1" dirty="0" smtClean="0">
                <a:solidFill>
                  <a:prstClr val="black"/>
                </a:solidFill>
                <a:latin typeface="Calibri"/>
                <a:ea typeface="+mn-ea"/>
              </a:rPr>
              <a:t> </a:t>
            </a:r>
            <a:r>
              <a:rPr lang="en-US" sz="2000" b="1" dirty="0" err="1" smtClean="0">
                <a:solidFill>
                  <a:prstClr val="black"/>
                </a:solidFill>
                <a:latin typeface="Calibri"/>
                <a:ea typeface="+mn-ea"/>
              </a:rPr>
              <a:t>beiden</a:t>
            </a:r>
            <a:endParaRPr lang="en-US" sz="2000" b="1" dirty="0">
              <a:solidFill>
                <a:prstClr val="black"/>
              </a:solidFill>
              <a:latin typeface="Calibri"/>
              <a:ea typeface="+mn-ea"/>
            </a:endParaRPr>
          </a:p>
        </p:txBody>
      </p:sp>
      <p:sp>
        <p:nvSpPr>
          <p:cNvPr id="14" name="Oval 13"/>
          <p:cNvSpPr/>
          <p:nvPr/>
        </p:nvSpPr>
        <p:spPr>
          <a:xfrm>
            <a:off x="1675531" y="3294349"/>
            <a:ext cx="2440136" cy="9393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Epistemische</a:t>
            </a:r>
            <a:r>
              <a:rPr lang="en-US" sz="1800" dirty="0" smtClean="0">
                <a:solidFill>
                  <a:schemeClr val="tx1"/>
                </a:solidFill>
              </a:rPr>
              <a:t> </a:t>
            </a:r>
            <a:r>
              <a:rPr lang="en-US" sz="1800" dirty="0" err="1" smtClean="0">
                <a:solidFill>
                  <a:schemeClr val="tx1"/>
                </a:solidFill>
              </a:rPr>
              <a:t>hypervigilantie</a:t>
            </a:r>
            <a:endParaRPr lang="en-US" sz="1800" dirty="0">
              <a:solidFill>
                <a:schemeClr val="tx1"/>
              </a:solidFill>
            </a:endParaRPr>
          </a:p>
        </p:txBody>
      </p:sp>
      <p:sp>
        <p:nvSpPr>
          <p:cNvPr id="15" name="Oval 14"/>
          <p:cNvSpPr/>
          <p:nvPr/>
        </p:nvSpPr>
        <p:spPr>
          <a:xfrm>
            <a:off x="5134311" y="3332031"/>
            <a:ext cx="2269789" cy="9016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Buitensporige</a:t>
            </a:r>
            <a:r>
              <a:rPr lang="en-US" sz="1800" dirty="0" smtClean="0">
                <a:solidFill>
                  <a:schemeClr val="tx1"/>
                </a:solidFill>
              </a:rPr>
              <a:t> </a:t>
            </a:r>
            <a:r>
              <a:rPr lang="en-US" sz="1800" dirty="0" err="1" smtClean="0">
                <a:solidFill>
                  <a:schemeClr val="tx1"/>
                </a:solidFill>
              </a:rPr>
              <a:t>goedgelovig-heid</a:t>
            </a:r>
            <a:endParaRPr lang="en-US" sz="1800" dirty="0">
              <a:solidFill>
                <a:schemeClr val="tx1"/>
              </a:solidFill>
            </a:endParaRPr>
          </a:p>
        </p:txBody>
      </p:sp>
      <p:sp>
        <p:nvSpPr>
          <p:cNvPr id="18" name="Oval 17"/>
          <p:cNvSpPr/>
          <p:nvPr/>
        </p:nvSpPr>
        <p:spPr>
          <a:xfrm>
            <a:off x="3517292" y="2594319"/>
            <a:ext cx="2195460" cy="720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Epistemisch</a:t>
            </a:r>
            <a:r>
              <a:rPr lang="en-US" sz="1800" dirty="0" smtClean="0">
                <a:solidFill>
                  <a:schemeClr val="tx1"/>
                </a:solidFill>
              </a:rPr>
              <a:t> dilemma </a:t>
            </a:r>
            <a:endParaRPr lang="en-US" sz="1800" dirty="0">
              <a:solidFill>
                <a:schemeClr val="tx1"/>
              </a:solidFill>
            </a:endParaRPr>
          </a:p>
        </p:txBody>
      </p:sp>
      <p:sp>
        <p:nvSpPr>
          <p:cNvPr id="20" name="Rectangle 19"/>
          <p:cNvSpPr/>
          <p:nvPr/>
        </p:nvSpPr>
        <p:spPr>
          <a:xfrm>
            <a:off x="3548222" y="1170148"/>
            <a:ext cx="2164530" cy="8088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2400" b="1" dirty="0" err="1" smtClean="0">
                <a:solidFill>
                  <a:schemeClr val="tx1"/>
                </a:solidFill>
              </a:rPr>
              <a:t>Problemen</a:t>
            </a:r>
            <a:r>
              <a:rPr lang="en-US" sz="2400" b="1" dirty="0" smtClean="0">
                <a:solidFill>
                  <a:schemeClr val="tx1"/>
                </a:solidFill>
              </a:rPr>
              <a:t> in </a:t>
            </a:r>
            <a:r>
              <a:rPr lang="en-US" sz="2400" b="1" dirty="0" err="1" smtClean="0">
                <a:solidFill>
                  <a:schemeClr val="tx1"/>
                </a:solidFill>
              </a:rPr>
              <a:t>mentaliseren</a:t>
            </a:r>
            <a:endParaRPr lang="en-US" sz="2400" b="1" dirty="0">
              <a:solidFill>
                <a:schemeClr val="tx1"/>
              </a:solidFill>
            </a:endParaRPr>
          </a:p>
        </p:txBody>
      </p:sp>
      <p:sp>
        <p:nvSpPr>
          <p:cNvPr id="21" name="Oval 20"/>
          <p:cNvSpPr/>
          <p:nvPr/>
        </p:nvSpPr>
        <p:spPr>
          <a:xfrm>
            <a:off x="6734463" y="2627960"/>
            <a:ext cx="2413167" cy="1080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Problemen</a:t>
            </a:r>
            <a:r>
              <a:rPr lang="en-US" sz="1800" dirty="0" smtClean="0">
                <a:solidFill>
                  <a:schemeClr val="tx1"/>
                </a:solidFill>
              </a:rPr>
              <a:t> in </a:t>
            </a:r>
            <a:r>
              <a:rPr lang="en-US" sz="1800" dirty="0" err="1" smtClean="0">
                <a:solidFill>
                  <a:schemeClr val="tx1"/>
                </a:solidFill>
              </a:rPr>
              <a:t>navigeren</a:t>
            </a:r>
            <a:r>
              <a:rPr lang="en-US" sz="1800" dirty="0" smtClean="0">
                <a:solidFill>
                  <a:schemeClr val="tx1"/>
                </a:solidFill>
              </a:rPr>
              <a:t> in </a:t>
            </a:r>
            <a:r>
              <a:rPr lang="en-US" sz="1800" b="1" dirty="0" err="1" smtClean="0">
                <a:solidFill>
                  <a:schemeClr val="tx1"/>
                </a:solidFill>
              </a:rPr>
              <a:t>sociale</a:t>
            </a:r>
            <a:r>
              <a:rPr lang="en-US" sz="1800" dirty="0" smtClean="0">
                <a:solidFill>
                  <a:schemeClr val="tx1"/>
                </a:solidFill>
              </a:rPr>
              <a:t> </a:t>
            </a:r>
            <a:r>
              <a:rPr lang="en-US" sz="1800" dirty="0" err="1" smtClean="0">
                <a:solidFill>
                  <a:schemeClr val="tx1"/>
                </a:solidFill>
              </a:rPr>
              <a:t>wereld</a:t>
            </a:r>
            <a:endParaRPr lang="en-US" sz="1800" dirty="0">
              <a:solidFill>
                <a:schemeClr val="tx1"/>
              </a:solidFill>
            </a:endParaRPr>
          </a:p>
        </p:txBody>
      </p:sp>
      <p:cxnSp>
        <p:nvCxnSpPr>
          <p:cNvPr id="24" name="Straight Connector 23"/>
          <p:cNvCxnSpPr>
            <a:stCxn id="7" idx="0"/>
          </p:cNvCxnSpPr>
          <p:nvPr/>
        </p:nvCxnSpPr>
        <p:spPr>
          <a:xfrm flipH="1" flipV="1">
            <a:off x="4514850" y="5296858"/>
            <a:ext cx="18640" cy="290000"/>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6163" y="3338359"/>
            <a:ext cx="945064" cy="945064"/>
          </a:xfrm>
          <a:prstGeom prst="rect">
            <a:avLst/>
          </a:prstGeom>
        </p:spPr>
      </p:pic>
      <p:cxnSp>
        <p:nvCxnSpPr>
          <p:cNvPr id="41" name="Straight Connector 40"/>
          <p:cNvCxnSpPr>
            <a:stCxn id="12" idx="7"/>
          </p:cNvCxnSpPr>
          <p:nvPr/>
        </p:nvCxnSpPr>
        <p:spPr>
          <a:xfrm flipV="1">
            <a:off x="5365955" y="4147702"/>
            <a:ext cx="443475" cy="304100"/>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5758630" y="5622208"/>
            <a:ext cx="399613" cy="333927"/>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2" idx="1"/>
          </p:cNvCxnSpPr>
          <p:nvPr/>
        </p:nvCxnSpPr>
        <p:spPr>
          <a:xfrm flipH="1" flipV="1">
            <a:off x="3193231" y="4147702"/>
            <a:ext cx="426064" cy="304100"/>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987465" y="1342927"/>
            <a:ext cx="2532830" cy="1080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50" fontAlgn="auto">
              <a:spcBef>
                <a:spcPts val="0"/>
              </a:spcBef>
              <a:spcAft>
                <a:spcPts val="0"/>
              </a:spcAft>
            </a:pPr>
            <a:r>
              <a:rPr lang="en-US" sz="1800" dirty="0" err="1" smtClean="0">
                <a:solidFill>
                  <a:schemeClr val="tx1"/>
                </a:solidFill>
              </a:rPr>
              <a:t>Problemen</a:t>
            </a:r>
            <a:r>
              <a:rPr lang="en-US" sz="1800" dirty="0" smtClean="0">
                <a:solidFill>
                  <a:schemeClr val="tx1"/>
                </a:solidFill>
              </a:rPr>
              <a:t> in het </a:t>
            </a:r>
            <a:r>
              <a:rPr lang="en-US" sz="1800" dirty="0" err="1" smtClean="0">
                <a:solidFill>
                  <a:schemeClr val="tx1"/>
                </a:solidFill>
              </a:rPr>
              <a:t>begrijpen</a:t>
            </a:r>
            <a:r>
              <a:rPr lang="en-US" sz="1800" dirty="0" smtClean="0">
                <a:solidFill>
                  <a:schemeClr val="tx1"/>
                </a:solidFill>
              </a:rPr>
              <a:t> van </a:t>
            </a:r>
            <a:r>
              <a:rPr lang="en-US" sz="1800" dirty="0" err="1" smtClean="0">
                <a:solidFill>
                  <a:schemeClr val="tx1"/>
                </a:solidFill>
              </a:rPr>
              <a:t>anderen</a:t>
            </a:r>
            <a:endParaRPr lang="en-US" sz="1800" dirty="0">
              <a:solidFill>
                <a:schemeClr val="tx1"/>
              </a:solidFill>
            </a:endParaRPr>
          </a:p>
        </p:txBody>
      </p:sp>
      <p:sp>
        <p:nvSpPr>
          <p:cNvPr id="47" name="TextBox 46"/>
          <p:cNvSpPr txBox="1"/>
          <p:nvPr/>
        </p:nvSpPr>
        <p:spPr>
          <a:xfrm>
            <a:off x="17257" y="2086487"/>
            <a:ext cx="3158716" cy="1015663"/>
          </a:xfrm>
          <a:prstGeom prst="rect">
            <a:avLst/>
          </a:prstGeom>
          <a:noFill/>
        </p:spPr>
        <p:txBody>
          <a:bodyPr wrap="square" rtlCol="0">
            <a:spAutoFit/>
          </a:bodyPr>
          <a:lstStyle/>
          <a:p>
            <a:pPr algn="r" defTabSz="912850" fontAlgn="auto">
              <a:spcBef>
                <a:spcPts val="0"/>
              </a:spcBef>
              <a:spcAft>
                <a:spcPts val="0"/>
              </a:spcAft>
            </a:pPr>
            <a:r>
              <a:rPr lang="en-US" sz="2000" dirty="0" err="1" smtClean="0">
                <a:solidFill>
                  <a:prstClr val="black"/>
                </a:solidFill>
                <a:latin typeface="Calibri"/>
                <a:ea typeface="+mn-ea"/>
              </a:rPr>
              <a:t>Bij</a:t>
            </a:r>
            <a:r>
              <a:rPr lang="en-US" sz="2000" dirty="0" smtClean="0">
                <a:solidFill>
                  <a:prstClr val="black"/>
                </a:solidFill>
                <a:latin typeface="Calibri"/>
                <a:ea typeface="+mn-ea"/>
              </a:rPr>
              <a:t> </a:t>
            </a:r>
            <a:r>
              <a:rPr lang="en-US" sz="2000" dirty="0" err="1" smtClean="0">
                <a:solidFill>
                  <a:prstClr val="black"/>
                </a:solidFill>
                <a:latin typeface="Calibri"/>
                <a:ea typeface="+mn-ea"/>
              </a:rPr>
              <a:t>alle</a:t>
            </a:r>
            <a:r>
              <a:rPr lang="en-US" sz="2000" dirty="0" smtClean="0">
                <a:solidFill>
                  <a:prstClr val="black"/>
                </a:solidFill>
                <a:latin typeface="Calibri"/>
                <a:ea typeface="+mn-ea"/>
              </a:rPr>
              <a:t> </a:t>
            </a:r>
            <a:r>
              <a:rPr lang="en-US" sz="2000" dirty="0" err="1" smtClean="0">
                <a:solidFill>
                  <a:prstClr val="black"/>
                </a:solidFill>
                <a:latin typeface="Calibri"/>
                <a:ea typeface="+mn-ea"/>
              </a:rPr>
              <a:t>opties</a:t>
            </a:r>
            <a:r>
              <a:rPr lang="en-US" sz="2000" dirty="0" smtClean="0">
                <a:solidFill>
                  <a:prstClr val="black"/>
                </a:solidFill>
                <a:latin typeface="Calibri"/>
                <a:ea typeface="+mn-ea"/>
              </a:rPr>
              <a:t>: </a:t>
            </a:r>
            <a:r>
              <a:rPr lang="en-US" sz="2000" dirty="0" err="1" smtClean="0">
                <a:solidFill>
                  <a:prstClr val="black"/>
                </a:solidFill>
                <a:latin typeface="Calibri"/>
                <a:ea typeface="+mn-ea"/>
              </a:rPr>
              <a:t>individu</a:t>
            </a:r>
            <a:r>
              <a:rPr lang="en-US" sz="2000" dirty="0" smtClean="0">
                <a:solidFill>
                  <a:prstClr val="black"/>
                </a:solidFill>
                <a:latin typeface="Calibri"/>
                <a:ea typeface="+mn-ea"/>
              </a:rPr>
              <a:t> </a:t>
            </a:r>
            <a:r>
              <a:rPr lang="en-US" sz="2000" dirty="0" err="1" smtClean="0">
                <a:solidFill>
                  <a:prstClr val="black"/>
                </a:solidFill>
                <a:latin typeface="Calibri"/>
                <a:ea typeface="+mn-ea"/>
              </a:rPr>
              <a:t>worstelt</a:t>
            </a:r>
            <a:r>
              <a:rPr lang="en-US" sz="2000" dirty="0" smtClean="0">
                <a:solidFill>
                  <a:prstClr val="black"/>
                </a:solidFill>
                <a:latin typeface="Calibri"/>
                <a:ea typeface="+mn-ea"/>
              </a:rPr>
              <a:t> met het </a:t>
            </a:r>
            <a:r>
              <a:rPr lang="en-US" sz="2000" dirty="0" err="1" smtClean="0">
                <a:solidFill>
                  <a:prstClr val="black"/>
                </a:solidFill>
                <a:latin typeface="Calibri"/>
                <a:ea typeface="+mn-ea"/>
              </a:rPr>
              <a:t>effectief</a:t>
            </a:r>
            <a:r>
              <a:rPr lang="en-US" sz="2000" dirty="0" smtClean="0">
                <a:solidFill>
                  <a:prstClr val="black"/>
                </a:solidFill>
                <a:latin typeface="Calibri"/>
                <a:ea typeface="+mn-ea"/>
              </a:rPr>
              <a:t> </a:t>
            </a:r>
            <a:r>
              <a:rPr lang="en-US" sz="2000" dirty="0" err="1" smtClean="0">
                <a:solidFill>
                  <a:prstClr val="black"/>
                </a:solidFill>
                <a:latin typeface="Calibri"/>
                <a:ea typeface="+mn-ea"/>
              </a:rPr>
              <a:t>leren</a:t>
            </a:r>
            <a:r>
              <a:rPr lang="en-US" sz="2000" dirty="0" smtClean="0">
                <a:solidFill>
                  <a:prstClr val="black"/>
                </a:solidFill>
                <a:latin typeface="Calibri"/>
                <a:ea typeface="+mn-ea"/>
              </a:rPr>
              <a:t> over </a:t>
            </a:r>
            <a:r>
              <a:rPr lang="en-US" sz="2000" dirty="0" err="1" smtClean="0">
                <a:solidFill>
                  <a:prstClr val="black"/>
                </a:solidFill>
                <a:latin typeface="Calibri"/>
                <a:ea typeface="+mn-ea"/>
              </a:rPr>
              <a:t>zelf</a:t>
            </a:r>
            <a:r>
              <a:rPr lang="en-US" sz="2000" dirty="0" smtClean="0">
                <a:solidFill>
                  <a:prstClr val="black"/>
                </a:solidFill>
                <a:latin typeface="Calibri"/>
                <a:ea typeface="+mn-ea"/>
              </a:rPr>
              <a:t> of </a:t>
            </a:r>
            <a:r>
              <a:rPr lang="en-US" sz="2000" dirty="0" err="1" smtClean="0">
                <a:solidFill>
                  <a:prstClr val="black"/>
                </a:solidFill>
                <a:latin typeface="Calibri"/>
                <a:ea typeface="+mn-ea"/>
              </a:rPr>
              <a:t>wereld</a:t>
            </a:r>
            <a:endParaRPr lang="en-US" sz="2000" dirty="0">
              <a:solidFill>
                <a:prstClr val="black"/>
              </a:solidFill>
              <a:latin typeface="Calibri"/>
              <a:ea typeface="+mn-ea"/>
            </a:endParaRPr>
          </a:p>
        </p:txBody>
      </p:sp>
      <p:cxnSp>
        <p:nvCxnSpPr>
          <p:cNvPr id="48" name="Straight Connector 47"/>
          <p:cNvCxnSpPr/>
          <p:nvPr/>
        </p:nvCxnSpPr>
        <p:spPr>
          <a:xfrm flipV="1">
            <a:off x="2999968" y="1978998"/>
            <a:ext cx="886232" cy="1248163"/>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5225377" y="1997840"/>
            <a:ext cx="930612" cy="1248164"/>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cxnSp>
        <p:nvCxnSpPr>
          <p:cNvPr id="54" name="Straight Connector 53"/>
          <p:cNvCxnSpPr>
            <a:endCxn id="20" idx="2"/>
          </p:cNvCxnSpPr>
          <p:nvPr/>
        </p:nvCxnSpPr>
        <p:spPr>
          <a:xfrm flipH="1" flipV="1">
            <a:off x="4630487" y="1978998"/>
            <a:ext cx="16416" cy="589327"/>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endCxn id="44" idx="1"/>
          </p:cNvCxnSpPr>
          <p:nvPr/>
        </p:nvCxnSpPr>
        <p:spPr>
          <a:xfrm flipV="1">
            <a:off x="5728783" y="1501147"/>
            <a:ext cx="629606" cy="69692"/>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21" idx="0"/>
          </p:cNvCxnSpPr>
          <p:nvPr/>
        </p:nvCxnSpPr>
        <p:spPr>
          <a:xfrm flipH="1" flipV="1">
            <a:off x="7717651" y="2392348"/>
            <a:ext cx="223396" cy="235612"/>
          </a:xfrm>
          <a:prstGeom prst="line">
            <a:avLst/>
          </a:prstGeom>
          <a:ln w="63500">
            <a:solidFill>
              <a:schemeClr val="tx2"/>
            </a:solidFill>
          </a:ln>
          <a:effectLst>
            <a:outerShdw blurRad="50800" dist="50800" dir="5400000" algn="ctr" rotWithShape="0">
              <a:schemeClr val="tx1"/>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8409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500"/>
                            </p:stCondLst>
                            <p:childTnLst>
                              <p:par>
                                <p:cTn id="13" presetID="22" presetClass="entr" presetSubtype="4" fill="hold" nodeType="afterEffect">
                                  <p:stCondLst>
                                    <p:cond delay="50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par>
                                <p:cTn id="16" presetID="22" presetClass="entr" presetSubtype="4" fill="hold" nodeType="withEffect">
                                  <p:stCondLst>
                                    <p:cond delay="500"/>
                                  </p:stCondLst>
                                  <p:childTnLst>
                                    <p:set>
                                      <p:cBhvr>
                                        <p:cTn id="17" dur="1" fill="hold">
                                          <p:stCondLst>
                                            <p:cond delay="0"/>
                                          </p:stCondLst>
                                        </p:cTn>
                                        <p:tgtEl>
                                          <p:spTgt spid="43"/>
                                        </p:tgtEl>
                                        <p:attrNameLst>
                                          <p:attrName>style.visibility</p:attrName>
                                        </p:attrNameLst>
                                      </p:cBhvr>
                                      <p:to>
                                        <p:strVal val="visible"/>
                                      </p:to>
                                    </p:set>
                                    <p:animEffect transition="in" filter="wipe(down)">
                                      <p:cBhvr>
                                        <p:cTn id="18" dur="500"/>
                                        <p:tgtEl>
                                          <p:spTgt spid="43"/>
                                        </p:tgtEl>
                                      </p:cBhvr>
                                    </p:animEffect>
                                  </p:childTnLst>
                                </p:cTn>
                              </p:par>
                            </p:childTnLst>
                          </p:cTn>
                        </p:par>
                        <p:par>
                          <p:cTn id="19" fill="hold">
                            <p:stCondLst>
                              <p:cond delay="2500"/>
                            </p:stCondLst>
                            <p:childTnLst>
                              <p:par>
                                <p:cTn id="20" presetID="10"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par>
                          <p:cTn id="26" fill="hold">
                            <p:stCondLst>
                              <p:cond delay="3000"/>
                            </p:stCondLst>
                            <p:childTnLst>
                              <p:par>
                                <p:cTn id="27" presetID="10" presetClass="entr" presetSubtype="0" fill="hold" grpId="0" nodeType="afterEffect">
                                  <p:stCondLst>
                                    <p:cond delay="50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22" presetClass="entr" presetSubtype="4" fill="hold" nodeType="withEffect">
                                  <p:stCondLst>
                                    <p:cond delay="500"/>
                                  </p:stCondLst>
                                  <p:childTnLst>
                                    <p:set>
                                      <p:cBhvr>
                                        <p:cTn id="31" dur="1" fill="hold">
                                          <p:stCondLst>
                                            <p:cond delay="0"/>
                                          </p:stCondLst>
                                        </p:cTn>
                                        <p:tgtEl>
                                          <p:spTgt spid="36"/>
                                        </p:tgtEl>
                                        <p:attrNameLst>
                                          <p:attrName>style.visibility</p:attrName>
                                        </p:attrNameLst>
                                      </p:cBhvr>
                                      <p:to>
                                        <p:strVal val="visible"/>
                                      </p:to>
                                    </p:set>
                                    <p:animEffect transition="in" filter="wipe(down)">
                                      <p:cBhvr>
                                        <p:cTn id="32" dur="500"/>
                                        <p:tgtEl>
                                          <p:spTgt spid="36"/>
                                        </p:tgtEl>
                                      </p:cBhvr>
                                    </p:animEffect>
                                  </p:childTnLst>
                                </p:cTn>
                              </p:par>
                              <p:par>
                                <p:cTn id="33" presetID="22" presetClass="entr" presetSubtype="4" fill="hold" nodeType="withEffect">
                                  <p:stCondLst>
                                    <p:cond delay="500"/>
                                  </p:stCondLst>
                                  <p:childTnLst>
                                    <p:set>
                                      <p:cBhvr>
                                        <p:cTn id="34" dur="1" fill="hold">
                                          <p:stCondLst>
                                            <p:cond delay="0"/>
                                          </p:stCondLst>
                                        </p:cTn>
                                        <p:tgtEl>
                                          <p:spTgt spid="41"/>
                                        </p:tgtEl>
                                        <p:attrNameLst>
                                          <p:attrName>style.visibility</p:attrName>
                                        </p:attrNameLst>
                                      </p:cBhvr>
                                      <p:to>
                                        <p:strVal val="visible"/>
                                      </p:to>
                                    </p:set>
                                    <p:animEffect transition="in" filter="wipe(down)">
                                      <p:cBhvr>
                                        <p:cTn id="35" dur="500"/>
                                        <p:tgtEl>
                                          <p:spTgt spid="41"/>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par>
                          <p:cTn id="43" fill="hold">
                            <p:stCondLst>
                              <p:cond delay="4500"/>
                            </p:stCondLst>
                            <p:childTnLst>
                              <p:par>
                                <p:cTn id="44" presetID="1" presetClass="entr" presetSubtype="0" fill="hold" nodeType="afterEffect">
                                  <p:stCondLst>
                                    <p:cond delay="500"/>
                                  </p:stCondLst>
                                  <p:childTnLst>
                                    <p:set>
                                      <p:cBhvr>
                                        <p:cTn id="45" dur="1" fill="hold">
                                          <p:stCondLst>
                                            <p:cond delay="0"/>
                                          </p:stCondLst>
                                        </p:cTn>
                                        <p:tgtEl>
                                          <p:spTgt spid="6"/>
                                        </p:tgtEl>
                                        <p:attrNameLst>
                                          <p:attrName>style.visibility</p:attrName>
                                        </p:attrNameLst>
                                      </p:cBhvr>
                                      <p:to>
                                        <p:strVal val="visible"/>
                                      </p:to>
                                    </p:set>
                                  </p:childTnLst>
                                </p:cTn>
                              </p:par>
                            </p:childTnLst>
                          </p:cTn>
                        </p:par>
                        <p:par>
                          <p:cTn id="46" fill="hold">
                            <p:stCondLst>
                              <p:cond delay="5000"/>
                            </p:stCondLst>
                            <p:childTnLst>
                              <p:par>
                                <p:cTn id="47" presetID="10" presetClass="entr" presetSubtype="0" fill="hold" grpId="0" nodeType="afterEffect">
                                  <p:stCondLst>
                                    <p:cond delay="50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childTnLst>
                          </p:cTn>
                        </p:par>
                        <p:par>
                          <p:cTn id="50" fill="hold">
                            <p:stCondLst>
                              <p:cond delay="6000"/>
                            </p:stCondLst>
                            <p:childTnLst>
                              <p:par>
                                <p:cTn id="51" presetID="10" presetClass="entr" presetSubtype="0" fill="hold" grpId="0" nodeType="afterEffect">
                                  <p:stCondLst>
                                    <p:cond delay="500"/>
                                  </p:stCondLst>
                                  <p:childTnLst>
                                    <p:set>
                                      <p:cBhvr>
                                        <p:cTn id="52" dur="1" fill="hold">
                                          <p:stCondLst>
                                            <p:cond delay="0"/>
                                          </p:stCondLst>
                                        </p:cTn>
                                        <p:tgtEl>
                                          <p:spTgt spid="47"/>
                                        </p:tgtEl>
                                        <p:attrNameLst>
                                          <p:attrName>style.visibility</p:attrName>
                                        </p:attrNameLst>
                                      </p:cBhvr>
                                      <p:to>
                                        <p:strVal val="visible"/>
                                      </p:to>
                                    </p:set>
                                    <p:animEffect transition="in" filter="fade">
                                      <p:cBhvr>
                                        <p:cTn id="53" dur="500"/>
                                        <p:tgtEl>
                                          <p:spTgt spid="47"/>
                                        </p:tgtEl>
                                      </p:cBhvr>
                                    </p:animEffect>
                                  </p:childTnLst>
                                </p:cTn>
                              </p:par>
                            </p:childTnLst>
                          </p:cTn>
                        </p:par>
                        <p:par>
                          <p:cTn id="54" fill="hold">
                            <p:stCondLst>
                              <p:cond delay="7000"/>
                            </p:stCondLst>
                            <p:childTnLst>
                              <p:par>
                                <p:cTn id="55" presetID="22" presetClass="entr" presetSubtype="4" fill="hold" nodeType="afterEffect">
                                  <p:stCondLst>
                                    <p:cond delay="500"/>
                                  </p:stCondLst>
                                  <p:childTnLst>
                                    <p:set>
                                      <p:cBhvr>
                                        <p:cTn id="56" dur="1" fill="hold">
                                          <p:stCondLst>
                                            <p:cond delay="0"/>
                                          </p:stCondLst>
                                        </p:cTn>
                                        <p:tgtEl>
                                          <p:spTgt spid="48"/>
                                        </p:tgtEl>
                                        <p:attrNameLst>
                                          <p:attrName>style.visibility</p:attrName>
                                        </p:attrNameLst>
                                      </p:cBhvr>
                                      <p:to>
                                        <p:strVal val="visible"/>
                                      </p:to>
                                    </p:set>
                                    <p:animEffect transition="in" filter="wipe(down)">
                                      <p:cBhvr>
                                        <p:cTn id="57" dur="500"/>
                                        <p:tgtEl>
                                          <p:spTgt spid="48"/>
                                        </p:tgtEl>
                                      </p:cBhvr>
                                    </p:animEffect>
                                  </p:childTnLst>
                                </p:cTn>
                              </p:par>
                              <p:par>
                                <p:cTn id="58" presetID="22" presetClass="entr" presetSubtype="4" fill="hold" nodeType="withEffect">
                                  <p:stCondLst>
                                    <p:cond delay="500"/>
                                  </p:stCondLst>
                                  <p:childTnLst>
                                    <p:set>
                                      <p:cBhvr>
                                        <p:cTn id="59" dur="1" fill="hold">
                                          <p:stCondLst>
                                            <p:cond delay="0"/>
                                          </p:stCondLst>
                                        </p:cTn>
                                        <p:tgtEl>
                                          <p:spTgt spid="52"/>
                                        </p:tgtEl>
                                        <p:attrNameLst>
                                          <p:attrName>style.visibility</p:attrName>
                                        </p:attrNameLst>
                                      </p:cBhvr>
                                      <p:to>
                                        <p:strVal val="visible"/>
                                      </p:to>
                                    </p:set>
                                    <p:animEffect transition="in" filter="wipe(down)">
                                      <p:cBhvr>
                                        <p:cTn id="60" dur="500"/>
                                        <p:tgtEl>
                                          <p:spTgt spid="52"/>
                                        </p:tgtEl>
                                      </p:cBhvr>
                                    </p:animEffect>
                                  </p:childTnLst>
                                </p:cTn>
                              </p:par>
                              <p:par>
                                <p:cTn id="61" presetID="22" presetClass="entr" presetSubtype="4" fill="hold" nodeType="withEffect">
                                  <p:stCondLst>
                                    <p:cond delay="500"/>
                                  </p:stCondLst>
                                  <p:childTnLst>
                                    <p:set>
                                      <p:cBhvr>
                                        <p:cTn id="62" dur="1" fill="hold">
                                          <p:stCondLst>
                                            <p:cond delay="0"/>
                                          </p:stCondLst>
                                        </p:cTn>
                                        <p:tgtEl>
                                          <p:spTgt spid="54"/>
                                        </p:tgtEl>
                                        <p:attrNameLst>
                                          <p:attrName>style.visibility</p:attrName>
                                        </p:attrNameLst>
                                      </p:cBhvr>
                                      <p:to>
                                        <p:strVal val="visible"/>
                                      </p:to>
                                    </p:set>
                                    <p:animEffect transition="in" filter="wipe(down)">
                                      <p:cBhvr>
                                        <p:cTn id="63" dur="500"/>
                                        <p:tgtEl>
                                          <p:spTgt spid="54"/>
                                        </p:tgtEl>
                                      </p:cBhvr>
                                    </p:animEffect>
                                  </p:childTnLst>
                                </p:cTn>
                              </p:par>
                            </p:childTnLst>
                          </p:cTn>
                        </p:par>
                        <p:par>
                          <p:cTn id="64" fill="hold">
                            <p:stCondLst>
                              <p:cond delay="8000"/>
                            </p:stCondLst>
                            <p:childTnLst>
                              <p:par>
                                <p:cTn id="65" presetID="10" presetClass="entr" presetSubtype="0"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500"/>
                                        <p:tgtEl>
                                          <p:spTgt spid="20"/>
                                        </p:tgtEl>
                                      </p:cBhvr>
                                    </p:animEffect>
                                  </p:childTnLst>
                                </p:cTn>
                              </p:par>
                            </p:childTnLst>
                          </p:cTn>
                        </p:par>
                        <p:par>
                          <p:cTn id="68" fill="hold">
                            <p:stCondLst>
                              <p:cond delay="8500"/>
                            </p:stCondLst>
                            <p:childTnLst>
                              <p:par>
                                <p:cTn id="69" presetID="22" presetClass="entr" presetSubtype="8" fill="hold" nodeType="afterEffect">
                                  <p:stCondLst>
                                    <p:cond delay="500"/>
                                  </p:stCondLst>
                                  <p:childTnLst>
                                    <p:set>
                                      <p:cBhvr>
                                        <p:cTn id="70" dur="1" fill="hold">
                                          <p:stCondLst>
                                            <p:cond delay="0"/>
                                          </p:stCondLst>
                                        </p:cTn>
                                        <p:tgtEl>
                                          <p:spTgt spid="56"/>
                                        </p:tgtEl>
                                        <p:attrNameLst>
                                          <p:attrName>style.visibility</p:attrName>
                                        </p:attrNameLst>
                                      </p:cBhvr>
                                      <p:to>
                                        <p:strVal val="visible"/>
                                      </p:to>
                                    </p:set>
                                    <p:animEffect transition="in" filter="wipe(left)">
                                      <p:cBhvr>
                                        <p:cTn id="71" dur="500"/>
                                        <p:tgtEl>
                                          <p:spTgt spid="56"/>
                                        </p:tgtEl>
                                      </p:cBhvr>
                                    </p:animEffect>
                                  </p:childTnLst>
                                </p:cTn>
                              </p:par>
                            </p:childTnLst>
                          </p:cTn>
                        </p:par>
                        <p:par>
                          <p:cTn id="72" fill="hold">
                            <p:stCondLst>
                              <p:cond delay="9500"/>
                            </p:stCondLst>
                            <p:childTnLst>
                              <p:par>
                                <p:cTn id="73" presetID="10" presetClass="entr" presetSubtype="0" fill="hold" grpId="0" nodeType="afterEffect">
                                  <p:stCondLst>
                                    <p:cond delay="0"/>
                                  </p:stCondLst>
                                  <p:childTnLst>
                                    <p:set>
                                      <p:cBhvr>
                                        <p:cTn id="74" dur="1" fill="hold">
                                          <p:stCondLst>
                                            <p:cond delay="0"/>
                                          </p:stCondLst>
                                        </p:cTn>
                                        <p:tgtEl>
                                          <p:spTgt spid="44"/>
                                        </p:tgtEl>
                                        <p:attrNameLst>
                                          <p:attrName>style.visibility</p:attrName>
                                        </p:attrNameLst>
                                      </p:cBhvr>
                                      <p:to>
                                        <p:strVal val="visible"/>
                                      </p:to>
                                    </p:set>
                                    <p:animEffect transition="in" filter="fade">
                                      <p:cBhvr>
                                        <p:cTn id="75" dur="500"/>
                                        <p:tgtEl>
                                          <p:spTgt spid="44"/>
                                        </p:tgtEl>
                                      </p:cBhvr>
                                    </p:animEffect>
                                  </p:childTnLst>
                                </p:cTn>
                              </p:par>
                            </p:childTnLst>
                          </p:cTn>
                        </p:par>
                        <p:par>
                          <p:cTn id="76" fill="hold">
                            <p:stCondLst>
                              <p:cond delay="10000"/>
                            </p:stCondLst>
                            <p:childTnLst>
                              <p:par>
                                <p:cTn id="77" presetID="22" presetClass="entr" presetSubtype="8" fill="hold" nodeType="afterEffect">
                                  <p:stCondLst>
                                    <p:cond delay="500"/>
                                  </p:stCondLst>
                                  <p:childTnLst>
                                    <p:set>
                                      <p:cBhvr>
                                        <p:cTn id="78" dur="1" fill="hold">
                                          <p:stCondLst>
                                            <p:cond delay="0"/>
                                          </p:stCondLst>
                                        </p:cTn>
                                        <p:tgtEl>
                                          <p:spTgt spid="58"/>
                                        </p:tgtEl>
                                        <p:attrNameLst>
                                          <p:attrName>style.visibility</p:attrName>
                                        </p:attrNameLst>
                                      </p:cBhvr>
                                      <p:to>
                                        <p:strVal val="visible"/>
                                      </p:to>
                                    </p:set>
                                    <p:animEffect transition="in" filter="wipe(left)">
                                      <p:cBhvr>
                                        <p:cTn id="79" dur="500"/>
                                        <p:tgtEl>
                                          <p:spTgt spid="58"/>
                                        </p:tgtEl>
                                      </p:cBhvr>
                                    </p:animEffect>
                                  </p:childTnLst>
                                </p:cTn>
                              </p:par>
                            </p:childTnLst>
                          </p:cTn>
                        </p:par>
                        <p:par>
                          <p:cTn id="80" fill="hold">
                            <p:stCondLst>
                              <p:cond delay="11000"/>
                            </p:stCondLst>
                            <p:childTnLst>
                              <p:par>
                                <p:cTn id="81" presetID="10" presetClass="entr" presetSubtype="0" fill="hold" grpId="0" nodeType="after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fade">
                                      <p:cBhvr>
                                        <p:cTn id="8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1" grpId="0" animBg="1"/>
      <p:bldP spid="12" grpId="0" animBg="1"/>
      <p:bldP spid="13" grpId="0"/>
      <p:bldP spid="14" grpId="0" animBg="1"/>
      <p:bldP spid="15" grpId="0" animBg="1"/>
      <p:bldP spid="18" grpId="0" animBg="1"/>
      <p:bldP spid="20" grpId="0" animBg="1"/>
      <p:bldP spid="21" grpId="0" animBg="1"/>
      <p:bldP spid="44" grpId="0" animBg="1"/>
      <p:bldP spid="4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hthoek 20"/>
          <p:cNvSpPr>
            <a:spLocks noChangeArrowheads="1"/>
          </p:cNvSpPr>
          <p:nvPr/>
        </p:nvSpPr>
        <p:spPr bwMode="auto">
          <a:xfrm>
            <a:off x="6078538" y="5732463"/>
            <a:ext cx="2868612" cy="914400"/>
          </a:xfrm>
          <a:prstGeom prst="rect">
            <a:avLst/>
          </a:prstGeom>
          <a:solidFill>
            <a:schemeClr val="bg1"/>
          </a:solidFill>
          <a:ln w="9525" algn="ctr">
            <a:noFill/>
            <a:round/>
            <a:headEnd/>
            <a:tailEnd/>
          </a:ln>
        </p:spPr>
        <p:txBody>
          <a:bodyPr/>
          <a:lstStyle/>
          <a:p>
            <a:pPr eaLnBrk="0" hangingPunct="0"/>
            <a:endParaRPr lang="nl-NL" sz="2400">
              <a:solidFill>
                <a:schemeClr val="tx1"/>
              </a:solidFill>
            </a:endParaRPr>
          </a:p>
        </p:txBody>
      </p:sp>
      <p:sp>
        <p:nvSpPr>
          <p:cNvPr id="168963" name="Rectangle 2"/>
          <p:cNvSpPr>
            <a:spLocks noGrp="1" noChangeArrowheads="1"/>
          </p:cNvSpPr>
          <p:nvPr>
            <p:ph type="title"/>
          </p:nvPr>
        </p:nvSpPr>
        <p:spPr>
          <a:xfrm>
            <a:off x="1451960" y="113785"/>
            <a:ext cx="7212011" cy="1143000"/>
          </a:xfrm>
        </p:spPr>
        <p:txBody>
          <a:bodyPr>
            <a:normAutofit/>
          </a:bodyPr>
          <a:lstStyle/>
          <a:p>
            <a:pPr algn="l"/>
            <a:r>
              <a:rPr lang="nl-NL" dirty="0" smtClean="0">
                <a:solidFill>
                  <a:schemeClr val="tx1"/>
                </a:solidFill>
              </a:rPr>
              <a:t>Ontwikkelingsmodel (B)PS</a:t>
            </a:r>
          </a:p>
        </p:txBody>
      </p:sp>
      <p:sp>
        <p:nvSpPr>
          <p:cNvPr id="168964" name="Text Box 3"/>
          <p:cNvSpPr txBox="1">
            <a:spLocks noChangeArrowheads="1"/>
          </p:cNvSpPr>
          <p:nvPr/>
        </p:nvSpPr>
        <p:spPr bwMode="auto">
          <a:xfrm>
            <a:off x="364013" y="2113237"/>
            <a:ext cx="1868487" cy="954107"/>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a:spAutoFit/>
            <a:flatTx/>
          </a:bodyPr>
          <a:lstStyle/>
          <a:p>
            <a:pPr algn="ctr"/>
            <a:r>
              <a:rPr lang="nl-NL" sz="2800" dirty="0" smtClean="0">
                <a:solidFill>
                  <a:srgbClr val="000000"/>
                </a:solidFill>
              </a:rPr>
              <a:t>NATURE</a:t>
            </a:r>
          </a:p>
          <a:p>
            <a:pPr algn="ctr"/>
            <a:r>
              <a:rPr lang="nl-NL" sz="2800" dirty="0" smtClean="0">
                <a:solidFill>
                  <a:srgbClr val="000000"/>
                </a:solidFill>
              </a:rPr>
              <a:t>“aanleg”</a:t>
            </a:r>
          </a:p>
        </p:txBody>
      </p:sp>
      <p:sp>
        <p:nvSpPr>
          <p:cNvPr id="168965" name="Text Box 5"/>
          <p:cNvSpPr txBox="1">
            <a:spLocks noChangeArrowheads="1"/>
          </p:cNvSpPr>
          <p:nvPr/>
        </p:nvSpPr>
        <p:spPr bwMode="auto">
          <a:xfrm>
            <a:off x="3223903" y="3646436"/>
            <a:ext cx="1532792" cy="954107"/>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spAutoFit/>
            <a:flatTx/>
          </a:bodyPr>
          <a:lstStyle/>
          <a:p>
            <a:pPr algn="ctr"/>
            <a:r>
              <a:rPr lang="nl-NL" sz="2800" b="1" dirty="0">
                <a:solidFill>
                  <a:srgbClr val="000000"/>
                </a:solidFill>
              </a:rPr>
              <a:t>Stress/</a:t>
            </a:r>
          </a:p>
          <a:p>
            <a:pPr algn="ctr"/>
            <a:r>
              <a:rPr lang="nl-NL" sz="2800" b="1" dirty="0" smtClean="0">
                <a:solidFill>
                  <a:srgbClr val="000000"/>
                </a:solidFill>
              </a:rPr>
              <a:t>spanning</a:t>
            </a:r>
            <a:endParaRPr lang="nl-NL" sz="2800" b="1" dirty="0">
              <a:solidFill>
                <a:srgbClr val="000000"/>
              </a:solidFill>
            </a:endParaRPr>
          </a:p>
        </p:txBody>
      </p:sp>
      <p:sp>
        <p:nvSpPr>
          <p:cNvPr id="168966" name="Text Box 6"/>
          <p:cNvSpPr txBox="1">
            <a:spLocks noChangeArrowheads="1"/>
          </p:cNvSpPr>
          <p:nvPr/>
        </p:nvSpPr>
        <p:spPr bwMode="auto">
          <a:xfrm>
            <a:off x="364013" y="5527314"/>
            <a:ext cx="2047687" cy="954107"/>
          </a:xfrm>
          <a:prstGeom prst="rect">
            <a:avLst/>
          </a:prstGeom>
          <a:solidFill>
            <a:schemeClr val="bg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square">
            <a:spAutoFit/>
            <a:flatTx/>
          </a:bodyPr>
          <a:lstStyle/>
          <a:p>
            <a:pPr algn="ctr"/>
            <a:r>
              <a:rPr lang="nl-NL" sz="2800" dirty="0" smtClean="0">
                <a:solidFill>
                  <a:srgbClr val="000000"/>
                </a:solidFill>
              </a:rPr>
              <a:t>NURTURE</a:t>
            </a:r>
          </a:p>
          <a:p>
            <a:pPr algn="ctr"/>
            <a:r>
              <a:rPr lang="nl-NL" sz="2800" dirty="0" smtClean="0">
                <a:solidFill>
                  <a:srgbClr val="000000"/>
                </a:solidFill>
              </a:rPr>
              <a:t>“omgeving”</a:t>
            </a:r>
            <a:endParaRPr lang="nl-NL" sz="2800" dirty="0">
              <a:solidFill>
                <a:srgbClr val="000000"/>
              </a:solidFill>
            </a:endParaRPr>
          </a:p>
        </p:txBody>
      </p:sp>
      <p:sp>
        <p:nvSpPr>
          <p:cNvPr id="168967" name="Text Box 8"/>
          <p:cNvSpPr txBox="1">
            <a:spLocks noChangeArrowheads="1"/>
          </p:cNvSpPr>
          <p:nvPr/>
        </p:nvSpPr>
        <p:spPr bwMode="auto">
          <a:xfrm>
            <a:off x="5460457" y="4592440"/>
            <a:ext cx="3575593" cy="923330"/>
          </a:xfrm>
          <a:prstGeom prst="rect">
            <a:avLst/>
          </a:prstGeom>
          <a:solidFill>
            <a:srgbClr val="FFFF00"/>
          </a:solidFill>
          <a:ln w="9525">
            <a:solidFill>
              <a:schemeClr val="tx1"/>
            </a:solidFill>
            <a:miter lim="800000"/>
            <a:headEnd/>
            <a:tailEnd/>
          </a:ln>
        </p:spPr>
        <p:txBody>
          <a:bodyPr wrap="square">
            <a:spAutoFit/>
          </a:bodyPr>
          <a:lstStyle/>
          <a:p>
            <a:pPr algn="ctr"/>
            <a:r>
              <a:rPr lang="nl-NL" sz="1800" dirty="0" smtClean="0">
                <a:solidFill>
                  <a:srgbClr val="000000"/>
                </a:solidFill>
              </a:rPr>
              <a:t>Klachten en symptomen in het interpersoonlijk functioneren</a:t>
            </a:r>
          </a:p>
          <a:p>
            <a:pPr algn="ctr"/>
            <a:r>
              <a:rPr lang="nl-NL" dirty="0" smtClean="0">
                <a:solidFill>
                  <a:srgbClr val="000000"/>
                </a:solidFill>
              </a:rPr>
              <a:t>= kern van </a:t>
            </a:r>
            <a:r>
              <a:rPr lang="nl-NL" dirty="0" err="1" smtClean="0">
                <a:solidFill>
                  <a:srgbClr val="000000"/>
                </a:solidFill>
              </a:rPr>
              <a:t>PS’en</a:t>
            </a:r>
            <a:endParaRPr lang="nl-NL" sz="1800" dirty="0">
              <a:solidFill>
                <a:srgbClr val="000000"/>
              </a:solidFill>
            </a:endParaRPr>
          </a:p>
        </p:txBody>
      </p:sp>
      <p:sp>
        <p:nvSpPr>
          <p:cNvPr id="168968" name="Text Box 9"/>
          <p:cNvSpPr txBox="1">
            <a:spLocks noChangeArrowheads="1"/>
          </p:cNvSpPr>
          <p:nvPr/>
        </p:nvSpPr>
        <p:spPr bwMode="auto">
          <a:xfrm>
            <a:off x="5460456" y="1664748"/>
            <a:ext cx="3575593" cy="1077218"/>
          </a:xfrm>
          <a:prstGeom prst="rect">
            <a:avLst/>
          </a:prstGeom>
          <a:solidFill>
            <a:srgbClr val="FFC000"/>
          </a:solidFill>
          <a:ln w="9525">
            <a:solidFill>
              <a:schemeClr val="tx1"/>
            </a:solidFill>
            <a:miter lim="800000"/>
            <a:headEnd/>
            <a:tailEnd/>
          </a:ln>
        </p:spPr>
        <p:txBody>
          <a:bodyPr wrap="square">
            <a:spAutoFit/>
          </a:bodyPr>
          <a:lstStyle/>
          <a:p>
            <a:r>
              <a:rPr lang="en-GB" sz="1600" dirty="0"/>
              <a:t>Pre-</a:t>
            </a:r>
            <a:r>
              <a:rPr lang="en-GB" sz="1600" dirty="0" err="1"/>
              <a:t>mentaliserende</a:t>
            </a:r>
            <a:r>
              <a:rPr lang="en-GB" sz="1600" dirty="0"/>
              <a:t> </a:t>
            </a:r>
            <a:r>
              <a:rPr lang="en-GB" sz="1600" dirty="0" err="1"/>
              <a:t>modi</a:t>
            </a:r>
            <a:r>
              <a:rPr lang="en-GB" sz="1600" dirty="0"/>
              <a:t>: </a:t>
            </a:r>
            <a:endParaRPr lang="en-GB" sz="1600" dirty="0" smtClean="0"/>
          </a:p>
          <a:p>
            <a:pPr marL="342900" indent="-342900">
              <a:buFont typeface="Wingdings" panose="05000000000000000000" pitchFamily="2" charset="2"/>
              <a:buChar char="ü"/>
            </a:pPr>
            <a:r>
              <a:rPr lang="en-GB" sz="1600" dirty="0" err="1"/>
              <a:t>P</a:t>
            </a:r>
            <a:r>
              <a:rPr lang="en-GB" sz="1600" dirty="0" err="1" smtClean="0"/>
              <a:t>sychisch</a:t>
            </a:r>
            <a:r>
              <a:rPr lang="en-GB" sz="1600" dirty="0" smtClean="0"/>
              <a:t> equivalent</a:t>
            </a:r>
          </a:p>
          <a:p>
            <a:pPr marL="342900" indent="-342900">
              <a:buFont typeface="Wingdings" panose="05000000000000000000" pitchFamily="2" charset="2"/>
              <a:buChar char="ü"/>
            </a:pPr>
            <a:r>
              <a:rPr lang="en-GB" sz="1600" dirty="0" err="1" smtClean="0"/>
              <a:t>Teleologisch</a:t>
            </a:r>
            <a:endParaRPr lang="en-GB" sz="1600" dirty="0"/>
          </a:p>
          <a:p>
            <a:pPr marL="342900" indent="-342900">
              <a:buFont typeface="Wingdings" panose="05000000000000000000" pitchFamily="2" charset="2"/>
              <a:buChar char="ü"/>
            </a:pPr>
            <a:r>
              <a:rPr lang="en-GB" sz="1600" dirty="0" smtClean="0"/>
              <a:t>Pretend</a:t>
            </a:r>
            <a:endParaRPr lang="en-GB" sz="1600" dirty="0"/>
          </a:p>
        </p:txBody>
      </p:sp>
      <p:cxnSp>
        <p:nvCxnSpPr>
          <p:cNvPr id="168970" name="AutoShape 11"/>
          <p:cNvCxnSpPr>
            <a:cxnSpLocks noChangeShapeType="1"/>
          </p:cNvCxnSpPr>
          <p:nvPr/>
        </p:nvCxnSpPr>
        <p:spPr bwMode="auto">
          <a:xfrm flipV="1">
            <a:off x="1489386" y="4804039"/>
            <a:ext cx="0" cy="530414"/>
          </a:xfrm>
          <a:prstGeom prst="straightConnector1">
            <a:avLst/>
          </a:prstGeom>
          <a:noFill/>
          <a:ln w="57150">
            <a:solidFill>
              <a:schemeClr val="tx1"/>
            </a:solidFill>
            <a:round/>
            <a:headEnd/>
            <a:tailEnd type="triangle" w="med" len="med"/>
          </a:ln>
        </p:spPr>
      </p:cxnSp>
      <p:sp>
        <p:nvSpPr>
          <p:cNvPr id="168973" name="Text Box 17"/>
          <p:cNvSpPr txBox="1">
            <a:spLocks noChangeArrowheads="1"/>
          </p:cNvSpPr>
          <p:nvPr/>
        </p:nvSpPr>
        <p:spPr bwMode="auto">
          <a:xfrm>
            <a:off x="125414" y="1191613"/>
            <a:ext cx="2822574" cy="707886"/>
          </a:xfrm>
          <a:prstGeom prst="rect">
            <a:avLst/>
          </a:prstGeom>
          <a:noFill/>
          <a:ln w="9525">
            <a:solidFill>
              <a:schemeClr val="tx1"/>
            </a:solidFill>
            <a:prstDash val="dash"/>
            <a:miter lim="800000"/>
            <a:headEnd/>
            <a:tailEnd/>
          </a:ln>
        </p:spPr>
        <p:txBody>
          <a:bodyPr wrap="square">
            <a:spAutoFit/>
          </a:bodyPr>
          <a:lstStyle/>
          <a:p>
            <a:pPr algn="ctr"/>
            <a:r>
              <a:rPr lang="nl-NL" sz="2000" b="1" dirty="0" err="1" smtClean="0">
                <a:solidFill>
                  <a:srgbClr val="000000"/>
                </a:solidFill>
              </a:rPr>
              <a:t>Kwetsbaarheids-factoren</a:t>
            </a:r>
            <a:endParaRPr lang="nl-NL" sz="2000" b="1" dirty="0">
              <a:solidFill>
                <a:srgbClr val="000000"/>
              </a:solidFill>
            </a:endParaRPr>
          </a:p>
        </p:txBody>
      </p:sp>
      <p:sp>
        <p:nvSpPr>
          <p:cNvPr id="168974" name="Text Box 18"/>
          <p:cNvSpPr txBox="1">
            <a:spLocks noChangeArrowheads="1"/>
          </p:cNvSpPr>
          <p:nvPr/>
        </p:nvSpPr>
        <p:spPr bwMode="auto">
          <a:xfrm>
            <a:off x="3191464" y="1191613"/>
            <a:ext cx="2426818" cy="400110"/>
          </a:xfrm>
          <a:prstGeom prst="rect">
            <a:avLst/>
          </a:prstGeom>
          <a:noFill/>
          <a:ln w="9525">
            <a:solidFill>
              <a:schemeClr val="tx1"/>
            </a:solidFill>
            <a:prstDash val="dash"/>
            <a:miter lim="800000"/>
            <a:headEnd/>
            <a:tailEnd/>
          </a:ln>
        </p:spPr>
        <p:txBody>
          <a:bodyPr wrap="none">
            <a:spAutoFit/>
          </a:bodyPr>
          <a:lstStyle/>
          <a:p>
            <a:pPr algn="ctr"/>
            <a:r>
              <a:rPr lang="en-GB" sz="2000" b="1" dirty="0" err="1">
                <a:solidFill>
                  <a:srgbClr val="000000"/>
                </a:solidFill>
              </a:rPr>
              <a:t>Uitlokkende</a:t>
            </a:r>
            <a:r>
              <a:rPr lang="en-GB" sz="2000" b="1" dirty="0">
                <a:solidFill>
                  <a:srgbClr val="000000"/>
                </a:solidFill>
              </a:rPr>
              <a:t> </a:t>
            </a:r>
            <a:r>
              <a:rPr lang="en-GB" sz="2000" b="1" dirty="0" err="1">
                <a:solidFill>
                  <a:srgbClr val="000000"/>
                </a:solidFill>
              </a:rPr>
              <a:t>factoren</a:t>
            </a:r>
            <a:endParaRPr lang="en-GB" sz="2000" b="1" dirty="0">
              <a:solidFill>
                <a:srgbClr val="000000"/>
              </a:solidFill>
            </a:endParaRPr>
          </a:p>
        </p:txBody>
      </p:sp>
      <p:sp>
        <p:nvSpPr>
          <p:cNvPr id="168976" name="Text Box 22"/>
          <p:cNvSpPr txBox="1">
            <a:spLocks noChangeArrowheads="1"/>
          </p:cNvSpPr>
          <p:nvPr/>
        </p:nvSpPr>
        <p:spPr bwMode="auto">
          <a:xfrm>
            <a:off x="178664" y="3603710"/>
            <a:ext cx="2554218" cy="1200329"/>
          </a:xfrm>
          <a:prstGeom prst="rect">
            <a:avLst/>
          </a:prstGeom>
          <a:solidFill>
            <a:srgbClr val="66FF66"/>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FF66"/>
            </a:extrusionClr>
          </a:sp3d>
        </p:spPr>
        <p:txBody>
          <a:bodyPr wrap="square">
            <a:spAutoFit/>
            <a:flatTx/>
          </a:bodyPr>
          <a:lstStyle/>
          <a:p>
            <a:pPr algn="ctr"/>
            <a:r>
              <a:rPr lang="nl-NL" sz="2400" b="1" dirty="0" smtClean="0">
                <a:solidFill>
                  <a:srgbClr val="000000"/>
                </a:solidFill>
              </a:rPr>
              <a:t>Gebrekkige emotie- </a:t>
            </a:r>
            <a:r>
              <a:rPr lang="nl-NL" sz="2400" b="1" dirty="0">
                <a:solidFill>
                  <a:srgbClr val="000000"/>
                </a:solidFill>
              </a:rPr>
              <a:t>en </a:t>
            </a:r>
            <a:r>
              <a:rPr lang="nl-NL" sz="2400" b="1" dirty="0" smtClean="0">
                <a:solidFill>
                  <a:srgbClr val="000000"/>
                </a:solidFill>
              </a:rPr>
              <a:t>stressregulatie </a:t>
            </a:r>
            <a:endParaRPr lang="nl-NL" sz="2400" b="1" dirty="0">
              <a:solidFill>
                <a:srgbClr val="000000"/>
              </a:solidFill>
            </a:endParaRPr>
          </a:p>
        </p:txBody>
      </p:sp>
      <p:cxnSp>
        <p:nvCxnSpPr>
          <p:cNvPr id="168977" name="AutoShape 23"/>
          <p:cNvCxnSpPr>
            <a:cxnSpLocks noChangeShapeType="1"/>
          </p:cNvCxnSpPr>
          <p:nvPr/>
        </p:nvCxnSpPr>
        <p:spPr bwMode="auto">
          <a:xfrm>
            <a:off x="2732882" y="4076700"/>
            <a:ext cx="430212" cy="0"/>
          </a:xfrm>
          <a:prstGeom prst="straightConnector1">
            <a:avLst/>
          </a:prstGeom>
          <a:noFill/>
          <a:ln w="57150">
            <a:solidFill>
              <a:schemeClr val="tx1"/>
            </a:solidFill>
            <a:round/>
            <a:headEnd/>
            <a:tailEnd type="triangle" w="med" len="med"/>
          </a:ln>
        </p:spPr>
      </p:cxnSp>
      <p:sp>
        <p:nvSpPr>
          <p:cNvPr id="168978" name="Text Box 8"/>
          <p:cNvSpPr txBox="1">
            <a:spLocks noChangeArrowheads="1"/>
          </p:cNvSpPr>
          <p:nvPr/>
        </p:nvSpPr>
        <p:spPr bwMode="auto">
          <a:xfrm>
            <a:off x="5460457" y="6165850"/>
            <a:ext cx="3575593" cy="523875"/>
          </a:xfrm>
          <a:prstGeom prst="rect">
            <a:avLst/>
          </a:prstGeom>
          <a:solidFill>
            <a:srgbClr val="FFFF00"/>
          </a:solidFill>
          <a:ln w="9525">
            <a:solidFill>
              <a:schemeClr val="tx1"/>
            </a:solidFill>
            <a:miter lim="800000"/>
            <a:headEnd/>
            <a:tailEnd/>
          </a:ln>
        </p:spPr>
        <p:txBody>
          <a:bodyPr wrap="square">
            <a:spAutoFit/>
          </a:bodyPr>
          <a:lstStyle/>
          <a:p>
            <a:pPr algn="ctr"/>
            <a:r>
              <a:rPr lang="nl-NL" sz="1400" dirty="0">
                <a:solidFill>
                  <a:srgbClr val="000000"/>
                </a:solidFill>
              </a:rPr>
              <a:t>Problemen werk, opleiding, sociaal maatschappelijk functioneren</a:t>
            </a:r>
          </a:p>
        </p:txBody>
      </p:sp>
      <p:cxnSp>
        <p:nvCxnSpPr>
          <p:cNvPr id="168979" name="AutoShape 13"/>
          <p:cNvCxnSpPr>
            <a:cxnSpLocks noChangeShapeType="1"/>
          </p:cNvCxnSpPr>
          <p:nvPr/>
        </p:nvCxnSpPr>
        <p:spPr bwMode="auto">
          <a:xfrm>
            <a:off x="7669213" y="5589588"/>
            <a:ext cx="12700" cy="503237"/>
          </a:xfrm>
          <a:prstGeom prst="straightConnector1">
            <a:avLst/>
          </a:prstGeom>
          <a:noFill/>
          <a:ln w="57150">
            <a:solidFill>
              <a:schemeClr val="tx1"/>
            </a:solidFill>
            <a:round/>
            <a:headEnd/>
            <a:tailEnd type="triangle" w="med" len="med"/>
          </a:ln>
        </p:spPr>
      </p:cxnSp>
      <p:sp>
        <p:nvSpPr>
          <p:cNvPr id="25" name="Text Box 18"/>
          <p:cNvSpPr txBox="1">
            <a:spLocks noChangeArrowheads="1"/>
          </p:cNvSpPr>
          <p:nvPr/>
        </p:nvSpPr>
        <p:spPr bwMode="auto">
          <a:xfrm>
            <a:off x="5859912" y="1196331"/>
            <a:ext cx="2804059" cy="400110"/>
          </a:xfrm>
          <a:prstGeom prst="rect">
            <a:avLst/>
          </a:prstGeom>
          <a:noFill/>
          <a:ln w="9525">
            <a:solidFill>
              <a:schemeClr val="tx1"/>
            </a:solidFill>
            <a:prstDash val="dash"/>
            <a:miter lim="800000"/>
            <a:headEnd/>
            <a:tailEnd/>
          </a:ln>
        </p:spPr>
        <p:txBody>
          <a:bodyPr wrap="square">
            <a:spAutoFit/>
          </a:bodyPr>
          <a:lstStyle/>
          <a:p>
            <a:pPr algn="ctr"/>
            <a:r>
              <a:rPr lang="en-GB" sz="2000" b="1" dirty="0" err="1" smtClean="0">
                <a:solidFill>
                  <a:srgbClr val="000000"/>
                </a:solidFill>
              </a:rPr>
              <a:t>Uiting</a:t>
            </a:r>
            <a:endParaRPr lang="en-GB" sz="2000" b="1" dirty="0">
              <a:solidFill>
                <a:srgbClr val="000000"/>
              </a:solidFill>
            </a:endParaRPr>
          </a:p>
        </p:txBody>
      </p:sp>
      <p:cxnSp>
        <p:nvCxnSpPr>
          <p:cNvPr id="26" name="AutoShape 13"/>
          <p:cNvCxnSpPr>
            <a:cxnSpLocks noChangeShapeType="1"/>
          </p:cNvCxnSpPr>
          <p:nvPr/>
        </p:nvCxnSpPr>
        <p:spPr bwMode="auto">
          <a:xfrm>
            <a:off x="1457207" y="3063440"/>
            <a:ext cx="12700" cy="503237"/>
          </a:xfrm>
          <a:prstGeom prst="straightConnector1">
            <a:avLst/>
          </a:prstGeom>
          <a:noFill/>
          <a:ln w="57150">
            <a:solidFill>
              <a:schemeClr val="tx1"/>
            </a:solidFill>
            <a:round/>
            <a:headEnd/>
            <a:tailEnd type="triangle" w="med" len="med"/>
          </a:ln>
        </p:spPr>
      </p:cxnSp>
      <p:cxnSp>
        <p:nvCxnSpPr>
          <p:cNvPr id="29" name="AutoShape 13"/>
          <p:cNvCxnSpPr>
            <a:cxnSpLocks noChangeShapeType="1"/>
          </p:cNvCxnSpPr>
          <p:nvPr/>
        </p:nvCxnSpPr>
        <p:spPr bwMode="auto">
          <a:xfrm>
            <a:off x="7652679" y="3980856"/>
            <a:ext cx="12700" cy="503237"/>
          </a:xfrm>
          <a:prstGeom prst="straightConnector1">
            <a:avLst/>
          </a:prstGeom>
          <a:noFill/>
          <a:ln w="57150">
            <a:solidFill>
              <a:schemeClr val="tx1"/>
            </a:solidFill>
            <a:round/>
            <a:headEnd/>
            <a:tailEnd type="triangle" w="med" len="med"/>
          </a:ln>
        </p:spPr>
      </p:cxnSp>
      <p:sp>
        <p:nvSpPr>
          <p:cNvPr id="3" name="Bent Arrow 2"/>
          <p:cNvSpPr/>
          <p:nvPr/>
        </p:nvSpPr>
        <p:spPr>
          <a:xfrm>
            <a:off x="3995936" y="2590290"/>
            <a:ext cx="1368152" cy="72120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0" name="Text Box 9"/>
          <p:cNvSpPr txBox="1">
            <a:spLocks noChangeArrowheads="1"/>
          </p:cNvSpPr>
          <p:nvPr/>
        </p:nvSpPr>
        <p:spPr bwMode="auto">
          <a:xfrm>
            <a:off x="5460455" y="2810273"/>
            <a:ext cx="3575593" cy="338554"/>
          </a:xfrm>
          <a:prstGeom prst="rect">
            <a:avLst/>
          </a:prstGeom>
          <a:solidFill>
            <a:srgbClr val="FFC000"/>
          </a:solidFill>
          <a:ln w="9525">
            <a:solidFill>
              <a:schemeClr val="tx1"/>
            </a:solidFill>
            <a:miter lim="800000"/>
            <a:headEnd/>
            <a:tailEnd/>
          </a:ln>
        </p:spPr>
        <p:txBody>
          <a:bodyPr wrap="square">
            <a:spAutoFit/>
          </a:bodyPr>
          <a:lstStyle/>
          <a:p>
            <a:r>
              <a:rPr lang="en-GB" sz="1600" dirty="0" err="1" smtClean="0"/>
              <a:t>Externalisatie</a:t>
            </a:r>
            <a:r>
              <a:rPr lang="en-GB" sz="1600" dirty="0" smtClean="0"/>
              <a:t> alien self</a:t>
            </a:r>
          </a:p>
        </p:txBody>
      </p:sp>
      <p:sp>
        <p:nvSpPr>
          <p:cNvPr id="21" name="Text Box 9"/>
          <p:cNvSpPr txBox="1">
            <a:spLocks noChangeArrowheads="1"/>
          </p:cNvSpPr>
          <p:nvPr/>
        </p:nvSpPr>
        <p:spPr bwMode="auto">
          <a:xfrm>
            <a:off x="5460455" y="3217134"/>
            <a:ext cx="3575593" cy="584775"/>
          </a:xfrm>
          <a:prstGeom prst="rect">
            <a:avLst/>
          </a:prstGeom>
          <a:solidFill>
            <a:srgbClr val="FFC000"/>
          </a:solidFill>
          <a:ln w="9525">
            <a:solidFill>
              <a:schemeClr val="tx1"/>
            </a:solidFill>
            <a:miter lim="800000"/>
            <a:headEnd/>
            <a:tailEnd/>
          </a:ln>
        </p:spPr>
        <p:txBody>
          <a:bodyPr wrap="square">
            <a:spAutoFit/>
          </a:bodyPr>
          <a:lstStyle/>
          <a:p>
            <a:r>
              <a:rPr lang="en-GB" sz="1600" dirty="0" err="1" smtClean="0"/>
              <a:t>Polarisaties</a:t>
            </a:r>
            <a:r>
              <a:rPr lang="en-GB" sz="1600" dirty="0" smtClean="0"/>
              <a:t> in </a:t>
            </a:r>
            <a:r>
              <a:rPr lang="en-GB" sz="1600" dirty="0" err="1" smtClean="0"/>
              <a:t>dimensies</a:t>
            </a:r>
            <a:r>
              <a:rPr lang="en-GB" sz="1600" dirty="0" smtClean="0"/>
              <a:t> van </a:t>
            </a:r>
            <a:r>
              <a:rPr lang="en-GB" sz="1600" dirty="0" err="1" smtClean="0"/>
              <a:t>mentaliseren</a:t>
            </a:r>
            <a:endParaRPr lang="en-GB" sz="1600" dirty="0" smtClean="0"/>
          </a:p>
        </p:txBody>
      </p:sp>
      <p:sp>
        <p:nvSpPr>
          <p:cNvPr id="2" name="TextBox 1"/>
          <p:cNvSpPr txBox="1"/>
          <p:nvPr/>
        </p:nvSpPr>
        <p:spPr>
          <a:xfrm>
            <a:off x="3419840" y="1831666"/>
            <a:ext cx="1944248" cy="738664"/>
          </a:xfrm>
          <a:prstGeom prst="rect">
            <a:avLst/>
          </a:prstGeom>
          <a:noFill/>
        </p:spPr>
        <p:txBody>
          <a:bodyPr wrap="square" rtlCol="0">
            <a:spAutoFit/>
          </a:bodyPr>
          <a:lstStyle/>
          <a:p>
            <a:r>
              <a:rPr lang="en-US" sz="1400" dirty="0" err="1" smtClean="0">
                <a:solidFill>
                  <a:srgbClr val="F452D5"/>
                </a:solidFill>
              </a:rPr>
              <a:t>Hyperactivatie</a:t>
            </a:r>
            <a:r>
              <a:rPr lang="en-US" sz="1400" dirty="0" smtClean="0">
                <a:solidFill>
                  <a:srgbClr val="F452D5"/>
                </a:solidFill>
              </a:rPr>
              <a:t> </a:t>
            </a:r>
            <a:r>
              <a:rPr lang="en-US" sz="1400" dirty="0" err="1" smtClean="0">
                <a:solidFill>
                  <a:srgbClr val="F452D5"/>
                </a:solidFill>
              </a:rPr>
              <a:t>gehechtheidssysteem</a:t>
            </a:r>
            <a:r>
              <a:rPr lang="en-US" sz="1400" dirty="0" smtClean="0">
                <a:solidFill>
                  <a:srgbClr val="F452D5"/>
                </a:solidFill>
              </a:rPr>
              <a:t>/ </a:t>
            </a:r>
            <a:r>
              <a:rPr lang="en-US" sz="1400" dirty="0" err="1" smtClean="0">
                <a:solidFill>
                  <a:srgbClr val="F452D5"/>
                </a:solidFill>
              </a:rPr>
              <a:t>verlies</a:t>
            </a:r>
            <a:r>
              <a:rPr lang="en-US" sz="1400" dirty="0" smtClean="0">
                <a:solidFill>
                  <a:srgbClr val="F452D5"/>
                </a:solidFill>
              </a:rPr>
              <a:t> </a:t>
            </a:r>
            <a:r>
              <a:rPr lang="en-US" sz="1400" dirty="0" err="1" smtClean="0">
                <a:solidFill>
                  <a:srgbClr val="F452D5"/>
                </a:solidFill>
              </a:rPr>
              <a:t>mentaliseren</a:t>
            </a:r>
            <a:endParaRPr lang="nl-BE" sz="1400" dirty="0">
              <a:solidFill>
                <a:srgbClr val="F452D5"/>
              </a:solidFill>
            </a:endParaRPr>
          </a:p>
        </p:txBody>
      </p:sp>
    </p:spTree>
    <p:extLst>
      <p:ext uri="{BB962C8B-B14F-4D97-AF65-F5344CB8AC3E}">
        <p14:creationId xmlns:p14="http://schemas.microsoft.com/office/powerpoint/2010/main" val="174839494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0" y="0"/>
            <a:ext cx="7848600" cy="1098550"/>
          </a:xfrm>
        </p:spPr>
        <p:txBody>
          <a:bodyPr/>
          <a:lstStyle/>
          <a:p>
            <a:r>
              <a:rPr lang="nl-NL" dirty="0" err="1" smtClean="0">
                <a:solidFill>
                  <a:srgbClr val="FF0066"/>
                </a:solidFill>
              </a:rPr>
              <a:t>Eye-opener</a:t>
            </a:r>
            <a:endParaRPr lang="nl-NL" dirty="0">
              <a:solidFill>
                <a:srgbClr val="FF0066"/>
              </a:solidFill>
            </a:endParaRPr>
          </a:p>
        </p:txBody>
      </p:sp>
      <p:sp>
        <p:nvSpPr>
          <p:cNvPr id="3" name="Tijdelijke aanduiding voor inhoud 2"/>
          <p:cNvSpPr>
            <a:spLocks noGrp="1"/>
          </p:cNvSpPr>
          <p:nvPr>
            <p:ph idx="1"/>
          </p:nvPr>
        </p:nvSpPr>
        <p:spPr/>
        <p:txBody>
          <a:bodyPr>
            <a:normAutofit/>
          </a:bodyPr>
          <a:lstStyle/>
          <a:p>
            <a:r>
              <a:rPr lang="nl-NL" dirty="0" smtClean="0"/>
              <a:t>Wat we dus als behandelaars moeten doen, is niet zozeer (of niet alleen) goede inzichten, vaardigheden en adviezen aanreiken, maar vooral de</a:t>
            </a:r>
            <a:r>
              <a:rPr lang="nl-NL" dirty="0" smtClean="0">
                <a:solidFill>
                  <a:srgbClr val="FF0000"/>
                </a:solidFill>
              </a:rPr>
              <a:t> (interpersoonlijke) condities creëren </a:t>
            </a:r>
            <a:r>
              <a:rPr lang="nl-NL" dirty="0" smtClean="0"/>
              <a:t>waaronder die adviezen, inzichten </a:t>
            </a:r>
            <a:r>
              <a:rPr lang="nl-NL" dirty="0" err="1" smtClean="0"/>
              <a:t>etc</a:t>
            </a:r>
            <a:r>
              <a:rPr lang="nl-NL" dirty="0" smtClean="0"/>
              <a:t> ook kunnen ‘aankomen’</a:t>
            </a:r>
          </a:p>
          <a:p>
            <a:pPr marL="0" indent="0">
              <a:buNone/>
            </a:pPr>
            <a:r>
              <a:rPr lang="nl-NL" dirty="0" smtClean="0"/>
              <a:t> </a:t>
            </a:r>
          </a:p>
          <a:p>
            <a:r>
              <a:rPr lang="nl-NL" dirty="0" smtClean="0"/>
              <a:t>Hoe? </a:t>
            </a:r>
            <a:endParaRPr lang="nl-NL" dirty="0"/>
          </a:p>
        </p:txBody>
      </p:sp>
    </p:spTree>
    <p:extLst>
      <p:ext uri="{BB962C8B-B14F-4D97-AF65-F5344CB8AC3E}">
        <p14:creationId xmlns:p14="http://schemas.microsoft.com/office/powerpoint/2010/main" val="289838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116013" y="1700760"/>
            <a:ext cx="7848600" cy="1400383"/>
          </a:xfrm>
          <a:prstGeom prst="rect">
            <a:avLst/>
          </a:prstGeom>
          <a:noFill/>
          <a:ln w="9525">
            <a:noFill/>
            <a:miter lim="800000"/>
            <a:headEnd/>
            <a:tailEnd/>
          </a:ln>
        </p:spPr>
        <p:txBody>
          <a:bodyPr wrap="square">
            <a:spAutoFit/>
          </a:bodyPr>
          <a:lstStyle/>
          <a:p>
            <a:pPr marL="376238" indent="-376238" eaLnBrk="0" hangingPunct="0">
              <a:spcBef>
                <a:spcPct val="50000"/>
              </a:spcBef>
              <a:defRPr/>
            </a:pPr>
            <a:endParaRPr lang="nl-NL" dirty="0" smtClean="0">
              <a:solidFill>
                <a:srgbClr val="002060"/>
              </a:solidFill>
            </a:endParaRPr>
          </a:p>
          <a:p>
            <a:pPr marL="376238" indent="-376238" eaLnBrk="0" hangingPunct="0">
              <a:defRPr/>
            </a:pPr>
            <a:endParaRPr lang="nl-NL" sz="1800" dirty="0">
              <a:solidFill>
                <a:srgbClr val="002060"/>
              </a:solidFill>
            </a:endParaRPr>
          </a:p>
          <a:p>
            <a:pPr marL="376238" indent="-376238" eaLnBrk="0" hangingPunct="0">
              <a:spcBef>
                <a:spcPct val="50000"/>
              </a:spcBef>
              <a:defRPr/>
            </a:pPr>
            <a:endParaRPr lang="nl-NL" sz="1800" dirty="0">
              <a:solidFill>
                <a:srgbClr val="002060"/>
              </a:solidFill>
            </a:endParaRPr>
          </a:p>
          <a:p>
            <a:pPr marL="376238" indent="-376238" eaLnBrk="0" hangingPunct="0">
              <a:defRPr/>
            </a:pPr>
            <a:endParaRPr lang="nl-NL" dirty="0">
              <a:solidFill>
                <a:srgbClr val="002060"/>
              </a:solidFill>
            </a:endParaRPr>
          </a:p>
        </p:txBody>
      </p:sp>
      <p:sp>
        <p:nvSpPr>
          <p:cNvPr id="168963" name="Rectangle 7"/>
          <p:cNvSpPr>
            <a:spLocks noChangeArrowheads="1"/>
          </p:cNvSpPr>
          <p:nvPr/>
        </p:nvSpPr>
        <p:spPr bwMode="auto">
          <a:xfrm>
            <a:off x="1331550" y="692620"/>
            <a:ext cx="6120850" cy="576080"/>
          </a:xfrm>
          <a:prstGeom prst="rect">
            <a:avLst/>
          </a:prstGeom>
          <a:noFill/>
          <a:ln w="9525" algn="ctr">
            <a:noFill/>
            <a:miter lim="800000"/>
            <a:headEnd/>
            <a:tailEnd/>
          </a:ln>
        </p:spPr>
        <p:txBody>
          <a:bodyPr/>
          <a:lstStyle/>
          <a:p>
            <a:pPr eaLnBrk="0" hangingPunct="0"/>
            <a:r>
              <a:rPr lang="nl-NL" sz="2800" b="1" dirty="0" err="1" smtClean="0">
                <a:solidFill>
                  <a:schemeClr val="tx1"/>
                </a:solidFill>
              </a:rPr>
              <a:t>Mentaliserende</a:t>
            </a:r>
            <a:r>
              <a:rPr lang="nl-NL" sz="2800" b="1" dirty="0" smtClean="0">
                <a:solidFill>
                  <a:schemeClr val="tx1"/>
                </a:solidFill>
              </a:rPr>
              <a:t> basishouding </a:t>
            </a:r>
          </a:p>
        </p:txBody>
      </p:sp>
      <p:grpSp>
        <p:nvGrpSpPr>
          <p:cNvPr id="2" name="Groep 34"/>
          <p:cNvGrpSpPr/>
          <p:nvPr/>
        </p:nvGrpSpPr>
        <p:grpSpPr>
          <a:xfrm>
            <a:off x="595821" y="1916790"/>
            <a:ext cx="8008739" cy="3268295"/>
            <a:chOff x="451801" y="2124125"/>
            <a:chExt cx="8008739" cy="3268295"/>
          </a:xfrm>
        </p:grpSpPr>
        <p:sp>
          <p:nvSpPr>
            <p:cNvPr id="5" name="Tekstvak 4"/>
            <p:cNvSpPr txBox="1"/>
            <p:nvPr/>
          </p:nvSpPr>
          <p:spPr>
            <a:xfrm>
              <a:off x="2195670" y="3068950"/>
              <a:ext cx="4680650" cy="923330"/>
            </a:xfrm>
            <a:prstGeom prst="rect">
              <a:avLst/>
            </a:prstGeom>
            <a:noFill/>
          </p:spPr>
          <p:txBody>
            <a:bodyPr wrap="square" rtlCol="0">
              <a:spAutoFit/>
            </a:bodyPr>
            <a:lstStyle/>
            <a:p>
              <a:pPr eaLnBrk="0" hangingPunct="0"/>
              <a:r>
                <a:rPr lang="nl-NL" sz="5400" b="1" dirty="0" smtClean="0">
                  <a:solidFill>
                    <a:schemeClr val="tx1"/>
                  </a:solidFill>
                </a:rPr>
                <a:t>mentaliseren</a:t>
              </a:r>
            </a:p>
          </p:txBody>
        </p:sp>
        <p:sp>
          <p:nvSpPr>
            <p:cNvPr id="6" name="Tekstvak 5"/>
            <p:cNvSpPr txBox="1"/>
            <p:nvPr/>
          </p:nvSpPr>
          <p:spPr>
            <a:xfrm>
              <a:off x="7380390" y="3861060"/>
              <a:ext cx="1080150" cy="400110"/>
            </a:xfrm>
            <a:prstGeom prst="rect">
              <a:avLst/>
            </a:prstGeom>
            <a:noFill/>
          </p:spPr>
          <p:txBody>
            <a:bodyPr wrap="square" rtlCol="0">
              <a:spAutoFit/>
            </a:bodyPr>
            <a:lstStyle/>
            <a:p>
              <a:pPr eaLnBrk="0" hangingPunct="0"/>
              <a:r>
                <a:rPr lang="nl-NL" b="1" i="1" dirty="0" smtClean="0">
                  <a:solidFill>
                    <a:srgbClr val="57FBFB"/>
                  </a:solidFill>
                  <a:latin typeface="Century Gothic" pitchFamily="34" charset="0"/>
                </a:rPr>
                <a:t>samen</a:t>
              </a:r>
            </a:p>
          </p:txBody>
        </p:sp>
        <p:sp>
          <p:nvSpPr>
            <p:cNvPr id="8" name="Tekstvak 7"/>
            <p:cNvSpPr txBox="1"/>
            <p:nvPr/>
          </p:nvSpPr>
          <p:spPr>
            <a:xfrm>
              <a:off x="2195670" y="2452810"/>
              <a:ext cx="1080150" cy="400110"/>
            </a:xfrm>
            <a:prstGeom prst="rect">
              <a:avLst/>
            </a:prstGeom>
            <a:noFill/>
          </p:spPr>
          <p:txBody>
            <a:bodyPr wrap="square" rtlCol="0">
              <a:spAutoFit/>
            </a:bodyPr>
            <a:lstStyle/>
            <a:p>
              <a:r>
                <a:rPr lang="nl-NL" dirty="0" smtClean="0">
                  <a:solidFill>
                    <a:srgbClr val="0070C0"/>
                  </a:solidFill>
                </a:rPr>
                <a:t>actief</a:t>
              </a:r>
              <a:endParaRPr lang="nl-NL" dirty="0"/>
            </a:p>
          </p:txBody>
        </p:sp>
        <p:sp>
          <p:nvSpPr>
            <p:cNvPr id="10" name="Tekstvak 9"/>
            <p:cNvSpPr txBox="1"/>
            <p:nvPr/>
          </p:nvSpPr>
          <p:spPr>
            <a:xfrm>
              <a:off x="683460" y="4149100"/>
              <a:ext cx="1329210" cy="707886"/>
            </a:xfrm>
            <a:prstGeom prst="rect">
              <a:avLst/>
            </a:prstGeom>
            <a:noFill/>
          </p:spPr>
          <p:txBody>
            <a:bodyPr wrap="none" rtlCol="0">
              <a:spAutoFit/>
            </a:bodyPr>
            <a:lstStyle/>
            <a:p>
              <a:r>
                <a:rPr lang="nl-NL" sz="4000" dirty="0" smtClean="0">
                  <a:solidFill>
                    <a:srgbClr val="92D050"/>
                  </a:solidFill>
                  <a:latin typeface="Bauhaus 93" pitchFamily="82" charset="0"/>
                </a:rPr>
                <a:t>open</a:t>
              </a:r>
              <a:endParaRPr lang="nl-NL" sz="4000" dirty="0">
                <a:solidFill>
                  <a:srgbClr val="92D050"/>
                </a:solidFill>
                <a:latin typeface="Bauhaus 93" pitchFamily="82" charset="0"/>
              </a:endParaRPr>
            </a:p>
          </p:txBody>
        </p:sp>
        <p:sp>
          <p:nvSpPr>
            <p:cNvPr id="11" name="Tekstvak 10"/>
            <p:cNvSpPr txBox="1"/>
            <p:nvPr/>
          </p:nvSpPr>
          <p:spPr>
            <a:xfrm>
              <a:off x="451801" y="3501010"/>
              <a:ext cx="1887889" cy="461665"/>
            </a:xfrm>
            <a:prstGeom prst="rect">
              <a:avLst/>
            </a:prstGeom>
            <a:noFill/>
          </p:spPr>
          <p:txBody>
            <a:bodyPr wrap="none" rtlCol="0">
              <a:spAutoFit/>
            </a:bodyPr>
            <a:lstStyle/>
            <a:p>
              <a:r>
                <a:rPr lang="nl-NL" sz="2400" dirty="0" smtClean="0">
                  <a:solidFill>
                    <a:srgbClr val="FFC000"/>
                  </a:solidFill>
                  <a:latin typeface="Arial Black" pitchFamily="34" charset="0"/>
                </a:rPr>
                <a:t>betrokken</a:t>
              </a:r>
              <a:endParaRPr lang="nl-NL" sz="2400" dirty="0">
                <a:solidFill>
                  <a:srgbClr val="FFC000"/>
                </a:solidFill>
                <a:latin typeface="Arial Black" pitchFamily="34" charset="0"/>
              </a:endParaRPr>
            </a:p>
          </p:txBody>
        </p:sp>
        <p:sp>
          <p:nvSpPr>
            <p:cNvPr id="12" name="Tekstvak 11"/>
            <p:cNvSpPr txBox="1"/>
            <p:nvPr/>
          </p:nvSpPr>
          <p:spPr>
            <a:xfrm>
              <a:off x="467430" y="3933070"/>
              <a:ext cx="1217000" cy="461665"/>
            </a:xfrm>
            <a:prstGeom prst="rect">
              <a:avLst/>
            </a:prstGeom>
            <a:noFill/>
          </p:spPr>
          <p:txBody>
            <a:bodyPr wrap="none" rtlCol="0">
              <a:spAutoFit/>
            </a:bodyPr>
            <a:lstStyle/>
            <a:p>
              <a:r>
                <a:rPr lang="nl-NL" sz="2400" i="1" dirty="0" smtClean="0">
                  <a:solidFill>
                    <a:srgbClr val="FF0000"/>
                  </a:solidFill>
                  <a:latin typeface="Agency FB" pitchFamily="34" charset="0"/>
                </a:rPr>
                <a:t>responsief</a:t>
              </a:r>
              <a:endParaRPr lang="nl-NL" sz="2400" i="1" dirty="0">
                <a:solidFill>
                  <a:srgbClr val="FF0000"/>
                </a:solidFill>
                <a:latin typeface="Agency FB" pitchFamily="34" charset="0"/>
              </a:endParaRPr>
            </a:p>
          </p:txBody>
        </p:sp>
        <p:sp>
          <p:nvSpPr>
            <p:cNvPr id="13" name="Tekstvak 12"/>
            <p:cNvSpPr txBox="1"/>
            <p:nvPr/>
          </p:nvSpPr>
          <p:spPr>
            <a:xfrm>
              <a:off x="3419840" y="4869200"/>
              <a:ext cx="1463862" cy="461665"/>
            </a:xfrm>
            <a:prstGeom prst="rect">
              <a:avLst/>
            </a:prstGeom>
            <a:noFill/>
          </p:spPr>
          <p:txBody>
            <a:bodyPr wrap="none" rtlCol="0">
              <a:spAutoFit/>
            </a:bodyPr>
            <a:lstStyle/>
            <a:p>
              <a:r>
                <a:rPr lang="nl-NL" sz="2400" b="1" dirty="0" smtClean="0">
                  <a:solidFill>
                    <a:srgbClr val="6BFA32"/>
                  </a:solidFill>
                  <a:latin typeface="Cordia New" pitchFamily="34" charset="-34"/>
                  <a:cs typeface="Cordia New" pitchFamily="34" charset="-34"/>
                </a:rPr>
                <a:t>onderzoekend</a:t>
              </a:r>
              <a:endParaRPr lang="nl-NL" sz="2400" b="1" dirty="0">
                <a:solidFill>
                  <a:srgbClr val="6BFA32"/>
                </a:solidFill>
                <a:latin typeface="Cordia New" pitchFamily="34" charset="-34"/>
                <a:cs typeface="Cordia New" pitchFamily="34" charset="-34"/>
              </a:endParaRPr>
            </a:p>
          </p:txBody>
        </p:sp>
        <p:sp>
          <p:nvSpPr>
            <p:cNvPr id="14" name="Tekstvak 13"/>
            <p:cNvSpPr txBox="1"/>
            <p:nvPr/>
          </p:nvSpPr>
          <p:spPr>
            <a:xfrm>
              <a:off x="3059790" y="2124125"/>
              <a:ext cx="1887055" cy="584775"/>
            </a:xfrm>
            <a:prstGeom prst="rect">
              <a:avLst/>
            </a:prstGeom>
            <a:noFill/>
          </p:spPr>
          <p:txBody>
            <a:bodyPr wrap="none" rtlCol="0">
              <a:spAutoFit/>
            </a:bodyPr>
            <a:lstStyle/>
            <a:p>
              <a:r>
                <a:rPr lang="nl-NL" sz="3200" dirty="0" smtClean="0">
                  <a:solidFill>
                    <a:schemeClr val="tx1">
                      <a:lumMod val="40000"/>
                      <a:lumOff val="60000"/>
                    </a:schemeClr>
                  </a:solidFill>
                  <a:latin typeface="Berlin Sans FB" pitchFamily="34" charset="0"/>
                </a:rPr>
                <a:t>onwetend</a:t>
              </a:r>
              <a:endParaRPr lang="nl-NL" sz="3200" dirty="0">
                <a:solidFill>
                  <a:schemeClr val="tx1">
                    <a:lumMod val="40000"/>
                    <a:lumOff val="60000"/>
                  </a:schemeClr>
                </a:solidFill>
                <a:latin typeface="Berlin Sans FB" pitchFamily="34" charset="0"/>
              </a:endParaRPr>
            </a:p>
          </p:txBody>
        </p:sp>
        <p:sp>
          <p:nvSpPr>
            <p:cNvPr id="15" name="Tekstvak 14"/>
            <p:cNvSpPr txBox="1"/>
            <p:nvPr/>
          </p:nvSpPr>
          <p:spPr>
            <a:xfrm>
              <a:off x="2192722" y="4509150"/>
              <a:ext cx="1515158" cy="523220"/>
            </a:xfrm>
            <a:prstGeom prst="rect">
              <a:avLst/>
            </a:prstGeom>
            <a:noFill/>
          </p:spPr>
          <p:txBody>
            <a:bodyPr wrap="none" rtlCol="0">
              <a:spAutoFit/>
            </a:bodyPr>
            <a:lstStyle/>
            <a:p>
              <a:r>
                <a:rPr lang="nl-NL" sz="2800" dirty="0" smtClean="0">
                  <a:solidFill>
                    <a:srgbClr val="FF00FF"/>
                  </a:solidFill>
                  <a:latin typeface="Andalus" pitchFamily="18" charset="-78"/>
                  <a:cs typeface="Andalus" pitchFamily="18" charset="-78"/>
                </a:rPr>
                <a:t>‘gewoon’</a:t>
              </a:r>
              <a:endParaRPr lang="nl-NL" sz="2800" dirty="0">
                <a:solidFill>
                  <a:srgbClr val="FF00FF"/>
                </a:solidFill>
                <a:latin typeface="Andalus" pitchFamily="18" charset="-78"/>
                <a:cs typeface="Andalus" pitchFamily="18" charset="-78"/>
              </a:endParaRPr>
            </a:p>
          </p:txBody>
        </p:sp>
        <p:sp>
          <p:nvSpPr>
            <p:cNvPr id="16" name="Tekstvak 15"/>
            <p:cNvSpPr txBox="1"/>
            <p:nvPr/>
          </p:nvSpPr>
          <p:spPr>
            <a:xfrm>
              <a:off x="3563860" y="3933070"/>
              <a:ext cx="1080150" cy="400110"/>
            </a:xfrm>
            <a:prstGeom prst="rect">
              <a:avLst/>
            </a:prstGeom>
            <a:noFill/>
          </p:spPr>
          <p:txBody>
            <a:bodyPr wrap="square" rtlCol="0">
              <a:spAutoFit/>
            </a:bodyPr>
            <a:lstStyle/>
            <a:p>
              <a:r>
                <a:rPr lang="nl-NL" dirty="0" smtClean="0">
                  <a:solidFill>
                    <a:srgbClr val="0070C0"/>
                  </a:solidFill>
                </a:rPr>
                <a:t>actief</a:t>
              </a:r>
              <a:endParaRPr lang="nl-NL" dirty="0"/>
            </a:p>
          </p:txBody>
        </p:sp>
        <p:sp>
          <p:nvSpPr>
            <p:cNvPr id="17" name="Tekstvak 16"/>
            <p:cNvSpPr txBox="1"/>
            <p:nvPr/>
          </p:nvSpPr>
          <p:spPr>
            <a:xfrm>
              <a:off x="6732300" y="3356990"/>
              <a:ext cx="1080150" cy="400110"/>
            </a:xfrm>
            <a:prstGeom prst="rect">
              <a:avLst/>
            </a:prstGeom>
            <a:noFill/>
          </p:spPr>
          <p:txBody>
            <a:bodyPr wrap="square" rtlCol="0">
              <a:spAutoFit/>
            </a:bodyPr>
            <a:lstStyle/>
            <a:p>
              <a:r>
                <a:rPr lang="nl-NL" dirty="0" smtClean="0">
                  <a:solidFill>
                    <a:srgbClr val="0070C0"/>
                  </a:solidFill>
                </a:rPr>
                <a:t>actief</a:t>
              </a:r>
              <a:endParaRPr lang="nl-NL" dirty="0"/>
            </a:p>
          </p:txBody>
        </p:sp>
        <p:sp>
          <p:nvSpPr>
            <p:cNvPr id="19" name="Tekstvak 18"/>
            <p:cNvSpPr txBox="1"/>
            <p:nvPr/>
          </p:nvSpPr>
          <p:spPr>
            <a:xfrm>
              <a:off x="1676805" y="3924375"/>
              <a:ext cx="1887055" cy="584775"/>
            </a:xfrm>
            <a:prstGeom prst="rect">
              <a:avLst/>
            </a:prstGeom>
            <a:noFill/>
          </p:spPr>
          <p:txBody>
            <a:bodyPr wrap="none" rtlCol="0">
              <a:spAutoFit/>
            </a:bodyPr>
            <a:lstStyle/>
            <a:p>
              <a:r>
                <a:rPr lang="nl-NL" sz="3200" dirty="0" smtClean="0">
                  <a:solidFill>
                    <a:schemeClr val="tx1">
                      <a:lumMod val="40000"/>
                      <a:lumOff val="60000"/>
                    </a:schemeClr>
                  </a:solidFill>
                  <a:latin typeface="Berlin Sans FB" pitchFamily="34" charset="0"/>
                </a:rPr>
                <a:t>onwetend</a:t>
              </a:r>
              <a:endParaRPr lang="nl-NL" sz="3200" dirty="0">
                <a:solidFill>
                  <a:schemeClr val="tx1">
                    <a:lumMod val="40000"/>
                    <a:lumOff val="60000"/>
                  </a:schemeClr>
                </a:solidFill>
                <a:latin typeface="Berlin Sans FB" pitchFamily="34" charset="0"/>
              </a:endParaRPr>
            </a:p>
          </p:txBody>
        </p:sp>
        <p:sp>
          <p:nvSpPr>
            <p:cNvPr id="20" name="Tekstvak 19"/>
            <p:cNvSpPr txBox="1"/>
            <p:nvPr/>
          </p:nvSpPr>
          <p:spPr>
            <a:xfrm>
              <a:off x="5436120" y="4284425"/>
              <a:ext cx="1887055" cy="584775"/>
            </a:xfrm>
            <a:prstGeom prst="rect">
              <a:avLst/>
            </a:prstGeom>
            <a:noFill/>
          </p:spPr>
          <p:txBody>
            <a:bodyPr wrap="none" rtlCol="0">
              <a:spAutoFit/>
            </a:bodyPr>
            <a:lstStyle/>
            <a:p>
              <a:r>
                <a:rPr lang="nl-NL" sz="3200" dirty="0" smtClean="0">
                  <a:solidFill>
                    <a:schemeClr val="tx1">
                      <a:lumMod val="40000"/>
                      <a:lumOff val="60000"/>
                    </a:schemeClr>
                  </a:solidFill>
                  <a:latin typeface="Berlin Sans FB" pitchFamily="34" charset="0"/>
                </a:rPr>
                <a:t>onwetend</a:t>
              </a:r>
              <a:endParaRPr lang="nl-NL" sz="3200" dirty="0">
                <a:solidFill>
                  <a:schemeClr val="tx1">
                    <a:lumMod val="40000"/>
                    <a:lumOff val="60000"/>
                  </a:schemeClr>
                </a:solidFill>
                <a:latin typeface="Berlin Sans FB" pitchFamily="34" charset="0"/>
              </a:endParaRPr>
            </a:p>
          </p:txBody>
        </p:sp>
        <p:sp>
          <p:nvSpPr>
            <p:cNvPr id="21" name="Tekstvak 20"/>
            <p:cNvSpPr txBox="1"/>
            <p:nvPr/>
          </p:nvSpPr>
          <p:spPr>
            <a:xfrm>
              <a:off x="2882740" y="2564880"/>
              <a:ext cx="1329210" cy="707886"/>
            </a:xfrm>
            <a:prstGeom prst="rect">
              <a:avLst/>
            </a:prstGeom>
            <a:noFill/>
          </p:spPr>
          <p:txBody>
            <a:bodyPr wrap="none" rtlCol="0">
              <a:spAutoFit/>
            </a:bodyPr>
            <a:lstStyle/>
            <a:p>
              <a:r>
                <a:rPr lang="nl-NL" sz="4000" dirty="0" smtClean="0">
                  <a:solidFill>
                    <a:srgbClr val="92D050"/>
                  </a:solidFill>
                  <a:latin typeface="Bauhaus 93" pitchFamily="82" charset="0"/>
                </a:rPr>
                <a:t>open</a:t>
              </a:r>
              <a:endParaRPr lang="nl-NL" sz="4000" dirty="0">
                <a:solidFill>
                  <a:srgbClr val="92D050"/>
                </a:solidFill>
                <a:latin typeface="Bauhaus 93" pitchFamily="82" charset="0"/>
              </a:endParaRPr>
            </a:p>
          </p:txBody>
        </p:sp>
        <p:sp>
          <p:nvSpPr>
            <p:cNvPr id="22" name="Tekstvak 21"/>
            <p:cNvSpPr txBox="1"/>
            <p:nvPr/>
          </p:nvSpPr>
          <p:spPr>
            <a:xfrm>
              <a:off x="5940190" y="3729254"/>
              <a:ext cx="1329210" cy="707886"/>
            </a:xfrm>
            <a:prstGeom prst="rect">
              <a:avLst/>
            </a:prstGeom>
            <a:noFill/>
          </p:spPr>
          <p:txBody>
            <a:bodyPr wrap="none" rtlCol="0">
              <a:spAutoFit/>
            </a:bodyPr>
            <a:lstStyle/>
            <a:p>
              <a:r>
                <a:rPr lang="nl-NL" sz="4000" dirty="0" smtClean="0">
                  <a:solidFill>
                    <a:srgbClr val="92D050"/>
                  </a:solidFill>
                  <a:latin typeface="Bauhaus 93" pitchFamily="82" charset="0"/>
                </a:rPr>
                <a:t>open</a:t>
              </a:r>
              <a:endParaRPr lang="nl-NL" sz="4000" dirty="0">
                <a:solidFill>
                  <a:srgbClr val="92D050"/>
                </a:solidFill>
                <a:latin typeface="Bauhaus 93" pitchFamily="82" charset="0"/>
              </a:endParaRPr>
            </a:p>
          </p:txBody>
        </p:sp>
        <p:sp>
          <p:nvSpPr>
            <p:cNvPr id="23" name="Tekstvak 22"/>
            <p:cNvSpPr txBox="1"/>
            <p:nvPr/>
          </p:nvSpPr>
          <p:spPr>
            <a:xfrm>
              <a:off x="899490" y="2348850"/>
              <a:ext cx="1217000" cy="461665"/>
            </a:xfrm>
            <a:prstGeom prst="rect">
              <a:avLst/>
            </a:prstGeom>
            <a:noFill/>
          </p:spPr>
          <p:txBody>
            <a:bodyPr wrap="none" rtlCol="0">
              <a:spAutoFit/>
            </a:bodyPr>
            <a:lstStyle/>
            <a:p>
              <a:r>
                <a:rPr lang="nl-NL" sz="2400" i="1" dirty="0" smtClean="0">
                  <a:solidFill>
                    <a:srgbClr val="FF0000"/>
                  </a:solidFill>
                  <a:latin typeface="Agency FB" pitchFamily="34" charset="0"/>
                </a:rPr>
                <a:t>responsief</a:t>
              </a:r>
              <a:endParaRPr lang="nl-NL" sz="2400" i="1" dirty="0">
                <a:solidFill>
                  <a:srgbClr val="FF0000"/>
                </a:solidFill>
                <a:latin typeface="Agency FB" pitchFamily="34" charset="0"/>
              </a:endParaRPr>
            </a:p>
          </p:txBody>
        </p:sp>
        <p:sp>
          <p:nvSpPr>
            <p:cNvPr id="24" name="Tekstvak 23"/>
            <p:cNvSpPr txBox="1"/>
            <p:nvPr/>
          </p:nvSpPr>
          <p:spPr>
            <a:xfrm>
              <a:off x="4499990" y="3861060"/>
              <a:ext cx="1217000" cy="461665"/>
            </a:xfrm>
            <a:prstGeom prst="rect">
              <a:avLst/>
            </a:prstGeom>
            <a:noFill/>
          </p:spPr>
          <p:txBody>
            <a:bodyPr wrap="none" rtlCol="0">
              <a:spAutoFit/>
            </a:bodyPr>
            <a:lstStyle/>
            <a:p>
              <a:r>
                <a:rPr lang="nl-NL" sz="2400" i="1" dirty="0" smtClean="0">
                  <a:solidFill>
                    <a:srgbClr val="FF0000"/>
                  </a:solidFill>
                  <a:latin typeface="Agency FB" pitchFamily="34" charset="0"/>
                </a:rPr>
                <a:t>responsief</a:t>
              </a:r>
              <a:endParaRPr lang="nl-NL" sz="2400" i="1" dirty="0">
                <a:solidFill>
                  <a:srgbClr val="FF0000"/>
                </a:solidFill>
                <a:latin typeface="Agency FB" pitchFamily="34" charset="0"/>
              </a:endParaRPr>
            </a:p>
          </p:txBody>
        </p:sp>
        <p:sp>
          <p:nvSpPr>
            <p:cNvPr id="25" name="Tekstvak 24"/>
            <p:cNvSpPr txBox="1"/>
            <p:nvPr/>
          </p:nvSpPr>
          <p:spPr>
            <a:xfrm>
              <a:off x="6084210" y="2852920"/>
              <a:ext cx="1887889" cy="461665"/>
            </a:xfrm>
            <a:prstGeom prst="rect">
              <a:avLst/>
            </a:prstGeom>
            <a:noFill/>
          </p:spPr>
          <p:txBody>
            <a:bodyPr wrap="none" rtlCol="0">
              <a:spAutoFit/>
            </a:bodyPr>
            <a:lstStyle/>
            <a:p>
              <a:r>
                <a:rPr lang="nl-NL" sz="2400" dirty="0" smtClean="0">
                  <a:solidFill>
                    <a:srgbClr val="FFC000"/>
                  </a:solidFill>
                  <a:latin typeface="Arial Black" pitchFamily="34" charset="0"/>
                </a:rPr>
                <a:t>betrokken</a:t>
              </a:r>
              <a:endParaRPr lang="nl-NL" sz="2400" dirty="0">
                <a:solidFill>
                  <a:srgbClr val="FFC000"/>
                </a:solidFill>
                <a:latin typeface="Arial Black" pitchFamily="34" charset="0"/>
              </a:endParaRPr>
            </a:p>
          </p:txBody>
        </p:sp>
        <p:sp>
          <p:nvSpPr>
            <p:cNvPr id="26" name="Tekstvak 25"/>
            <p:cNvSpPr txBox="1"/>
            <p:nvPr/>
          </p:nvSpPr>
          <p:spPr>
            <a:xfrm>
              <a:off x="3563860" y="4335525"/>
              <a:ext cx="1887889" cy="461665"/>
            </a:xfrm>
            <a:prstGeom prst="rect">
              <a:avLst/>
            </a:prstGeom>
            <a:noFill/>
          </p:spPr>
          <p:txBody>
            <a:bodyPr wrap="none" rtlCol="0">
              <a:spAutoFit/>
            </a:bodyPr>
            <a:lstStyle/>
            <a:p>
              <a:r>
                <a:rPr lang="nl-NL" sz="2400" dirty="0" smtClean="0">
                  <a:solidFill>
                    <a:srgbClr val="FFC000"/>
                  </a:solidFill>
                  <a:latin typeface="Arial Black" pitchFamily="34" charset="0"/>
                </a:rPr>
                <a:t>betrokken</a:t>
              </a:r>
              <a:endParaRPr lang="nl-NL" sz="2400" dirty="0">
                <a:solidFill>
                  <a:srgbClr val="FFC000"/>
                </a:solidFill>
                <a:latin typeface="Arial Black" pitchFamily="34" charset="0"/>
              </a:endParaRPr>
            </a:p>
          </p:txBody>
        </p:sp>
        <p:sp>
          <p:nvSpPr>
            <p:cNvPr id="27" name="Tekstvak 26"/>
            <p:cNvSpPr txBox="1"/>
            <p:nvPr/>
          </p:nvSpPr>
          <p:spPr>
            <a:xfrm>
              <a:off x="5004060" y="4869200"/>
              <a:ext cx="1515158" cy="523220"/>
            </a:xfrm>
            <a:prstGeom prst="rect">
              <a:avLst/>
            </a:prstGeom>
            <a:noFill/>
          </p:spPr>
          <p:txBody>
            <a:bodyPr wrap="none" rtlCol="0">
              <a:spAutoFit/>
            </a:bodyPr>
            <a:lstStyle/>
            <a:p>
              <a:r>
                <a:rPr lang="nl-NL" sz="2800" dirty="0" smtClean="0">
                  <a:solidFill>
                    <a:srgbClr val="FF00FF"/>
                  </a:solidFill>
                  <a:latin typeface="Andalus" pitchFamily="18" charset="-78"/>
                  <a:cs typeface="Andalus" pitchFamily="18" charset="-78"/>
                </a:rPr>
                <a:t>‘gewoon’</a:t>
              </a:r>
              <a:endParaRPr lang="nl-NL" sz="2800" dirty="0">
                <a:solidFill>
                  <a:srgbClr val="FF00FF"/>
                </a:solidFill>
                <a:latin typeface="Andalus" pitchFamily="18" charset="-78"/>
                <a:cs typeface="Andalus" pitchFamily="18" charset="-78"/>
              </a:endParaRPr>
            </a:p>
          </p:txBody>
        </p:sp>
        <p:sp>
          <p:nvSpPr>
            <p:cNvPr id="28" name="Tekstvak 27"/>
            <p:cNvSpPr txBox="1"/>
            <p:nvPr/>
          </p:nvSpPr>
          <p:spPr>
            <a:xfrm>
              <a:off x="4572000" y="2636890"/>
              <a:ext cx="1515158" cy="523220"/>
            </a:xfrm>
            <a:prstGeom prst="rect">
              <a:avLst/>
            </a:prstGeom>
            <a:noFill/>
          </p:spPr>
          <p:txBody>
            <a:bodyPr wrap="none" rtlCol="0">
              <a:spAutoFit/>
            </a:bodyPr>
            <a:lstStyle/>
            <a:p>
              <a:r>
                <a:rPr lang="nl-NL" sz="2800" dirty="0" smtClean="0">
                  <a:solidFill>
                    <a:srgbClr val="FF00FF"/>
                  </a:solidFill>
                  <a:latin typeface="Andalus" pitchFamily="18" charset="-78"/>
                  <a:cs typeface="Andalus" pitchFamily="18" charset="-78"/>
                </a:rPr>
                <a:t>‘gewoon’</a:t>
              </a:r>
              <a:endParaRPr lang="nl-NL" sz="2800" dirty="0">
                <a:solidFill>
                  <a:srgbClr val="FF00FF"/>
                </a:solidFill>
                <a:latin typeface="Andalus" pitchFamily="18" charset="-78"/>
                <a:cs typeface="Andalus" pitchFamily="18" charset="-78"/>
              </a:endParaRPr>
            </a:p>
          </p:txBody>
        </p:sp>
        <p:sp>
          <p:nvSpPr>
            <p:cNvPr id="31" name="Tekstvak 30"/>
            <p:cNvSpPr txBox="1"/>
            <p:nvPr/>
          </p:nvSpPr>
          <p:spPr>
            <a:xfrm>
              <a:off x="6300240" y="2492870"/>
              <a:ext cx="1080150" cy="400110"/>
            </a:xfrm>
            <a:prstGeom prst="rect">
              <a:avLst/>
            </a:prstGeom>
            <a:noFill/>
          </p:spPr>
          <p:txBody>
            <a:bodyPr wrap="square" rtlCol="0">
              <a:spAutoFit/>
            </a:bodyPr>
            <a:lstStyle/>
            <a:p>
              <a:pPr eaLnBrk="0" hangingPunct="0"/>
              <a:r>
                <a:rPr lang="nl-NL" b="1" i="1" dirty="0" smtClean="0">
                  <a:solidFill>
                    <a:srgbClr val="57FBFB"/>
                  </a:solidFill>
                  <a:latin typeface="Century Gothic" pitchFamily="34" charset="0"/>
                </a:rPr>
                <a:t>samen</a:t>
              </a:r>
            </a:p>
          </p:txBody>
        </p:sp>
        <p:sp>
          <p:nvSpPr>
            <p:cNvPr id="32" name="Tekstvak 31"/>
            <p:cNvSpPr txBox="1"/>
            <p:nvPr/>
          </p:nvSpPr>
          <p:spPr>
            <a:xfrm>
              <a:off x="899490" y="3212970"/>
              <a:ext cx="1080150" cy="400110"/>
            </a:xfrm>
            <a:prstGeom prst="rect">
              <a:avLst/>
            </a:prstGeom>
            <a:noFill/>
          </p:spPr>
          <p:txBody>
            <a:bodyPr wrap="square" rtlCol="0">
              <a:spAutoFit/>
            </a:bodyPr>
            <a:lstStyle/>
            <a:p>
              <a:pPr eaLnBrk="0" hangingPunct="0"/>
              <a:r>
                <a:rPr lang="nl-NL" b="1" i="1" dirty="0" smtClean="0">
                  <a:solidFill>
                    <a:srgbClr val="57FBFB"/>
                  </a:solidFill>
                  <a:latin typeface="Century Gothic" pitchFamily="34" charset="0"/>
                </a:rPr>
                <a:t>samen</a:t>
              </a:r>
            </a:p>
          </p:txBody>
        </p:sp>
        <p:sp>
          <p:nvSpPr>
            <p:cNvPr id="33" name="Tekstvak 32"/>
            <p:cNvSpPr txBox="1"/>
            <p:nvPr/>
          </p:nvSpPr>
          <p:spPr>
            <a:xfrm>
              <a:off x="1115520" y="2852920"/>
              <a:ext cx="1463862" cy="461665"/>
            </a:xfrm>
            <a:prstGeom prst="rect">
              <a:avLst/>
            </a:prstGeom>
            <a:noFill/>
          </p:spPr>
          <p:txBody>
            <a:bodyPr wrap="none" rtlCol="0">
              <a:spAutoFit/>
            </a:bodyPr>
            <a:lstStyle/>
            <a:p>
              <a:r>
                <a:rPr lang="nl-NL" sz="2400" b="1" dirty="0" smtClean="0">
                  <a:solidFill>
                    <a:srgbClr val="6BFA32"/>
                  </a:solidFill>
                  <a:latin typeface="Cordia New" pitchFamily="34" charset="-34"/>
                  <a:cs typeface="Cordia New" pitchFamily="34" charset="-34"/>
                </a:rPr>
                <a:t>onderzoekend</a:t>
              </a:r>
              <a:endParaRPr lang="nl-NL" sz="2400" b="1" dirty="0">
                <a:solidFill>
                  <a:srgbClr val="6BFA32"/>
                </a:solidFill>
                <a:latin typeface="Cordia New" pitchFamily="34" charset="-34"/>
                <a:cs typeface="Cordia New" pitchFamily="34" charset="-34"/>
              </a:endParaRPr>
            </a:p>
          </p:txBody>
        </p:sp>
        <p:sp>
          <p:nvSpPr>
            <p:cNvPr id="34" name="Tekstvak 33"/>
            <p:cNvSpPr txBox="1"/>
            <p:nvPr/>
          </p:nvSpPr>
          <p:spPr>
            <a:xfrm>
              <a:off x="5148080" y="2175225"/>
              <a:ext cx="1463862" cy="461665"/>
            </a:xfrm>
            <a:prstGeom prst="rect">
              <a:avLst/>
            </a:prstGeom>
            <a:noFill/>
          </p:spPr>
          <p:txBody>
            <a:bodyPr wrap="none" rtlCol="0">
              <a:spAutoFit/>
            </a:bodyPr>
            <a:lstStyle/>
            <a:p>
              <a:r>
                <a:rPr lang="nl-NL" sz="2400" b="1" dirty="0" smtClean="0">
                  <a:solidFill>
                    <a:srgbClr val="6BFA32"/>
                  </a:solidFill>
                  <a:latin typeface="Cordia New" pitchFamily="34" charset="-34"/>
                  <a:cs typeface="Cordia New" pitchFamily="34" charset="-34"/>
                </a:rPr>
                <a:t>onderzoekend</a:t>
              </a:r>
              <a:endParaRPr lang="nl-NL" sz="2400" b="1" dirty="0">
                <a:solidFill>
                  <a:srgbClr val="6BFA32"/>
                </a:solidFill>
                <a:latin typeface="Cordia New" pitchFamily="34" charset="-34"/>
                <a:cs typeface="Cordia New" pitchFamily="34" charset="-34"/>
              </a:endParaRPr>
            </a:p>
          </p:txBody>
        </p:sp>
      </p:grpSp>
    </p:spTree>
    <p:extLst>
      <p:ext uri="{BB962C8B-B14F-4D97-AF65-F5344CB8AC3E}">
        <p14:creationId xmlns:p14="http://schemas.microsoft.com/office/powerpoint/2010/main" val="424848940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275821" y="-1820"/>
            <a:ext cx="7848600" cy="1098550"/>
          </a:xfrm>
        </p:spPr>
        <p:txBody>
          <a:bodyPr/>
          <a:lstStyle/>
          <a:p>
            <a:r>
              <a:rPr lang="en-US" sz="3600" b="1" dirty="0" smtClean="0">
                <a:solidFill>
                  <a:srgbClr val="9A0A7F"/>
                </a:solidFill>
              </a:rPr>
              <a:t>Epistemic trust</a:t>
            </a:r>
            <a:endParaRPr lang="nl-BE" sz="3600" b="1" dirty="0">
              <a:solidFill>
                <a:srgbClr val="9A0A7F"/>
              </a:solidFill>
            </a:endParaRPr>
          </a:p>
        </p:txBody>
      </p:sp>
      <p:sp>
        <p:nvSpPr>
          <p:cNvPr id="3" name="Content Placeholder 2"/>
          <p:cNvSpPr>
            <a:spLocks noGrp="1"/>
          </p:cNvSpPr>
          <p:nvPr>
            <p:ph idx="1"/>
          </p:nvPr>
        </p:nvSpPr>
        <p:spPr>
          <a:xfrm>
            <a:off x="251400" y="1484730"/>
            <a:ext cx="7848600" cy="5373270"/>
          </a:xfrm>
        </p:spPr>
        <p:txBody>
          <a:bodyPr/>
          <a:lstStyle/>
          <a:p>
            <a:pPr>
              <a:buNone/>
            </a:pPr>
            <a:r>
              <a:rPr lang="en-US" sz="2400" dirty="0" smtClean="0"/>
              <a:t>= </a:t>
            </a:r>
            <a:r>
              <a:rPr lang="nl-NL" sz="2400" dirty="0" smtClean="0"/>
              <a:t>v</a:t>
            </a:r>
            <a:r>
              <a:rPr lang="nl-BE" altLang="en-US" sz="2400" dirty="0" err="1" smtClean="0"/>
              <a:t>ertrouwen</a:t>
            </a:r>
            <a:r>
              <a:rPr lang="nl-BE" altLang="en-US" sz="2400" dirty="0" smtClean="0"/>
              <a:t> in de ander als bron van kennis</a:t>
            </a:r>
            <a:endParaRPr lang="nl-NL" sz="2400" dirty="0" smtClean="0"/>
          </a:p>
          <a:p>
            <a:endParaRPr lang="nl-NL" sz="2400" dirty="0" smtClean="0"/>
          </a:p>
          <a:p>
            <a:r>
              <a:rPr lang="nl-NL" dirty="0" smtClean="0"/>
              <a:t>Openheid voor nieuwe ervaringen is meestal belangrijk</a:t>
            </a:r>
          </a:p>
          <a:p>
            <a:pPr lvl="1"/>
            <a:r>
              <a:rPr lang="nl-NL" dirty="0" smtClean="0"/>
              <a:t>Om te leren over de wereld en onszelf</a:t>
            </a:r>
          </a:p>
          <a:p>
            <a:pPr lvl="1"/>
            <a:r>
              <a:rPr lang="nl-NL" dirty="0" smtClean="0"/>
              <a:t>Om ons beeld van onszelf en de ander bij te stellen</a:t>
            </a:r>
          </a:p>
          <a:p>
            <a:pPr lvl="1">
              <a:buNone/>
            </a:pPr>
            <a:endParaRPr lang="nl-NL" dirty="0" smtClean="0"/>
          </a:p>
          <a:p>
            <a:r>
              <a:rPr lang="nl-NL" dirty="0" smtClean="0"/>
              <a:t>Maar soms is het ook belangrijk om waakzaam te zijn</a:t>
            </a:r>
          </a:p>
          <a:p>
            <a:pPr lvl="1"/>
            <a:r>
              <a:rPr lang="nl-NL" dirty="0" smtClean="0"/>
              <a:t>Niet alle intenties zijn positief</a:t>
            </a:r>
          </a:p>
          <a:p>
            <a:pPr lvl="1"/>
            <a:r>
              <a:rPr lang="nl-NL" dirty="0" smtClean="0"/>
              <a:t>Niet alle informatie is betrouwbaar</a:t>
            </a:r>
          </a:p>
          <a:p>
            <a:endParaRPr lang="nl-NL" sz="2400" dirty="0"/>
          </a:p>
          <a:p>
            <a:pPr lvl="1">
              <a:buFont typeface="Wingdings" panose="05000000000000000000" pitchFamily="2" charset="2"/>
              <a:buChar char="Ø"/>
            </a:pPr>
            <a:endParaRPr lang="nl-BE" altLang="en-US" sz="2400" b="1" dirty="0">
              <a:ea typeface="ＭＳ Ｐゴシック" pitchFamily="34" charset="-128"/>
            </a:endParaRPr>
          </a:p>
          <a:p>
            <a:endParaRPr lang="nl-NL" dirty="0"/>
          </a:p>
          <a:p>
            <a:endParaRPr lang="nl-BE" dirty="0"/>
          </a:p>
        </p:txBody>
      </p:sp>
      <p:pic>
        <p:nvPicPr>
          <p:cNvPr id="4" name="Picture 3" descr="et-600x450.jpg"/>
          <p:cNvPicPr>
            <a:picLocks noChangeAspect="1"/>
          </p:cNvPicPr>
          <p:nvPr/>
        </p:nvPicPr>
        <p:blipFill>
          <a:blip r:embed="rId3" cstate="print">
            <a:extLst>
              <a:ext uri="{BEBA8EAE-BF5A-486C-A8C5-ECC9F3942E4B}">
                <a14:imgProps xmlns:a14="http://schemas.microsoft.com/office/drawing/2010/main">
                  <a14:imgLayer r:embed="rId4">
                    <a14:imgEffect>
                      <a14:backgroundRemoval t="1556" b="100000" l="2167" r="96167">
                        <a14:backgroundMark x1="82500" y1="81556" x2="83333" y2="85333"/>
                        <a14:backgroundMark x1="82500" y1="48000" x2="82667" y2="48889"/>
                      </a14:backgroundRemoval>
                    </a14:imgEffect>
                  </a14:imgLayer>
                </a14:imgProps>
              </a:ext>
              <a:ext uri="{28A0092B-C50C-407E-A947-70E740481C1C}">
                <a14:useLocalDpi xmlns:a14="http://schemas.microsoft.com/office/drawing/2010/main" val="0"/>
              </a:ext>
            </a:extLst>
          </a:blip>
          <a:stretch>
            <a:fillRect/>
          </a:stretch>
        </p:blipFill>
        <p:spPr>
          <a:xfrm>
            <a:off x="6732300" y="2564880"/>
            <a:ext cx="1570524" cy="1177893"/>
          </a:xfrm>
          <a:prstGeom prst="rect">
            <a:avLst/>
          </a:prstGeom>
          <a:ln>
            <a:noFill/>
          </a:ln>
          <a:effectLst>
            <a:outerShdw blurRad="292100" dist="139700" dir="2700000" algn="tl" rotWithShape="0">
              <a:srgbClr val="333333">
                <a:alpha val="65000"/>
              </a:srgbClr>
            </a:outerShdw>
          </a:effectLst>
        </p:spPr>
      </p:pic>
      <p:sp>
        <p:nvSpPr>
          <p:cNvPr id="5" name="Cloud 4"/>
          <p:cNvSpPr/>
          <p:nvPr/>
        </p:nvSpPr>
        <p:spPr>
          <a:xfrm>
            <a:off x="7020340" y="692620"/>
            <a:ext cx="1872208" cy="1368152"/>
          </a:xfrm>
          <a:prstGeom prst="clou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chemeClr val="tx1"/>
                </a:solidFill>
              </a:rPr>
              <a:t>ET=</a:t>
            </a:r>
          </a:p>
          <a:p>
            <a:pPr algn="ctr"/>
            <a:r>
              <a:rPr lang="en-US" sz="1800" dirty="0" smtClean="0">
                <a:solidFill>
                  <a:schemeClr val="tx1"/>
                </a:solidFill>
              </a:rPr>
              <a:t>Epistemic Trust</a:t>
            </a:r>
            <a:endParaRPr lang="en-US" sz="1800" dirty="0">
              <a:solidFill>
                <a:schemeClr val="tx1"/>
              </a:solidFill>
            </a:endParaRPr>
          </a:p>
        </p:txBody>
      </p:sp>
    </p:spTree>
    <p:extLst>
      <p:ext uri="{BB962C8B-B14F-4D97-AF65-F5344CB8AC3E}">
        <p14:creationId xmlns:p14="http://schemas.microsoft.com/office/powerpoint/2010/main" val="15622321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0" y="-99490"/>
            <a:ext cx="7848600" cy="1098550"/>
          </a:xfrm>
        </p:spPr>
        <p:txBody>
          <a:bodyPr/>
          <a:lstStyle/>
          <a:p>
            <a:r>
              <a:rPr lang="nl-NL" dirty="0" smtClean="0">
                <a:solidFill>
                  <a:schemeClr val="tx1"/>
                </a:solidFill>
              </a:rPr>
              <a:t>Mentaliseren &amp; </a:t>
            </a:r>
            <a:r>
              <a:rPr lang="nl-NL" dirty="0" err="1" smtClean="0">
                <a:solidFill>
                  <a:schemeClr val="tx1"/>
                </a:solidFill>
              </a:rPr>
              <a:t>epistemic</a:t>
            </a:r>
            <a:r>
              <a:rPr lang="nl-NL" dirty="0" smtClean="0">
                <a:solidFill>
                  <a:schemeClr val="tx1"/>
                </a:solidFill>
              </a:rPr>
              <a:t> trust</a:t>
            </a:r>
            <a:endParaRPr lang="nl-NL" dirty="0">
              <a:solidFill>
                <a:schemeClr val="tx1"/>
              </a:solidFill>
            </a:endParaRPr>
          </a:p>
        </p:txBody>
      </p:sp>
      <p:sp>
        <p:nvSpPr>
          <p:cNvPr id="3" name="Tijdelijke aanduiding voor inhoud 2"/>
          <p:cNvSpPr>
            <a:spLocks noGrp="1"/>
          </p:cNvSpPr>
          <p:nvPr>
            <p:ph idx="1"/>
          </p:nvPr>
        </p:nvSpPr>
        <p:spPr/>
        <p:txBody>
          <a:bodyPr>
            <a:normAutofit fontScale="85000" lnSpcReduction="10000"/>
          </a:bodyPr>
          <a:lstStyle/>
          <a:p>
            <a:r>
              <a:rPr lang="nl-NL" dirty="0" smtClean="0"/>
              <a:t>Mentaliseren (</a:t>
            </a:r>
            <a:r>
              <a:rPr lang="nl-NL" dirty="0" err="1" smtClean="0"/>
              <a:t>gementaliseerd</a:t>
            </a:r>
            <a:r>
              <a:rPr lang="nl-NL" dirty="0" smtClean="0"/>
              <a:t> worden) is wellicht dé snelweg waardoor </a:t>
            </a:r>
            <a:r>
              <a:rPr lang="nl-NL" dirty="0" err="1" smtClean="0"/>
              <a:t>epistemic</a:t>
            </a:r>
            <a:r>
              <a:rPr lang="nl-NL" dirty="0" smtClean="0"/>
              <a:t> trust wordt </a:t>
            </a:r>
            <a:r>
              <a:rPr lang="nl-NL" dirty="0" err="1" smtClean="0"/>
              <a:t>getriggerd</a:t>
            </a:r>
            <a:r>
              <a:rPr lang="nl-NL" dirty="0" smtClean="0"/>
              <a:t> </a:t>
            </a:r>
          </a:p>
          <a:p>
            <a:endParaRPr lang="nl-NL" dirty="0" smtClean="0"/>
          </a:p>
          <a:p>
            <a:r>
              <a:rPr lang="nl-NL" dirty="0" smtClean="0"/>
              <a:t>Mentaliseren houdt per definitie in dat de ander je benadert als ‘iemand’ met een eigen subjectieve ervaring die de moeite is om te willen kennen</a:t>
            </a:r>
          </a:p>
          <a:p>
            <a:pPr>
              <a:buNone/>
            </a:pPr>
            <a:endParaRPr lang="nl-NL" dirty="0" smtClean="0"/>
          </a:p>
          <a:p>
            <a:r>
              <a:rPr lang="nl-NL" dirty="0" smtClean="0"/>
              <a:t>Als je het gevoel hebt dat anderen je (proberen te) begrijpen, dat er over je gedacht wordt, dan kan dat de veiligheid creëren om even je ‘natuurlijke’ waakzaamheid te ontspannen en je open te stellen voor wat de ander te bieden heeft</a:t>
            </a:r>
          </a:p>
          <a:p>
            <a:pPr>
              <a:buNone/>
            </a:pPr>
            <a:endParaRPr lang="nl-NL" dirty="0" smtClean="0"/>
          </a:p>
          <a:p>
            <a:r>
              <a:rPr lang="nl-NL" dirty="0" smtClean="0"/>
              <a:t>Waardoor je in een ‘</a:t>
            </a:r>
            <a:r>
              <a:rPr lang="nl-NL" dirty="0" err="1" smtClean="0"/>
              <a:t>epistemische</a:t>
            </a:r>
            <a:r>
              <a:rPr lang="nl-NL" dirty="0" smtClean="0"/>
              <a:t> toestand’ komt waar bij je open staat voor wat de ander je te ‘leren’ heeft</a:t>
            </a:r>
          </a:p>
          <a:p>
            <a:pPr>
              <a:buNone/>
            </a:pPr>
            <a:endParaRPr lang="nl-NL" dirty="0" smtClean="0"/>
          </a:p>
          <a:p>
            <a:r>
              <a:rPr lang="nl-NL" dirty="0" smtClean="0"/>
              <a:t>Mentaliseren in een (therapeutische) relatie biedt dus het platform bij uitstek om </a:t>
            </a:r>
            <a:r>
              <a:rPr lang="nl-NL" dirty="0" err="1" smtClean="0"/>
              <a:t>epistemic</a:t>
            </a:r>
            <a:r>
              <a:rPr lang="nl-NL" dirty="0" smtClean="0"/>
              <a:t> trust te </a:t>
            </a:r>
            <a:r>
              <a:rPr lang="nl-NL" dirty="0" err="1" smtClean="0"/>
              <a:t>triggeren</a:t>
            </a:r>
            <a:r>
              <a:rPr lang="nl-NL" dirty="0" smtClean="0"/>
              <a:t> en de rigiditeit wat los(</a:t>
            </a:r>
            <a:r>
              <a:rPr lang="nl-NL" dirty="0" err="1" smtClean="0"/>
              <a:t>ser</a:t>
            </a:r>
            <a:r>
              <a:rPr lang="nl-NL" dirty="0" smtClean="0"/>
              <a:t>) te laten</a:t>
            </a:r>
            <a:endParaRPr lang="nl-NL" dirty="0"/>
          </a:p>
        </p:txBody>
      </p:sp>
    </p:spTree>
    <p:extLst>
      <p:ext uri="{BB962C8B-B14F-4D97-AF65-F5344CB8AC3E}">
        <p14:creationId xmlns:p14="http://schemas.microsoft.com/office/powerpoint/2010/main" val="363725943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129758" y="1700760"/>
            <a:ext cx="7817384" cy="1400383"/>
          </a:xfrm>
          <a:prstGeom prst="rect">
            <a:avLst/>
          </a:prstGeom>
          <a:noFill/>
          <a:ln w="9525">
            <a:noFill/>
            <a:miter lim="800000"/>
            <a:headEnd/>
            <a:tailEnd/>
          </a:ln>
        </p:spPr>
        <p:txBody>
          <a:bodyPr wrap="square">
            <a:spAutoFit/>
          </a:bodyPr>
          <a:lstStyle/>
          <a:p>
            <a:pPr marL="376238" indent="-376238" eaLnBrk="0" hangingPunct="0">
              <a:spcBef>
                <a:spcPct val="50000"/>
              </a:spcBef>
              <a:defRPr/>
            </a:pPr>
            <a:endParaRPr lang="nl-NL" dirty="0">
              <a:solidFill>
                <a:srgbClr val="002060"/>
              </a:solidFill>
            </a:endParaRPr>
          </a:p>
          <a:p>
            <a:pPr marL="376238" indent="-376238" eaLnBrk="0" hangingPunct="0">
              <a:defRPr/>
            </a:pPr>
            <a:endParaRPr lang="nl-NL" sz="1800" dirty="0">
              <a:solidFill>
                <a:srgbClr val="002060"/>
              </a:solidFill>
            </a:endParaRPr>
          </a:p>
          <a:p>
            <a:pPr marL="376238" indent="-376238" eaLnBrk="0" hangingPunct="0">
              <a:spcBef>
                <a:spcPct val="50000"/>
              </a:spcBef>
              <a:defRPr/>
            </a:pPr>
            <a:endParaRPr lang="nl-NL" sz="1800" dirty="0">
              <a:solidFill>
                <a:srgbClr val="002060"/>
              </a:solidFill>
            </a:endParaRPr>
          </a:p>
          <a:p>
            <a:pPr marL="376238" indent="-376238" eaLnBrk="0" hangingPunct="0">
              <a:defRPr/>
            </a:pPr>
            <a:endParaRPr lang="nl-NL" dirty="0">
              <a:solidFill>
                <a:srgbClr val="002060"/>
              </a:solidFill>
            </a:endParaRPr>
          </a:p>
        </p:txBody>
      </p:sp>
      <p:sp>
        <p:nvSpPr>
          <p:cNvPr id="168963" name="Rectangle 7"/>
          <p:cNvSpPr>
            <a:spLocks noChangeArrowheads="1"/>
          </p:cNvSpPr>
          <p:nvPr/>
        </p:nvSpPr>
        <p:spPr bwMode="auto">
          <a:xfrm>
            <a:off x="1272806" y="476672"/>
            <a:ext cx="6096506" cy="576080"/>
          </a:xfrm>
          <a:prstGeom prst="rect">
            <a:avLst/>
          </a:prstGeom>
          <a:noFill/>
          <a:ln w="9525" algn="ctr">
            <a:noFill/>
            <a:miter lim="800000"/>
            <a:headEnd/>
            <a:tailEnd/>
          </a:ln>
        </p:spPr>
        <p:txBody>
          <a:bodyPr/>
          <a:lstStyle/>
          <a:p>
            <a:pPr eaLnBrk="0" hangingPunct="0"/>
            <a:r>
              <a:rPr lang="nl-NL" sz="2800" dirty="0" smtClean="0"/>
              <a:t>2. Verbeteren van het </a:t>
            </a:r>
            <a:r>
              <a:rPr lang="nl-NL" sz="2800" dirty="0" err="1" smtClean="0"/>
              <a:t>mentaliseren</a:t>
            </a:r>
            <a:endParaRPr lang="nl-NL" sz="2800" dirty="0" smtClean="0"/>
          </a:p>
          <a:p>
            <a:pPr eaLnBrk="0" hangingPunct="0"/>
            <a:endParaRPr lang="nl-NL" sz="2800" dirty="0" smtClean="0"/>
          </a:p>
          <a:p>
            <a:pPr eaLnBrk="0" hangingPunct="0"/>
            <a:r>
              <a:rPr lang="nl-NL" sz="2800" b="1" dirty="0" err="1" smtClean="0"/>
              <a:t>Mentaliserende</a:t>
            </a:r>
            <a:r>
              <a:rPr lang="nl-NL" sz="2800" b="1" dirty="0" smtClean="0"/>
              <a:t> </a:t>
            </a:r>
            <a:r>
              <a:rPr lang="nl-NL" sz="2800" b="1" dirty="0"/>
              <a:t>basishouding </a:t>
            </a:r>
          </a:p>
        </p:txBody>
      </p:sp>
      <p:grpSp>
        <p:nvGrpSpPr>
          <p:cNvPr id="2" name="Groep 34"/>
          <p:cNvGrpSpPr/>
          <p:nvPr/>
        </p:nvGrpSpPr>
        <p:grpSpPr>
          <a:xfrm>
            <a:off x="770755" y="2132857"/>
            <a:ext cx="7976886" cy="3268295"/>
            <a:chOff x="451801" y="2124125"/>
            <a:chExt cx="8008739" cy="3268295"/>
          </a:xfrm>
        </p:grpSpPr>
        <p:sp>
          <p:nvSpPr>
            <p:cNvPr id="5" name="Tekstvak 4"/>
            <p:cNvSpPr txBox="1"/>
            <p:nvPr/>
          </p:nvSpPr>
          <p:spPr>
            <a:xfrm>
              <a:off x="2195670" y="3068950"/>
              <a:ext cx="4680650" cy="923330"/>
            </a:xfrm>
            <a:prstGeom prst="rect">
              <a:avLst/>
            </a:prstGeom>
            <a:noFill/>
          </p:spPr>
          <p:txBody>
            <a:bodyPr wrap="square" rtlCol="0">
              <a:spAutoFit/>
            </a:bodyPr>
            <a:lstStyle/>
            <a:p>
              <a:pPr eaLnBrk="0" hangingPunct="0"/>
              <a:r>
                <a:rPr lang="nl-NL" sz="5400" b="1" dirty="0"/>
                <a:t>mentaliseren</a:t>
              </a:r>
            </a:p>
          </p:txBody>
        </p:sp>
        <p:sp>
          <p:nvSpPr>
            <p:cNvPr id="6" name="Tekstvak 5"/>
            <p:cNvSpPr txBox="1"/>
            <p:nvPr/>
          </p:nvSpPr>
          <p:spPr>
            <a:xfrm>
              <a:off x="7380390" y="3861060"/>
              <a:ext cx="1080150" cy="400110"/>
            </a:xfrm>
            <a:prstGeom prst="rect">
              <a:avLst/>
            </a:prstGeom>
            <a:noFill/>
          </p:spPr>
          <p:txBody>
            <a:bodyPr wrap="square" rtlCol="0">
              <a:spAutoFit/>
            </a:bodyPr>
            <a:lstStyle/>
            <a:p>
              <a:pPr eaLnBrk="0" hangingPunct="0"/>
              <a:r>
                <a:rPr lang="nl-NL" b="1" i="1" dirty="0">
                  <a:solidFill>
                    <a:srgbClr val="57FBFB"/>
                  </a:solidFill>
                  <a:latin typeface="Century Gothic" pitchFamily="34" charset="0"/>
                </a:rPr>
                <a:t>samen</a:t>
              </a:r>
            </a:p>
          </p:txBody>
        </p:sp>
        <p:sp>
          <p:nvSpPr>
            <p:cNvPr id="8" name="Tekstvak 7"/>
            <p:cNvSpPr txBox="1"/>
            <p:nvPr/>
          </p:nvSpPr>
          <p:spPr>
            <a:xfrm>
              <a:off x="2195670" y="2452810"/>
              <a:ext cx="1080150" cy="400110"/>
            </a:xfrm>
            <a:prstGeom prst="rect">
              <a:avLst/>
            </a:prstGeom>
            <a:noFill/>
          </p:spPr>
          <p:txBody>
            <a:bodyPr wrap="square" rtlCol="0">
              <a:spAutoFit/>
            </a:bodyPr>
            <a:lstStyle/>
            <a:p>
              <a:r>
                <a:rPr lang="nl-NL" dirty="0">
                  <a:solidFill>
                    <a:srgbClr val="0070C0"/>
                  </a:solidFill>
                </a:rPr>
                <a:t>actief</a:t>
              </a:r>
              <a:endParaRPr lang="nl-NL" dirty="0"/>
            </a:p>
          </p:txBody>
        </p:sp>
        <p:sp>
          <p:nvSpPr>
            <p:cNvPr id="10" name="Tekstvak 9"/>
            <p:cNvSpPr txBox="1"/>
            <p:nvPr/>
          </p:nvSpPr>
          <p:spPr>
            <a:xfrm>
              <a:off x="683460" y="4149100"/>
              <a:ext cx="1329210" cy="707886"/>
            </a:xfrm>
            <a:prstGeom prst="rect">
              <a:avLst/>
            </a:prstGeom>
            <a:noFill/>
          </p:spPr>
          <p:txBody>
            <a:bodyPr wrap="none" rtlCol="0">
              <a:spAutoFit/>
            </a:bodyPr>
            <a:lstStyle/>
            <a:p>
              <a:r>
                <a:rPr lang="nl-NL" sz="4000" dirty="0">
                  <a:solidFill>
                    <a:srgbClr val="92D050"/>
                  </a:solidFill>
                  <a:latin typeface="Bauhaus 93" pitchFamily="82" charset="0"/>
                </a:rPr>
                <a:t>open</a:t>
              </a:r>
            </a:p>
          </p:txBody>
        </p:sp>
        <p:sp>
          <p:nvSpPr>
            <p:cNvPr id="11" name="Tekstvak 10"/>
            <p:cNvSpPr txBox="1"/>
            <p:nvPr/>
          </p:nvSpPr>
          <p:spPr>
            <a:xfrm>
              <a:off x="451801" y="3501010"/>
              <a:ext cx="1614683" cy="400110"/>
            </a:xfrm>
            <a:prstGeom prst="rect">
              <a:avLst/>
            </a:prstGeom>
            <a:noFill/>
          </p:spPr>
          <p:txBody>
            <a:bodyPr wrap="none" rtlCol="0">
              <a:spAutoFit/>
            </a:bodyPr>
            <a:lstStyle/>
            <a:p>
              <a:r>
                <a:rPr lang="nl-NL" dirty="0">
                  <a:solidFill>
                    <a:srgbClr val="FFC000"/>
                  </a:solidFill>
                  <a:latin typeface="Arial Black" pitchFamily="34" charset="0"/>
                </a:rPr>
                <a:t>betrokken</a:t>
              </a:r>
            </a:p>
          </p:txBody>
        </p:sp>
        <p:sp>
          <p:nvSpPr>
            <p:cNvPr id="12" name="Tekstvak 11"/>
            <p:cNvSpPr txBox="1"/>
            <p:nvPr/>
          </p:nvSpPr>
          <p:spPr>
            <a:xfrm>
              <a:off x="467430" y="3933070"/>
              <a:ext cx="1046435" cy="400110"/>
            </a:xfrm>
            <a:prstGeom prst="rect">
              <a:avLst/>
            </a:prstGeom>
            <a:noFill/>
          </p:spPr>
          <p:txBody>
            <a:bodyPr wrap="none" rtlCol="0">
              <a:spAutoFit/>
            </a:bodyPr>
            <a:lstStyle/>
            <a:p>
              <a:r>
                <a:rPr lang="nl-NL" i="1" dirty="0">
                  <a:solidFill>
                    <a:srgbClr val="FF0000"/>
                  </a:solidFill>
                  <a:latin typeface="Agency FB" pitchFamily="34" charset="0"/>
                </a:rPr>
                <a:t>responsief</a:t>
              </a:r>
            </a:p>
          </p:txBody>
        </p:sp>
        <p:sp>
          <p:nvSpPr>
            <p:cNvPr id="13" name="Tekstvak 12"/>
            <p:cNvSpPr txBox="1"/>
            <p:nvPr/>
          </p:nvSpPr>
          <p:spPr>
            <a:xfrm>
              <a:off x="3419840" y="4869200"/>
              <a:ext cx="1249219" cy="400110"/>
            </a:xfrm>
            <a:prstGeom prst="rect">
              <a:avLst/>
            </a:prstGeom>
            <a:noFill/>
          </p:spPr>
          <p:txBody>
            <a:bodyPr wrap="none" rtlCol="0">
              <a:spAutoFit/>
            </a:bodyPr>
            <a:lstStyle/>
            <a:p>
              <a:r>
                <a:rPr lang="nl-NL" b="1" dirty="0">
                  <a:solidFill>
                    <a:srgbClr val="6BFA32"/>
                  </a:solidFill>
                  <a:latin typeface="Cordia New" pitchFamily="34" charset="-34"/>
                  <a:cs typeface="Cordia New" pitchFamily="34" charset="-34"/>
                </a:rPr>
                <a:t>onderzoekend</a:t>
              </a:r>
            </a:p>
          </p:txBody>
        </p:sp>
        <p:sp>
          <p:nvSpPr>
            <p:cNvPr id="14" name="Tekstvak 13"/>
            <p:cNvSpPr txBox="1"/>
            <p:nvPr/>
          </p:nvSpPr>
          <p:spPr>
            <a:xfrm>
              <a:off x="3059790" y="2124125"/>
              <a:ext cx="1887055" cy="584775"/>
            </a:xfrm>
            <a:prstGeom prst="rect">
              <a:avLst/>
            </a:prstGeom>
            <a:noFill/>
          </p:spPr>
          <p:txBody>
            <a:bodyPr wrap="none" rtlCol="0">
              <a:spAutoFit/>
            </a:bodyPr>
            <a:lstStyle/>
            <a:p>
              <a:r>
                <a:rPr lang="nl-NL" sz="3200" dirty="0">
                  <a:solidFill>
                    <a:schemeClr val="tx1">
                      <a:lumMod val="40000"/>
                      <a:lumOff val="60000"/>
                    </a:schemeClr>
                  </a:solidFill>
                  <a:latin typeface="Berlin Sans FB" pitchFamily="34" charset="0"/>
                </a:rPr>
                <a:t>onwetend</a:t>
              </a:r>
            </a:p>
          </p:txBody>
        </p:sp>
        <p:sp>
          <p:nvSpPr>
            <p:cNvPr id="15" name="Tekstvak 14"/>
            <p:cNvSpPr txBox="1"/>
            <p:nvPr/>
          </p:nvSpPr>
          <p:spPr>
            <a:xfrm>
              <a:off x="2192722" y="4509150"/>
              <a:ext cx="1515158" cy="523220"/>
            </a:xfrm>
            <a:prstGeom prst="rect">
              <a:avLst/>
            </a:prstGeom>
            <a:noFill/>
          </p:spPr>
          <p:txBody>
            <a:bodyPr wrap="none" rtlCol="0">
              <a:spAutoFit/>
            </a:bodyPr>
            <a:lstStyle/>
            <a:p>
              <a:r>
                <a:rPr lang="nl-NL" sz="2800" dirty="0">
                  <a:solidFill>
                    <a:srgbClr val="FF00FF"/>
                  </a:solidFill>
                  <a:latin typeface="Andalus" pitchFamily="18" charset="-78"/>
                  <a:cs typeface="Andalus" pitchFamily="18" charset="-78"/>
                </a:rPr>
                <a:t>‘gewoon’</a:t>
              </a:r>
            </a:p>
          </p:txBody>
        </p:sp>
        <p:sp>
          <p:nvSpPr>
            <p:cNvPr id="16" name="Tekstvak 15"/>
            <p:cNvSpPr txBox="1"/>
            <p:nvPr/>
          </p:nvSpPr>
          <p:spPr>
            <a:xfrm>
              <a:off x="3563860" y="3933070"/>
              <a:ext cx="1080150" cy="400110"/>
            </a:xfrm>
            <a:prstGeom prst="rect">
              <a:avLst/>
            </a:prstGeom>
            <a:noFill/>
          </p:spPr>
          <p:txBody>
            <a:bodyPr wrap="square" rtlCol="0">
              <a:spAutoFit/>
            </a:bodyPr>
            <a:lstStyle/>
            <a:p>
              <a:r>
                <a:rPr lang="nl-NL" dirty="0">
                  <a:solidFill>
                    <a:srgbClr val="0070C0"/>
                  </a:solidFill>
                </a:rPr>
                <a:t>actief</a:t>
              </a:r>
              <a:endParaRPr lang="nl-NL" dirty="0"/>
            </a:p>
          </p:txBody>
        </p:sp>
        <p:sp>
          <p:nvSpPr>
            <p:cNvPr id="17" name="Tekstvak 16"/>
            <p:cNvSpPr txBox="1"/>
            <p:nvPr/>
          </p:nvSpPr>
          <p:spPr>
            <a:xfrm>
              <a:off x="6732300" y="3356990"/>
              <a:ext cx="1080150" cy="400110"/>
            </a:xfrm>
            <a:prstGeom prst="rect">
              <a:avLst/>
            </a:prstGeom>
            <a:noFill/>
          </p:spPr>
          <p:txBody>
            <a:bodyPr wrap="square" rtlCol="0">
              <a:spAutoFit/>
            </a:bodyPr>
            <a:lstStyle/>
            <a:p>
              <a:r>
                <a:rPr lang="nl-NL" dirty="0">
                  <a:solidFill>
                    <a:srgbClr val="0070C0"/>
                  </a:solidFill>
                </a:rPr>
                <a:t>actief</a:t>
              </a:r>
              <a:endParaRPr lang="nl-NL" dirty="0"/>
            </a:p>
          </p:txBody>
        </p:sp>
        <p:sp>
          <p:nvSpPr>
            <p:cNvPr id="19" name="Tekstvak 18"/>
            <p:cNvSpPr txBox="1"/>
            <p:nvPr/>
          </p:nvSpPr>
          <p:spPr>
            <a:xfrm>
              <a:off x="1676805" y="3924375"/>
              <a:ext cx="1887055" cy="584775"/>
            </a:xfrm>
            <a:prstGeom prst="rect">
              <a:avLst/>
            </a:prstGeom>
            <a:noFill/>
          </p:spPr>
          <p:txBody>
            <a:bodyPr wrap="none" rtlCol="0">
              <a:spAutoFit/>
            </a:bodyPr>
            <a:lstStyle/>
            <a:p>
              <a:r>
                <a:rPr lang="nl-NL" sz="3200" dirty="0">
                  <a:solidFill>
                    <a:schemeClr val="tx1">
                      <a:lumMod val="40000"/>
                      <a:lumOff val="60000"/>
                    </a:schemeClr>
                  </a:solidFill>
                  <a:latin typeface="Berlin Sans FB" pitchFamily="34" charset="0"/>
                </a:rPr>
                <a:t>onwetend</a:t>
              </a:r>
            </a:p>
          </p:txBody>
        </p:sp>
        <p:sp>
          <p:nvSpPr>
            <p:cNvPr id="20" name="Tekstvak 19"/>
            <p:cNvSpPr txBox="1"/>
            <p:nvPr/>
          </p:nvSpPr>
          <p:spPr>
            <a:xfrm>
              <a:off x="5436120" y="4284425"/>
              <a:ext cx="1887055" cy="584775"/>
            </a:xfrm>
            <a:prstGeom prst="rect">
              <a:avLst/>
            </a:prstGeom>
            <a:noFill/>
          </p:spPr>
          <p:txBody>
            <a:bodyPr wrap="none" rtlCol="0">
              <a:spAutoFit/>
            </a:bodyPr>
            <a:lstStyle/>
            <a:p>
              <a:r>
                <a:rPr lang="nl-NL" sz="3200" dirty="0">
                  <a:solidFill>
                    <a:schemeClr val="tx1">
                      <a:lumMod val="40000"/>
                      <a:lumOff val="60000"/>
                    </a:schemeClr>
                  </a:solidFill>
                  <a:latin typeface="Berlin Sans FB" pitchFamily="34" charset="0"/>
                </a:rPr>
                <a:t>onwetend</a:t>
              </a:r>
            </a:p>
          </p:txBody>
        </p:sp>
        <p:sp>
          <p:nvSpPr>
            <p:cNvPr id="21" name="Tekstvak 20"/>
            <p:cNvSpPr txBox="1"/>
            <p:nvPr/>
          </p:nvSpPr>
          <p:spPr>
            <a:xfrm>
              <a:off x="2882740" y="2564880"/>
              <a:ext cx="1329210" cy="707886"/>
            </a:xfrm>
            <a:prstGeom prst="rect">
              <a:avLst/>
            </a:prstGeom>
            <a:noFill/>
          </p:spPr>
          <p:txBody>
            <a:bodyPr wrap="none" rtlCol="0">
              <a:spAutoFit/>
            </a:bodyPr>
            <a:lstStyle/>
            <a:p>
              <a:r>
                <a:rPr lang="nl-NL" sz="4000" dirty="0">
                  <a:solidFill>
                    <a:srgbClr val="92D050"/>
                  </a:solidFill>
                  <a:latin typeface="Bauhaus 93" pitchFamily="82" charset="0"/>
                </a:rPr>
                <a:t>open</a:t>
              </a:r>
            </a:p>
          </p:txBody>
        </p:sp>
        <p:sp>
          <p:nvSpPr>
            <p:cNvPr id="22" name="Tekstvak 21"/>
            <p:cNvSpPr txBox="1"/>
            <p:nvPr/>
          </p:nvSpPr>
          <p:spPr>
            <a:xfrm>
              <a:off x="5940190" y="3729254"/>
              <a:ext cx="1329210" cy="707886"/>
            </a:xfrm>
            <a:prstGeom prst="rect">
              <a:avLst/>
            </a:prstGeom>
            <a:noFill/>
          </p:spPr>
          <p:txBody>
            <a:bodyPr wrap="none" rtlCol="0">
              <a:spAutoFit/>
            </a:bodyPr>
            <a:lstStyle/>
            <a:p>
              <a:r>
                <a:rPr lang="nl-NL" sz="4000" dirty="0">
                  <a:solidFill>
                    <a:srgbClr val="92D050"/>
                  </a:solidFill>
                  <a:latin typeface="Bauhaus 93" pitchFamily="82" charset="0"/>
                </a:rPr>
                <a:t>open</a:t>
              </a:r>
            </a:p>
          </p:txBody>
        </p:sp>
        <p:sp>
          <p:nvSpPr>
            <p:cNvPr id="23" name="Tekstvak 22"/>
            <p:cNvSpPr txBox="1"/>
            <p:nvPr/>
          </p:nvSpPr>
          <p:spPr>
            <a:xfrm>
              <a:off x="899490" y="2348850"/>
              <a:ext cx="1046435" cy="400110"/>
            </a:xfrm>
            <a:prstGeom prst="rect">
              <a:avLst/>
            </a:prstGeom>
            <a:noFill/>
          </p:spPr>
          <p:txBody>
            <a:bodyPr wrap="none" rtlCol="0">
              <a:spAutoFit/>
            </a:bodyPr>
            <a:lstStyle/>
            <a:p>
              <a:r>
                <a:rPr lang="nl-NL" i="1" dirty="0">
                  <a:solidFill>
                    <a:srgbClr val="FF0000"/>
                  </a:solidFill>
                  <a:latin typeface="Agency FB" pitchFamily="34" charset="0"/>
                </a:rPr>
                <a:t>responsief</a:t>
              </a:r>
            </a:p>
          </p:txBody>
        </p:sp>
        <p:sp>
          <p:nvSpPr>
            <p:cNvPr id="24" name="Tekstvak 23"/>
            <p:cNvSpPr txBox="1"/>
            <p:nvPr/>
          </p:nvSpPr>
          <p:spPr>
            <a:xfrm>
              <a:off x="4499990" y="3861060"/>
              <a:ext cx="1046435" cy="400110"/>
            </a:xfrm>
            <a:prstGeom prst="rect">
              <a:avLst/>
            </a:prstGeom>
            <a:noFill/>
          </p:spPr>
          <p:txBody>
            <a:bodyPr wrap="none" rtlCol="0">
              <a:spAutoFit/>
            </a:bodyPr>
            <a:lstStyle/>
            <a:p>
              <a:r>
                <a:rPr lang="nl-NL" i="1" dirty="0">
                  <a:solidFill>
                    <a:srgbClr val="FF0000"/>
                  </a:solidFill>
                  <a:latin typeface="Agency FB" pitchFamily="34" charset="0"/>
                </a:rPr>
                <a:t>responsief</a:t>
              </a:r>
            </a:p>
          </p:txBody>
        </p:sp>
        <p:sp>
          <p:nvSpPr>
            <p:cNvPr id="25" name="Tekstvak 24"/>
            <p:cNvSpPr txBox="1"/>
            <p:nvPr/>
          </p:nvSpPr>
          <p:spPr>
            <a:xfrm>
              <a:off x="6084210" y="2852920"/>
              <a:ext cx="1614683" cy="400110"/>
            </a:xfrm>
            <a:prstGeom prst="rect">
              <a:avLst/>
            </a:prstGeom>
            <a:noFill/>
          </p:spPr>
          <p:txBody>
            <a:bodyPr wrap="none" rtlCol="0">
              <a:spAutoFit/>
            </a:bodyPr>
            <a:lstStyle/>
            <a:p>
              <a:r>
                <a:rPr lang="nl-NL" dirty="0">
                  <a:solidFill>
                    <a:srgbClr val="FFC000"/>
                  </a:solidFill>
                  <a:latin typeface="Arial Black" pitchFamily="34" charset="0"/>
                </a:rPr>
                <a:t>betrokken</a:t>
              </a:r>
            </a:p>
          </p:txBody>
        </p:sp>
        <p:sp>
          <p:nvSpPr>
            <p:cNvPr id="26" name="Tekstvak 25"/>
            <p:cNvSpPr txBox="1"/>
            <p:nvPr/>
          </p:nvSpPr>
          <p:spPr>
            <a:xfrm>
              <a:off x="3563860" y="4335525"/>
              <a:ext cx="1614683" cy="400110"/>
            </a:xfrm>
            <a:prstGeom prst="rect">
              <a:avLst/>
            </a:prstGeom>
            <a:noFill/>
          </p:spPr>
          <p:txBody>
            <a:bodyPr wrap="none" rtlCol="0">
              <a:spAutoFit/>
            </a:bodyPr>
            <a:lstStyle/>
            <a:p>
              <a:r>
                <a:rPr lang="nl-NL" dirty="0">
                  <a:solidFill>
                    <a:srgbClr val="FFC000"/>
                  </a:solidFill>
                  <a:latin typeface="Arial Black" pitchFamily="34" charset="0"/>
                </a:rPr>
                <a:t>betrokken</a:t>
              </a:r>
            </a:p>
          </p:txBody>
        </p:sp>
        <p:sp>
          <p:nvSpPr>
            <p:cNvPr id="27" name="Tekstvak 26"/>
            <p:cNvSpPr txBox="1"/>
            <p:nvPr/>
          </p:nvSpPr>
          <p:spPr>
            <a:xfrm>
              <a:off x="5004060" y="4869200"/>
              <a:ext cx="1515158" cy="523220"/>
            </a:xfrm>
            <a:prstGeom prst="rect">
              <a:avLst/>
            </a:prstGeom>
            <a:noFill/>
          </p:spPr>
          <p:txBody>
            <a:bodyPr wrap="none" rtlCol="0">
              <a:spAutoFit/>
            </a:bodyPr>
            <a:lstStyle/>
            <a:p>
              <a:r>
                <a:rPr lang="nl-NL" sz="2800" dirty="0">
                  <a:solidFill>
                    <a:srgbClr val="FF00FF"/>
                  </a:solidFill>
                  <a:latin typeface="Andalus" pitchFamily="18" charset="-78"/>
                  <a:cs typeface="Andalus" pitchFamily="18" charset="-78"/>
                </a:rPr>
                <a:t>‘gewoon’</a:t>
              </a:r>
            </a:p>
          </p:txBody>
        </p:sp>
        <p:sp>
          <p:nvSpPr>
            <p:cNvPr id="28" name="Tekstvak 27"/>
            <p:cNvSpPr txBox="1"/>
            <p:nvPr/>
          </p:nvSpPr>
          <p:spPr>
            <a:xfrm>
              <a:off x="4572000" y="2636890"/>
              <a:ext cx="1515158" cy="523220"/>
            </a:xfrm>
            <a:prstGeom prst="rect">
              <a:avLst/>
            </a:prstGeom>
            <a:noFill/>
          </p:spPr>
          <p:txBody>
            <a:bodyPr wrap="none" rtlCol="0">
              <a:spAutoFit/>
            </a:bodyPr>
            <a:lstStyle/>
            <a:p>
              <a:r>
                <a:rPr lang="nl-NL" sz="2800" dirty="0">
                  <a:solidFill>
                    <a:srgbClr val="FF00FF"/>
                  </a:solidFill>
                  <a:latin typeface="Andalus" pitchFamily="18" charset="-78"/>
                  <a:cs typeface="Andalus" pitchFamily="18" charset="-78"/>
                </a:rPr>
                <a:t>‘gewoon’</a:t>
              </a:r>
            </a:p>
          </p:txBody>
        </p:sp>
        <p:sp>
          <p:nvSpPr>
            <p:cNvPr id="31" name="Tekstvak 30"/>
            <p:cNvSpPr txBox="1"/>
            <p:nvPr/>
          </p:nvSpPr>
          <p:spPr>
            <a:xfrm>
              <a:off x="6300240" y="2492870"/>
              <a:ext cx="1080150" cy="400110"/>
            </a:xfrm>
            <a:prstGeom prst="rect">
              <a:avLst/>
            </a:prstGeom>
            <a:noFill/>
          </p:spPr>
          <p:txBody>
            <a:bodyPr wrap="square" rtlCol="0">
              <a:spAutoFit/>
            </a:bodyPr>
            <a:lstStyle/>
            <a:p>
              <a:pPr eaLnBrk="0" hangingPunct="0"/>
              <a:r>
                <a:rPr lang="nl-NL" b="1" i="1" dirty="0">
                  <a:solidFill>
                    <a:srgbClr val="57FBFB"/>
                  </a:solidFill>
                  <a:latin typeface="Century Gothic" pitchFamily="34" charset="0"/>
                </a:rPr>
                <a:t>samen</a:t>
              </a:r>
            </a:p>
          </p:txBody>
        </p:sp>
        <p:sp>
          <p:nvSpPr>
            <p:cNvPr id="32" name="Tekstvak 31"/>
            <p:cNvSpPr txBox="1"/>
            <p:nvPr/>
          </p:nvSpPr>
          <p:spPr>
            <a:xfrm>
              <a:off x="899490" y="3212970"/>
              <a:ext cx="1080150" cy="400110"/>
            </a:xfrm>
            <a:prstGeom prst="rect">
              <a:avLst/>
            </a:prstGeom>
            <a:noFill/>
          </p:spPr>
          <p:txBody>
            <a:bodyPr wrap="square" rtlCol="0">
              <a:spAutoFit/>
            </a:bodyPr>
            <a:lstStyle/>
            <a:p>
              <a:pPr eaLnBrk="0" hangingPunct="0"/>
              <a:r>
                <a:rPr lang="nl-NL" b="1" i="1" dirty="0">
                  <a:solidFill>
                    <a:srgbClr val="57FBFB"/>
                  </a:solidFill>
                  <a:latin typeface="Century Gothic" pitchFamily="34" charset="0"/>
                </a:rPr>
                <a:t>samen</a:t>
              </a:r>
            </a:p>
          </p:txBody>
        </p:sp>
        <p:sp>
          <p:nvSpPr>
            <p:cNvPr id="33" name="Tekstvak 32"/>
            <p:cNvSpPr txBox="1"/>
            <p:nvPr/>
          </p:nvSpPr>
          <p:spPr>
            <a:xfrm>
              <a:off x="1115520" y="2852920"/>
              <a:ext cx="1249219" cy="400110"/>
            </a:xfrm>
            <a:prstGeom prst="rect">
              <a:avLst/>
            </a:prstGeom>
            <a:noFill/>
          </p:spPr>
          <p:txBody>
            <a:bodyPr wrap="none" rtlCol="0">
              <a:spAutoFit/>
            </a:bodyPr>
            <a:lstStyle/>
            <a:p>
              <a:r>
                <a:rPr lang="nl-NL" b="1" dirty="0">
                  <a:solidFill>
                    <a:srgbClr val="6BFA32"/>
                  </a:solidFill>
                  <a:latin typeface="Cordia New" pitchFamily="34" charset="-34"/>
                  <a:cs typeface="Cordia New" pitchFamily="34" charset="-34"/>
                </a:rPr>
                <a:t>onderzoekend</a:t>
              </a:r>
            </a:p>
          </p:txBody>
        </p:sp>
        <p:sp>
          <p:nvSpPr>
            <p:cNvPr id="34" name="Tekstvak 33"/>
            <p:cNvSpPr txBox="1"/>
            <p:nvPr/>
          </p:nvSpPr>
          <p:spPr>
            <a:xfrm>
              <a:off x="5148080" y="2175225"/>
              <a:ext cx="1249219" cy="400110"/>
            </a:xfrm>
            <a:prstGeom prst="rect">
              <a:avLst/>
            </a:prstGeom>
            <a:noFill/>
          </p:spPr>
          <p:txBody>
            <a:bodyPr wrap="none" rtlCol="0">
              <a:spAutoFit/>
            </a:bodyPr>
            <a:lstStyle/>
            <a:p>
              <a:r>
                <a:rPr lang="nl-NL" b="1" dirty="0">
                  <a:solidFill>
                    <a:srgbClr val="6BFA32"/>
                  </a:solidFill>
                  <a:latin typeface="Cordia New" pitchFamily="34" charset="-34"/>
                  <a:cs typeface="Cordia New" pitchFamily="34" charset="-34"/>
                </a:rPr>
                <a:t>onderzoekend</a:t>
              </a:r>
            </a:p>
          </p:txBody>
        </p:sp>
      </p:grpSp>
    </p:spTree>
    <p:extLst>
      <p:ext uri="{BB962C8B-B14F-4D97-AF65-F5344CB8AC3E}">
        <p14:creationId xmlns:p14="http://schemas.microsoft.com/office/powerpoint/2010/main" val="116163770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Title 1"/>
          <p:cNvSpPr>
            <a:spLocks noGrp="1"/>
          </p:cNvSpPr>
          <p:nvPr>
            <p:ph type="title"/>
          </p:nvPr>
        </p:nvSpPr>
        <p:spPr>
          <a:xfrm>
            <a:off x="2627313" y="188913"/>
            <a:ext cx="6265862" cy="392112"/>
          </a:xfrm>
        </p:spPr>
        <p:txBody>
          <a:bodyPr/>
          <a:lstStyle/>
          <a:p>
            <a:r>
              <a:rPr lang="nl-NL" smtClean="0">
                <a:solidFill>
                  <a:srgbClr val="281C6E"/>
                </a:solidFill>
              </a:rPr>
              <a:t>Modi van niet-mentaliseren</a:t>
            </a:r>
            <a:endParaRPr lang="en-US" smtClean="0">
              <a:solidFill>
                <a:srgbClr val="281C6E"/>
              </a:solidFill>
            </a:endParaRPr>
          </a:p>
        </p:txBody>
      </p:sp>
      <p:graphicFrame>
        <p:nvGraphicFramePr>
          <p:cNvPr id="4" name="Content Placeholder 3"/>
          <p:cNvGraphicFramePr>
            <a:graphicFrameLocks noGrp="1"/>
          </p:cNvGraphicFramePr>
          <p:nvPr>
            <p:ph idx="1"/>
          </p:nvPr>
        </p:nvGraphicFramePr>
        <p:xfrm>
          <a:off x="1258888" y="692150"/>
          <a:ext cx="7633060" cy="5904820"/>
        </p:xfrm>
        <a:graphic>
          <a:graphicData uri="http://schemas.openxmlformats.org/drawingml/2006/table">
            <a:tbl>
              <a:tblPr firstRow="1" bandRow="1">
                <a:tableStyleId>{5C22544A-7EE6-4342-B048-85BDC9FD1C3A}</a:tableStyleId>
              </a:tblPr>
              <a:tblGrid>
                <a:gridCol w="2314850">
                  <a:extLst>
                    <a:ext uri="{9D8B030D-6E8A-4147-A177-3AD203B41FA5}">
                      <a16:colId xmlns:a16="http://schemas.microsoft.com/office/drawing/2014/main" val="20000"/>
                    </a:ext>
                  </a:extLst>
                </a:gridCol>
                <a:gridCol w="5318210">
                  <a:extLst>
                    <a:ext uri="{9D8B030D-6E8A-4147-A177-3AD203B41FA5}">
                      <a16:colId xmlns:a16="http://schemas.microsoft.com/office/drawing/2014/main" val="20001"/>
                    </a:ext>
                  </a:extLst>
                </a:gridCol>
              </a:tblGrid>
              <a:tr h="436627">
                <a:tc gridSpan="2">
                  <a:txBody>
                    <a:bodyPr/>
                    <a:lstStyle/>
                    <a:p>
                      <a:pPr algn="ctr"/>
                      <a:r>
                        <a:rPr lang="en-US" sz="1800" b="0" dirty="0" smtClean="0">
                          <a:solidFill>
                            <a:srgbClr val="090618"/>
                          </a:solidFill>
                        </a:rPr>
                        <a:t>Psychische Equivalentie modus</a:t>
                      </a:r>
                      <a:endParaRPr lang="en-US" sz="1800" b="0" dirty="0">
                        <a:solidFill>
                          <a:srgbClr val="090618"/>
                        </a:solidFill>
                      </a:endParaRPr>
                    </a:p>
                  </a:txBody>
                  <a:tcPr marL="91450" marR="91450" marT="45718" marB="45718"/>
                </a:tc>
                <a:tc hMerge="1">
                  <a:txBody>
                    <a:bodyPr/>
                    <a:lstStyle/>
                    <a:p>
                      <a:endParaRPr lang="en-US" dirty="0"/>
                    </a:p>
                  </a:txBody>
                  <a:tcPr/>
                </a:tc>
                <a:extLst>
                  <a:ext uri="{0D108BD9-81ED-4DB2-BD59-A6C34878D82A}">
                    <a16:rowId xmlns:a16="http://schemas.microsoft.com/office/drawing/2014/main" val="10000"/>
                  </a:ext>
                </a:extLst>
              </a:tr>
              <a:tr h="1637366">
                <a:tc>
                  <a:txBody>
                    <a:bodyPr/>
                    <a:lstStyle/>
                    <a:p>
                      <a:r>
                        <a:rPr lang="en-US" sz="1400" dirty="0" err="1" smtClean="0"/>
                        <a:t>Klinische</a:t>
                      </a:r>
                      <a:r>
                        <a:rPr lang="en-US" sz="1400" dirty="0" smtClean="0"/>
                        <a:t> </a:t>
                      </a:r>
                      <a:r>
                        <a:rPr lang="en-US" sz="1400" dirty="0" err="1" smtClean="0"/>
                        <a:t>uiting</a:t>
                      </a:r>
                      <a:endParaRPr lang="en-US" sz="1400" dirty="0"/>
                    </a:p>
                  </a:txBody>
                  <a:tcPr marL="91450" marR="91450" marT="45718" marB="45718"/>
                </a:tc>
                <a:tc>
                  <a:txBody>
                    <a:bodyPr/>
                    <a:lstStyle/>
                    <a:p>
                      <a:r>
                        <a:rPr lang="en-US" sz="1400" dirty="0" smtClean="0"/>
                        <a:t>Zekerheid /geen twijfel </a:t>
                      </a:r>
                    </a:p>
                    <a:p>
                      <a:r>
                        <a:rPr lang="en-US" sz="1400" dirty="0" err="1" smtClean="0"/>
                        <a:t>Absoluut</a:t>
                      </a:r>
                      <a:endParaRPr lang="en-US" sz="1400" dirty="0" smtClean="0"/>
                    </a:p>
                    <a:p>
                      <a:r>
                        <a:rPr lang="en-US" sz="1400" dirty="0" err="1" smtClean="0"/>
                        <a:t>Werkelijkheid</a:t>
                      </a:r>
                      <a:r>
                        <a:rPr lang="en-US" sz="1400" baseline="0" dirty="0" smtClean="0"/>
                        <a:t> </a:t>
                      </a:r>
                      <a:r>
                        <a:rPr lang="en-US" sz="1400" baseline="0" dirty="0" err="1" smtClean="0"/>
                        <a:t>wordt</a:t>
                      </a:r>
                      <a:r>
                        <a:rPr lang="en-US" sz="1400" baseline="0" dirty="0" smtClean="0"/>
                        <a:t> </a:t>
                      </a:r>
                      <a:r>
                        <a:rPr lang="en-US" sz="1400" baseline="0" dirty="0" err="1" smtClean="0"/>
                        <a:t>bepaald</a:t>
                      </a:r>
                      <a:r>
                        <a:rPr lang="en-US" sz="1400" baseline="0" dirty="0" smtClean="0"/>
                        <a:t> door </a:t>
                      </a:r>
                      <a:r>
                        <a:rPr lang="en-US" sz="1400" baseline="0" dirty="0" err="1" smtClean="0"/>
                        <a:t>eigen</a:t>
                      </a:r>
                      <a:r>
                        <a:rPr lang="en-US" sz="1400" baseline="0" dirty="0" smtClean="0"/>
                        <a:t> </a:t>
                      </a:r>
                      <a:r>
                        <a:rPr lang="en-US" sz="1400" baseline="0" dirty="0" err="1" smtClean="0"/>
                        <a:t>ervaring</a:t>
                      </a:r>
                      <a:r>
                        <a:rPr lang="en-US" sz="1400" baseline="0" dirty="0" smtClean="0"/>
                        <a:t> (</a:t>
                      </a:r>
                      <a:r>
                        <a:rPr lang="en-US" sz="1400" baseline="0" dirty="0" err="1" smtClean="0"/>
                        <a:t>ik</a:t>
                      </a:r>
                      <a:r>
                        <a:rPr lang="en-US" sz="1400" baseline="0" dirty="0" smtClean="0"/>
                        <a:t> </a:t>
                      </a:r>
                      <a:r>
                        <a:rPr lang="en-US" sz="1400" baseline="0" dirty="0" err="1" smtClean="0"/>
                        <a:t>ervaar</a:t>
                      </a:r>
                      <a:r>
                        <a:rPr lang="en-US" sz="1400" baseline="0" dirty="0" smtClean="0"/>
                        <a:t> het </a:t>
                      </a:r>
                      <a:r>
                        <a:rPr lang="en-US" sz="1400" baseline="0" dirty="0" err="1" smtClean="0"/>
                        <a:t>dus</a:t>
                      </a:r>
                      <a:r>
                        <a:rPr lang="en-US" sz="1400" baseline="0" dirty="0" smtClean="0"/>
                        <a:t> het is </a:t>
                      </a:r>
                      <a:r>
                        <a:rPr lang="en-US" sz="1400" baseline="0" dirty="0" err="1" smtClean="0"/>
                        <a:t>zo</a:t>
                      </a:r>
                      <a:r>
                        <a:rPr lang="en-US" sz="1400" baseline="0" dirty="0" smtClean="0"/>
                        <a:t>)</a:t>
                      </a:r>
                      <a:endParaRPr lang="en-US" sz="1400" dirty="0" smtClean="0"/>
                    </a:p>
                    <a:p>
                      <a:r>
                        <a:rPr lang="en-US" sz="1400" dirty="0" smtClean="0"/>
                        <a:t>Beslistheid-het IS gewoon zo</a:t>
                      </a:r>
                      <a:endParaRPr lang="en-US" sz="1400" baseline="0" dirty="0" smtClean="0"/>
                    </a:p>
                    <a:p>
                      <a:r>
                        <a:rPr lang="en-US" sz="1400" baseline="0" dirty="0" smtClean="0"/>
                        <a:t>Intern = extern</a:t>
                      </a:r>
                      <a:endParaRPr lang="en-US" sz="1400" dirty="0"/>
                    </a:p>
                  </a:txBody>
                  <a:tcPr marL="91450" marR="91450" marT="45718" marB="45718"/>
                </a:tc>
                <a:extLst>
                  <a:ext uri="{0D108BD9-81ED-4DB2-BD59-A6C34878D82A}">
                    <a16:rowId xmlns:a16="http://schemas.microsoft.com/office/drawing/2014/main" val="10001"/>
                  </a:ext>
                </a:extLst>
              </a:tr>
              <a:tr h="1382664">
                <a:tc>
                  <a:txBody>
                    <a:bodyPr/>
                    <a:lstStyle/>
                    <a:p>
                      <a:r>
                        <a:rPr lang="en-US" sz="1400" dirty="0" err="1" smtClean="0"/>
                        <a:t>Ervaring</a:t>
                      </a:r>
                      <a:r>
                        <a:rPr lang="en-US" sz="1400" dirty="0" smtClean="0"/>
                        <a:t> van de </a:t>
                      </a:r>
                      <a:r>
                        <a:rPr lang="en-US" sz="1400" dirty="0" err="1" smtClean="0"/>
                        <a:t>therapeut</a:t>
                      </a:r>
                      <a:endParaRPr lang="en-US" sz="1400" dirty="0"/>
                    </a:p>
                  </a:txBody>
                  <a:tcPr marL="91450" marR="91450" marT="45718" marB="45718"/>
                </a:tc>
                <a:tc>
                  <a:txBody>
                    <a:bodyPr/>
                    <a:lstStyle/>
                    <a:p>
                      <a:r>
                        <a:rPr lang="en-US" sz="1400" dirty="0" smtClean="0"/>
                        <a:t>In de war</a:t>
                      </a:r>
                    </a:p>
                    <a:p>
                      <a:r>
                        <a:rPr lang="en-US" sz="1400" dirty="0" err="1" smtClean="0"/>
                        <a:t>Neiging</a:t>
                      </a:r>
                      <a:r>
                        <a:rPr lang="en-US" sz="1400" dirty="0" smtClean="0"/>
                        <a:t>/</a:t>
                      </a:r>
                      <a:r>
                        <a:rPr lang="en-US" sz="1400" dirty="0" err="1" smtClean="0"/>
                        <a:t>wens</a:t>
                      </a:r>
                      <a:r>
                        <a:rPr lang="en-US" sz="1400" dirty="0" smtClean="0"/>
                        <a:t> </a:t>
                      </a:r>
                      <a:r>
                        <a:rPr lang="en-US" sz="1400" dirty="0" err="1" smtClean="0"/>
                        <a:t>om</a:t>
                      </a:r>
                      <a:r>
                        <a:rPr lang="en-US" sz="1400" dirty="0" smtClean="0"/>
                        <a:t> </a:t>
                      </a:r>
                      <a:r>
                        <a:rPr lang="en-US" sz="1400" dirty="0" err="1" smtClean="0"/>
                        <a:t>te</a:t>
                      </a:r>
                      <a:r>
                        <a:rPr lang="en-US" sz="1400" dirty="0" smtClean="0"/>
                        <a:t> </a:t>
                      </a:r>
                      <a:r>
                        <a:rPr lang="en-US" sz="1400" dirty="0" err="1" smtClean="0"/>
                        <a:t>weerleggen</a:t>
                      </a:r>
                      <a:endParaRPr lang="en-US" sz="1400" dirty="0" smtClean="0"/>
                    </a:p>
                    <a:p>
                      <a:r>
                        <a:rPr lang="en-US" sz="1400" dirty="0" err="1" smtClean="0"/>
                        <a:t>Bewering</a:t>
                      </a:r>
                      <a:r>
                        <a:rPr lang="en-US" sz="1400" dirty="0" smtClean="0"/>
                        <a:t> </a:t>
                      </a:r>
                      <a:r>
                        <a:rPr lang="en-US" sz="1400" dirty="0" err="1" smtClean="0"/>
                        <a:t>lijkt</a:t>
                      </a:r>
                      <a:r>
                        <a:rPr lang="en-US" sz="1400" dirty="0" smtClean="0"/>
                        <a:t> </a:t>
                      </a:r>
                      <a:r>
                        <a:rPr lang="en-US" sz="1400" dirty="0" err="1" smtClean="0"/>
                        <a:t>logisch</a:t>
                      </a:r>
                      <a:r>
                        <a:rPr lang="en-US" sz="1400" dirty="0" smtClean="0"/>
                        <a:t>, </a:t>
                      </a:r>
                      <a:r>
                        <a:rPr lang="en-US" sz="1400" dirty="0" err="1" smtClean="0"/>
                        <a:t>duidelijk</a:t>
                      </a:r>
                      <a:r>
                        <a:rPr lang="en-US" sz="1400" dirty="0" smtClean="0"/>
                        <a:t> over-</a:t>
                      </a:r>
                      <a:r>
                        <a:rPr lang="en-US" sz="1400" dirty="0" err="1" smtClean="0"/>
                        <a:t>gegeneraliseerd</a:t>
                      </a:r>
                      <a:endParaRPr lang="en-US" sz="1400" baseline="0" dirty="0" smtClean="0"/>
                    </a:p>
                    <a:p>
                      <a:r>
                        <a:rPr lang="en-US" sz="1400" baseline="0" dirty="0" err="1" smtClean="0"/>
                        <a:t>Niet</a:t>
                      </a:r>
                      <a:r>
                        <a:rPr lang="en-US" sz="1400" baseline="0" dirty="0" smtClean="0"/>
                        <a:t> </a:t>
                      </a:r>
                      <a:r>
                        <a:rPr lang="en-US" sz="1400" baseline="0" dirty="0" err="1" smtClean="0"/>
                        <a:t>goed</a:t>
                      </a:r>
                      <a:r>
                        <a:rPr lang="en-US" sz="1400" baseline="0" dirty="0" smtClean="0"/>
                        <a:t> </a:t>
                      </a:r>
                      <a:r>
                        <a:rPr lang="en-US" sz="1400" baseline="0" dirty="0" err="1" smtClean="0"/>
                        <a:t>weten</a:t>
                      </a:r>
                      <a:r>
                        <a:rPr lang="en-US" sz="1400" baseline="0" dirty="0" smtClean="0"/>
                        <a:t> </a:t>
                      </a:r>
                      <a:r>
                        <a:rPr lang="en-US" sz="1400" baseline="0" dirty="0" err="1" smtClean="0"/>
                        <a:t>wat</a:t>
                      </a:r>
                      <a:r>
                        <a:rPr lang="en-US" sz="1400" baseline="0" dirty="0" smtClean="0"/>
                        <a:t> </a:t>
                      </a:r>
                      <a:r>
                        <a:rPr lang="en-US" sz="1400" baseline="0" dirty="0" err="1" smtClean="0"/>
                        <a:t>te</a:t>
                      </a:r>
                      <a:r>
                        <a:rPr lang="en-US" sz="1400" baseline="0" dirty="0" smtClean="0"/>
                        <a:t> </a:t>
                      </a:r>
                      <a:r>
                        <a:rPr lang="en-US" sz="1400" baseline="0" dirty="0" err="1" smtClean="0"/>
                        <a:t>zeggen</a:t>
                      </a:r>
                      <a:endParaRPr lang="en-US" sz="1400" baseline="0" dirty="0" smtClean="0"/>
                    </a:p>
                    <a:p>
                      <a:r>
                        <a:rPr lang="en-US" sz="1400" baseline="0" dirty="0" smtClean="0"/>
                        <a:t>Boos of het </a:t>
                      </a:r>
                      <a:r>
                        <a:rPr lang="en-US" sz="1400" baseline="0" dirty="0" err="1" smtClean="0"/>
                        <a:t>zat</a:t>
                      </a:r>
                      <a:r>
                        <a:rPr lang="en-US" sz="1400" baseline="0" dirty="0" smtClean="0"/>
                        <a:t> </a:t>
                      </a:r>
                      <a:r>
                        <a:rPr lang="en-US" sz="1400" baseline="0" dirty="0" err="1" smtClean="0"/>
                        <a:t>zijn</a:t>
                      </a:r>
                      <a:r>
                        <a:rPr lang="en-US" sz="1400" baseline="0" dirty="0" smtClean="0"/>
                        <a:t> of </a:t>
                      </a:r>
                      <a:r>
                        <a:rPr lang="en-US" sz="1400" baseline="0" dirty="0" err="1" smtClean="0"/>
                        <a:t>hopeloos</a:t>
                      </a:r>
                      <a:endParaRPr lang="en-US" sz="1400" dirty="0"/>
                    </a:p>
                  </a:txBody>
                  <a:tcPr marL="91450" marR="91450" marT="45718" marB="45718"/>
                </a:tc>
                <a:extLst>
                  <a:ext uri="{0D108BD9-81ED-4DB2-BD59-A6C34878D82A}">
                    <a16:rowId xmlns:a16="http://schemas.microsoft.com/office/drawing/2014/main" val="10002"/>
                  </a:ext>
                </a:extLst>
              </a:tr>
              <a:tr h="1443243">
                <a:tc>
                  <a:txBody>
                    <a:bodyPr/>
                    <a:lstStyle/>
                    <a:p>
                      <a:r>
                        <a:rPr lang="en-US" sz="1400" dirty="0" err="1" smtClean="0"/>
                        <a:t>Interventie</a:t>
                      </a:r>
                      <a:endParaRPr lang="en-US" sz="1400" dirty="0"/>
                    </a:p>
                  </a:txBody>
                  <a:tcPr marL="91450" marR="91450" marT="45718" marB="45718"/>
                </a:tc>
                <a:tc>
                  <a:txBody>
                    <a:bodyPr/>
                    <a:lstStyle/>
                    <a:p>
                      <a:r>
                        <a:rPr lang="en-US" sz="1400" dirty="0" err="1" smtClean="0"/>
                        <a:t>Empathische</a:t>
                      </a:r>
                      <a:r>
                        <a:rPr lang="en-US" sz="1400" dirty="0" smtClean="0"/>
                        <a:t> </a:t>
                      </a:r>
                      <a:r>
                        <a:rPr lang="en-US" sz="1400" dirty="0" err="1" smtClean="0"/>
                        <a:t>validering</a:t>
                      </a:r>
                      <a:r>
                        <a:rPr lang="en-US" sz="1400" dirty="0" smtClean="0"/>
                        <a:t> van de </a:t>
                      </a:r>
                      <a:r>
                        <a:rPr lang="en-US" sz="1400" dirty="0" err="1" smtClean="0"/>
                        <a:t>subjectieve</a:t>
                      </a:r>
                      <a:r>
                        <a:rPr lang="en-US" sz="1400" dirty="0" smtClean="0"/>
                        <a:t> </a:t>
                      </a:r>
                      <a:r>
                        <a:rPr lang="en-US" sz="1400" dirty="0" err="1" smtClean="0"/>
                        <a:t>ervaring</a:t>
                      </a:r>
                      <a:endParaRPr lang="en-US" sz="1400" baseline="0" dirty="0" smtClean="0"/>
                    </a:p>
                    <a:p>
                      <a:r>
                        <a:rPr lang="en-US" sz="1400" dirty="0" err="1" smtClean="0"/>
                        <a:t>Nieuwsgierig</a:t>
                      </a:r>
                      <a:r>
                        <a:rPr lang="en-US" sz="1400" baseline="0" dirty="0" smtClean="0"/>
                        <a:t> – hoe </a:t>
                      </a:r>
                      <a:r>
                        <a:rPr lang="en-US" sz="1400" baseline="0" dirty="0" err="1" smtClean="0"/>
                        <a:t>ben</a:t>
                      </a:r>
                      <a:r>
                        <a:rPr lang="en-US" sz="1400" baseline="0" dirty="0" smtClean="0"/>
                        <a:t> je tot die </a:t>
                      </a:r>
                      <a:r>
                        <a:rPr lang="en-US" sz="1400" baseline="0" dirty="0" err="1" smtClean="0"/>
                        <a:t>conclusie</a:t>
                      </a:r>
                      <a:r>
                        <a:rPr lang="en-US" sz="1400" baseline="0" dirty="0" smtClean="0"/>
                        <a:t> </a:t>
                      </a:r>
                      <a:r>
                        <a:rPr lang="en-US" sz="1400" baseline="0" dirty="0" err="1" smtClean="0"/>
                        <a:t>gekomen</a:t>
                      </a:r>
                      <a:r>
                        <a:rPr lang="en-US" sz="1400" baseline="0" dirty="0" smtClean="0"/>
                        <a:t>?</a:t>
                      </a:r>
                    </a:p>
                    <a:p>
                      <a:r>
                        <a:rPr lang="en-US" sz="1400" baseline="0" dirty="0" smtClean="0"/>
                        <a:t>Tonen van je </a:t>
                      </a:r>
                      <a:r>
                        <a:rPr lang="en-US" sz="1400" baseline="0" dirty="0" err="1" smtClean="0"/>
                        <a:t>eigen</a:t>
                      </a:r>
                      <a:r>
                        <a:rPr lang="en-US" sz="1400" baseline="0" dirty="0" smtClean="0"/>
                        <a:t> </a:t>
                      </a:r>
                      <a:r>
                        <a:rPr lang="en-US" sz="1400" baseline="0" dirty="0" err="1" smtClean="0"/>
                        <a:t>verwarring</a:t>
                      </a:r>
                      <a:r>
                        <a:rPr lang="en-US" sz="1400" baseline="0" dirty="0" smtClean="0"/>
                        <a:t> (</a:t>
                      </a:r>
                      <a:r>
                        <a:rPr lang="en-US" sz="1400" baseline="0" dirty="0" err="1" smtClean="0"/>
                        <a:t>gemarkeerd</a:t>
                      </a:r>
                      <a:r>
                        <a:rPr lang="en-US" sz="1400" baseline="0" dirty="0" smtClean="0"/>
                        <a:t>)</a:t>
                      </a:r>
                    </a:p>
                    <a:p>
                      <a:r>
                        <a:rPr lang="en-US" sz="1400" baseline="0" dirty="0" err="1" smtClean="0">
                          <a:solidFill>
                            <a:schemeClr val="tx1"/>
                          </a:solidFill>
                        </a:rPr>
                        <a:t>Verwante</a:t>
                      </a:r>
                      <a:r>
                        <a:rPr lang="en-US" sz="1400" baseline="0" dirty="0" smtClean="0">
                          <a:solidFill>
                            <a:schemeClr val="tx1"/>
                          </a:solidFill>
                        </a:rPr>
                        <a:t> topic (</a:t>
                      </a:r>
                      <a:r>
                        <a:rPr lang="en-US" sz="1400" baseline="0" dirty="0" err="1" smtClean="0">
                          <a:solidFill>
                            <a:schemeClr val="tx1"/>
                          </a:solidFill>
                        </a:rPr>
                        <a:t>afleidingsmanoeuvre</a:t>
                      </a:r>
                      <a:r>
                        <a:rPr lang="en-US" sz="1400" baseline="0" dirty="0" smtClean="0">
                          <a:solidFill>
                            <a:schemeClr val="tx1"/>
                          </a:solidFill>
                        </a:rPr>
                        <a:t>) </a:t>
                      </a:r>
                      <a:r>
                        <a:rPr lang="en-US" sz="1400" baseline="0" dirty="0" err="1" smtClean="0">
                          <a:solidFill>
                            <a:schemeClr val="tx1"/>
                          </a:solidFill>
                        </a:rPr>
                        <a:t>om</a:t>
                      </a:r>
                      <a:r>
                        <a:rPr lang="en-US" sz="1400" baseline="0" dirty="0" smtClean="0">
                          <a:solidFill>
                            <a:schemeClr val="tx1"/>
                          </a:solidFill>
                        </a:rPr>
                        <a:t> mentaliseren </a:t>
                      </a:r>
                      <a:r>
                        <a:rPr lang="en-US" sz="1400" baseline="0" dirty="0" err="1" smtClean="0">
                          <a:solidFill>
                            <a:schemeClr val="tx1"/>
                          </a:solidFill>
                        </a:rPr>
                        <a:t>te</a:t>
                      </a:r>
                      <a:r>
                        <a:rPr lang="en-US" sz="1400" baseline="0" dirty="0" smtClean="0">
                          <a:solidFill>
                            <a:schemeClr val="tx1"/>
                          </a:solidFill>
                        </a:rPr>
                        <a:t> </a:t>
                      </a:r>
                      <a:r>
                        <a:rPr lang="en-US" sz="1400" baseline="0" dirty="0" err="1" smtClean="0">
                          <a:solidFill>
                            <a:schemeClr val="tx1"/>
                          </a:solidFill>
                        </a:rPr>
                        <a:t>herstellen</a:t>
                      </a:r>
                      <a:r>
                        <a:rPr lang="en-US" sz="1400" baseline="0" dirty="0" smtClean="0">
                          <a:solidFill>
                            <a:schemeClr val="tx1"/>
                          </a:solidFill>
                        </a:rPr>
                        <a:t>, </a:t>
                      </a:r>
                      <a:r>
                        <a:rPr lang="en-US" sz="1400" baseline="0" dirty="0" err="1" smtClean="0">
                          <a:solidFill>
                            <a:schemeClr val="tx1"/>
                          </a:solidFill>
                        </a:rPr>
                        <a:t>dan</a:t>
                      </a:r>
                      <a:r>
                        <a:rPr lang="en-US" sz="1400" baseline="0" dirty="0" smtClean="0">
                          <a:solidFill>
                            <a:schemeClr val="tx1"/>
                          </a:solidFill>
                        </a:rPr>
                        <a:t> </a:t>
                      </a:r>
                      <a:r>
                        <a:rPr lang="en-US" sz="1400" baseline="0" dirty="0" err="1" smtClean="0">
                          <a:solidFill>
                            <a:schemeClr val="tx1"/>
                          </a:solidFill>
                        </a:rPr>
                        <a:t>terug</a:t>
                      </a:r>
                      <a:r>
                        <a:rPr lang="en-US" sz="1400" baseline="0" dirty="0" smtClean="0">
                          <a:solidFill>
                            <a:schemeClr val="tx1"/>
                          </a:solidFill>
                        </a:rPr>
                        <a:t> </a:t>
                      </a:r>
                      <a:r>
                        <a:rPr lang="en-US" sz="1400" baseline="0" dirty="0" err="1" smtClean="0">
                          <a:solidFill>
                            <a:schemeClr val="tx1"/>
                          </a:solidFill>
                        </a:rPr>
                        <a:t>naar</a:t>
                      </a:r>
                      <a:r>
                        <a:rPr lang="en-US" sz="1400" baseline="0" dirty="0" smtClean="0">
                          <a:solidFill>
                            <a:schemeClr val="tx1"/>
                          </a:solidFill>
                        </a:rPr>
                        <a:t> </a:t>
                      </a:r>
                      <a:r>
                        <a:rPr lang="en-US" sz="1400" baseline="0" dirty="0" err="1" smtClean="0">
                          <a:solidFill>
                            <a:schemeClr val="tx1"/>
                          </a:solidFill>
                        </a:rPr>
                        <a:t>gebied</a:t>
                      </a:r>
                      <a:r>
                        <a:rPr lang="en-US" sz="1400" baseline="0" dirty="0" smtClean="0">
                          <a:solidFill>
                            <a:schemeClr val="tx1"/>
                          </a:solidFill>
                        </a:rPr>
                        <a:t> van </a:t>
                      </a:r>
                      <a:r>
                        <a:rPr lang="en-US" sz="1400" baseline="0" dirty="0" err="1" smtClean="0">
                          <a:solidFill>
                            <a:schemeClr val="tx1"/>
                          </a:solidFill>
                        </a:rPr>
                        <a:t>psychische</a:t>
                      </a:r>
                      <a:r>
                        <a:rPr lang="en-US" sz="1400" baseline="0" dirty="0" smtClean="0">
                          <a:solidFill>
                            <a:schemeClr val="tx1"/>
                          </a:solidFill>
                        </a:rPr>
                        <a:t> </a:t>
                      </a:r>
                      <a:r>
                        <a:rPr lang="en-US" sz="1400" baseline="0" dirty="0" err="1" smtClean="0">
                          <a:solidFill>
                            <a:schemeClr val="tx1"/>
                          </a:solidFill>
                        </a:rPr>
                        <a:t>equivalentie</a:t>
                      </a:r>
                      <a:endParaRPr lang="en-US" sz="1400" baseline="0" dirty="0" smtClean="0">
                        <a:solidFill>
                          <a:schemeClr val="tx1"/>
                        </a:solidFill>
                      </a:endParaRPr>
                    </a:p>
                  </a:txBody>
                  <a:tcPr marL="91450" marR="91450" marT="45718" marB="45718"/>
                </a:tc>
                <a:extLst>
                  <a:ext uri="{0D108BD9-81ED-4DB2-BD59-A6C34878D82A}">
                    <a16:rowId xmlns:a16="http://schemas.microsoft.com/office/drawing/2014/main" val="10003"/>
                  </a:ext>
                </a:extLst>
              </a:tr>
              <a:tr h="1004920">
                <a:tc>
                  <a:txBody>
                    <a:bodyPr/>
                    <a:lstStyle/>
                    <a:p>
                      <a:r>
                        <a:rPr lang="en-US" sz="1400" dirty="0" smtClean="0"/>
                        <a:t>Iatrogeen (schadelijk)</a:t>
                      </a:r>
                      <a:endParaRPr lang="en-US" sz="1400" dirty="0"/>
                    </a:p>
                  </a:txBody>
                  <a:tcPr marL="91450" marR="91450" marT="45718" marB="45718"/>
                </a:tc>
                <a:tc>
                  <a:txBody>
                    <a:bodyPr/>
                    <a:lstStyle/>
                    <a:p>
                      <a:r>
                        <a:rPr lang="en-US" sz="1400" dirty="0" smtClean="0"/>
                        <a:t>In </a:t>
                      </a:r>
                      <a:r>
                        <a:rPr lang="en-US" sz="1400" dirty="0" err="1" smtClean="0"/>
                        <a:t>discussie</a:t>
                      </a:r>
                      <a:r>
                        <a:rPr lang="en-US" sz="1400" dirty="0" smtClean="0"/>
                        <a:t> </a:t>
                      </a:r>
                      <a:r>
                        <a:rPr lang="en-US" sz="1400" dirty="0" err="1" smtClean="0"/>
                        <a:t>gaan</a:t>
                      </a:r>
                      <a:r>
                        <a:rPr lang="en-US" sz="1400" baseline="0" dirty="0" smtClean="0"/>
                        <a:t> met de </a:t>
                      </a:r>
                      <a:r>
                        <a:rPr lang="en-US" sz="1400" baseline="0" dirty="0" err="1" smtClean="0"/>
                        <a:t>patiënt</a:t>
                      </a:r>
                      <a:endParaRPr lang="en-US" sz="1400" baseline="0" dirty="0" smtClean="0"/>
                    </a:p>
                    <a:p>
                      <a:r>
                        <a:rPr lang="en-US" sz="1400" baseline="0" dirty="0" err="1" smtClean="0"/>
                        <a:t>Excessief</a:t>
                      </a:r>
                      <a:r>
                        <a:rPr lang="en-US" sz="1400" baseline="0" dirty="0" smtClean="0"/>
                        <a:t> </a:t>
                      </a:r>
                      <a:r>
                        <a:rPr lang="en-US" sz="1400" baseline="0" dirty="0" err="1" smtClean="0"/>
                        <a:t>aandacht</a:t>
                      </a:r>
                      <a:r>
                        <a:rPr lang="en-US" sz="1400" baseline="0" dirty="0" smtClean="0"/>
                        <a:t> </a:t>
                      </a:r>
                      <a:r>
                        <a:rPr lang="en-US" sz="1400" baseline="0" dirty="0" err="1" smtClean="0"/>
                        <a:t>geven</a:t>
                      </a:r>
                      <a:r>
                        <a:rPr lang="en-US" sz="1400" baseline="0" dirty="0" smtClean="0"/>
                        <a:t> </a:t>
                      </a:r>
                      <a:r>
                        <a:rPr lang="en-US" sz="1400" baseline="0" dirty="0" err="1" smtClean="0"/>
                        <a:t>aan</a:t>
                      </a:r>
                      <a:r>
                        <a:rPr lang="en-US" sz="1400" baseline="0" dirty="0" smtClean="0"/>
                        <a:t> </a:t>
                      </a:r>
                      <a:r>
                        <a:rPr lang="en-US" sz="1400" baseline="0" dirty="0" err="1" smtClean="0"/>
                        <a:t>inhoud</a:t>
                      </a:r>
                      <a:endParaRPr lang="en-US" sz="1400" baseline="0" dirty="0" smtClean="0"/>
                    </a:p>
                    <a:p>
                      <a:r>
                        <a:rPr lang="en-US" sz="1400" baseline="0" dirty="0" err="1" smtClean="0"/>
                        <a:t>Cognitief</a:t>
                      </a:r>
                      <a:r>
                        <a:rPr lang="en-US" sz="1400" baseline="0" dirty="0" smtClean="0"/>
                        <a:t> </a:t>
                      </a:r>
                      <a:r>
                        <a:rPr lang="en-US" sz="1400" baseline="0" dirty="0" err="1" smtClean="0"/>
                        <a:t>uitdagen</a:t>
                      </a:r>
                      <a:endParaRPr lang="en-US" sz="1400" dirty="0"/>
                    </a:p>
                  </a:txBody>
                  <a:tcPr marL="91450" marR="91450" marT="45718" marB="45718"/>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Title 1"/>
          <p:cNvSpPr>
            <a:spLocks noGrp="1"/>
          </p:cNvSpPr>
          <p:nvPr>
            <p:ph type="title"/>
          </p:nvPr>
        </p:nvSpPr>
        <p:spPr>
          <a:xfrm>
            <a:off x="2700338" y="331788"/>
            <a:ext cx="5842000" cy="320675"/>
          </a:xfrm>
        </p:spPr>
        <p:txBody>
          <a:bodyPr/>
          <a:lstStyle/>
          <a:p>
            <a:r>
              <a:rPr lang="nl-NL" dirty="0" smtClean="0">
                <a:solidFill>
                  <a:srgbClr val="281C6E"/>
                </a:solidFill>
              </a:rPr>
              <a:t>Modi van </a:t>
            </a:r>
            <a:r>
              <a:rPr lang="nl-NL" dirty="0" err="1" smtClean="0">
                <a:solidFill>
                  <a:srgbClr val="281C6E"/>
                </a:solidFill>
              </a:rPr>
              <a:t>niet-mentaliseren</a:t>
            </a:r>
            <a:endParaRPr lang="en-US" dirty="0" smtClean="0">
              <a:solidFill>
                <a:srgbClr val="281C6E"/>
              </a:solidFill>
            </a:endParaRPr>
          </a:p>
        </p:txBody>
      </p:sp>
      <p:graphicFrame>
        <p:nvGraphicFramePr>
          <p:cNvPr id="4" name="Content Placeholder 3"/>
          <p:cNvGraphicFramePr>
            <a:graphicFrameLocks noGrp="1"/>
          </p:cNvGraphicFramePr>
          <p:nvPr>
            <p:ph idx="1"/>
          </p:nvPr>
        </p:nvGraphicFramePr>
        <p:xfrm>
          <a:off x="1258888" y="765175"/>
          <a:ext cx="7777732" cy="5760800"/>
        </p:xfrm>
        <a:graphic>
          <a:graphicData uri="http://schemas.openxmlformats.org/drawingml/2006/table">
            <a:tbl>
              <a:tblPr firstRow="1" bandRow="1">
                <a:tableStyleId>{5C22544A-7EE6-4342-B048-85BDC9FD1C3A}</a:tableStyleId>
              </a:tblPr>
              <a:tblGrid>
                <a:gridCol w="2347994">
                  <a:extLst>
                    <a:ext uri="{9D8B030D-6E8A-4147-A177-3AD203B41FA5}">
                      <a16:colId xmlns:a16="http://schemas.microsoft.com/office/drawing/2014/main" val="20000"/>
                    </a:ext>
                  </a:extLst>
                </a:gridCol>
                <a:gridCol w="5429738">
                  <a:extLst>
                    <a:ext uri="{9D8B030D-6E8A-4147-A177-3AD203B41FA5}">
                      <a16:colId xmlns:a16="http://schemas.microsoft.com/office/drawing/2014/main" val="20001"/>
                    </a:ext>
                  </a:extLst>
                </a:gridCol>
              </a:tblGrid>
              <a:tr h="465079">
                <a:tc gridSpan="2">
                  <a:txBody>
                    <a:bodyPr/>
                    <a:lstStyle/>
                    <a:p>
                      <a:pPr algn="ctr"/>
                      <a:r>
                        <a:rPr lang="en-US" sz="1800" b="0" dirty="0" smtClean="0">
                          <a:solidFill>
                            <a:srgbClr val="090618"/>
                          </a:solidFill>
                        </a:rPr>
                        <a:t>Teleologische</a:t>
                      </a:r>
                      <a:r>
                        <a:rPr lang="en-US" sz="1800" b="0" baseline="0" dirty="0" smtClean="0">
                          <a:solidFill>
                            <a:srgbClr val="090618"/>
                          </a:solidFill>
                        </a:rPr>
                        <a:t> modus</a:t>
                      </a:r>
                      <a:endParaRPr lang="en-US" sz="1800" b="0" dirty="0">
                        <a:solidFill>
                          <a:srgbClr val="090618"/>
                        </a:solidFill>
                      </a:endParaRPr>
                    </a:p>
                  </a:txBody>
                  <a:tcPr marL="91449" marR="91449" marT="45726" marB="45726"/>
                </a:tc>
                <a:tc hMerge="1">
                  <a:txBody>
                    <a:bodyPr/>
                    <a:lstStyle/>
                    <a:p>
                      <a:endParaRPr lang="en-US" dirty="0"/>
                    </a:p>
                  </a:txBody>
                  <a:tcPr/>
                </a:tc>
                <a:extLst>
                  <a:ext uri="{0D108BD9-81ED-4DB2-BD59-A6C34878D82A}">
                    <a16:rowId xmlns:a16="http://schemas.microsoft.com/office/drawing/2014/main" val="10000"/>
                  </a:ext>
                </a:extLst>
              </a:tr>
              <a:tr h="2015288">
                <a:tc>
                  <a:txBody>
                    <a:bodyPr/>
                    <a:lstStyle/>
                    <a:p>
                      <a:r>
                        <a:rPr lang="en-US" sz="1400" dirty="0" err="1" smtClean="0"/>
                        <a:t>Klinische</a:t>
                      </a:r>
                      <a:r>
                        <a:rPr lang="en-US" sz="1400" dirty="0" smtClean="0"/>
                        <a:t> </a:t>
                      </a:r>
                      <a:r>
                        <a:rPr lang="en-US" sz="1400" dirty="0" err="1" smtClean="0"/>
                        <a:t>uiting</a:t>
                      </a:r>
                      <a:endParaRPr lang="en-US" sz="1400" dirty="0"/>
                    </a:p>
                  </a:txBody>
                  <a:tcPr marL="91449" marR="91449" marT="45726" marB="45726"/>
                </a:tc>
                <a:tc>
                  <a:txBody>
                    <a:bodyPr/>
                    <a:lstStyle/>
                    <a:p>
                      <a:r>
                        <a:rPr lang="en-US" sz="1400" dirty="0" err="1" smtClean="0"/>
                        <a:t>Verwachting</a:t>
                      </a:r>
                      <a:r>
                        <a:rPr lang="en-US" sz="1400" dirty="0" smtClean="0"/>
                        <a:t> </a:t>
                      </a:r>
                      <a:r>
                        <a:rPr lang="en-US" sz="1400" dirty="0" err="1" smtClean="0"/>
                        <a:t>dat</a:t>
                      </a:r>
                      <a:r>
                        <a:rPr lang="en-US" sz="1400" dirty="0" smtClean="0"/>
                        <a:t> </a:t>
                      </a:r>
                      <a:r>
                        <a:rPr lang="en-US" sz="1400" dirty="0" err="1" smtClean="0"/>
                        <a:t>er</a:t>
                      </a:r>
                      <a:r>
                        <a:rPr lang="en-US" sz="1400" dirty="0" smtClean="0"/>
                        <a:t> </a:t>
                      </a:r>
                      <a:r>
                        <a:rPr lang="en-US" sz="1400" dirty="0" err="1" smtClean="0"/>
                        <a:t>dingen</a:t>
                      </a:r>
                      <a:r>
                        <a:rPr lang="en-US" sz="1400" dirty="0" smtClean="0"/>
                        <a:t> ‘</a:t>
                      </a:r>
                      <a:r>
                        <a:rPr lang="en-US" sz="1400" dirty="0" err="1" smtClean="0"/>
                        <a:t>gedaan</a:t>
                      </a:r>
                      <a:r>
                        <a:rPr lang="en-US" sz="1400" dirty="0" smtClean="0"/>
                        <a:t>’ </a:t>
                      </a:r>
                      <a:r>
                        <a:rPr lang="en-US" sz="1400" dirty="0" err="1" smtClean="0"/>
                        <a:t>zullen</a:t>
                      </a:r>
                      <a:r>
                        <a:rPr lang="en-US" sz="1400" dirty="0" smtClean="0"/>
                        <a:t> </a:t>
                      </a:r>
                      <a:r>
                        <a:rPr lang="en-US" sz="1400" dirty="0" err="1" smtClean="0"/>
                        <a:t>worden</a:t>
                      </a:r>
                      <a:endParaRPr lang="en-US" sz="1400" baseline="0" dirty="0" smtClean="0"/>
                    </a:p>
                    <a:p>
                      <a:r>
                        <a:rPr lang="en-US" sz="1400" baseline="0" dirty="0" smtClean="0"/>
                        <a:t>Uitkomsten in de fysieke wereld zijn bepalend voor het begrijpen van de innerlijke toestand-‘Ik heb een overdosis genomen, dus ik zal wel suïcidaal geweest zijn’. </a:t>
                      </a:r>
                    </a:p>
                    <a:p>
                      <a:r>
                        <a:rPr lang="en-US" sz="1400" baseline="0" dirty="0" err="1" smtClean="0"/>
                        <a:t>Motieven</a:t>
                      </a:r>
                      <a:r>
                        <a:rPr lang="en-US" sz="1400" baseline="0" dirty="0" smtClean="0"/>
                        <a:t> van </a:t>
                      </a:r>
                      <a:r>
                        <a:rPr lang="en-US" sz="1400" baseline="0" dirty="0" err="1" smtClean="0"/>
                        <a:t>anderen</a:t>
                      </a:r>
                      <a:r>
                        <a:rPr lang="en-US" sz="1400" baseline="0" dirty="0" smtClean="0"/>
                        <a:t> </a:t>
                      </a:r>
                      <a:r>
                        <a:rPr lang="en-US" sz="1400" baseline="0" dirty="0" err="1" smtClean="0"/>
                        <a:t>worden</a:t>
                      </a:r>
                      <a:r>
                        <a:rPr lang="en-US" sz="1400" baseline="0" dirty="0" smtClean="0"/>
                        <a:t> </a:t>
                      </a:r>
                      <a:r>
                        <a:rPr lang="en-US" sz="1400" baseline="0" dirty="0" err="1" smtClean="0"/>
                        <a:t>gebaseerd</a:t>
                      </a:r>
                      <a:r>
                        <a:rPr lang="en-US" sz="1400" baseline="0" dirty="0" smtClean="0"/>
                        <a:t> op </a:t>
                      </a:r>
                      <a:r>
                        <a:rPr lang="en-US" sz="1400" baseline="0" dirty="0" err="1" smtClean="0"/>
                        <a:t>wat</a:t>
                      </a:r>
                      <a:r>
                        <a:rPr lang="en-US" sz="1400" baseline="0" dirty="0" smtClean="0"/>
                        <a:t> </a:t>
                      </a:r>
                      <a:r>
                        <a:rPr lang="en-US" sz="1400" baseline="0" dirty="0" err="1" smtClean="0"/>
                        <a:t>feitelijk</a:t>
                      </a:r>
                      <a:r>
                        <a:rPr lang="en-US" sz="1400" baseline="0" dirty="0" smtClean="0"/>
                        <a:t> </a:t>
                      </a:r>
                      <a:r>
                        <a:rPr lang="en-US" sz="1400" baseline="0" dirty="0" err="1" smtClean="0"/>
                        <a:t>gebeurt</a:t>
                      </a:r>
                      <a:endParaRPr lang="en-US" sz="1400" baseline="0" dirty="0" smtClean="0"/>
                    </a:p>
                    <a:p>
                      <a:r>
                        <a:rPr lang="en-US" sz="1400" baseline="0" dirty="0" err="1" smtClean="0"/>
                        <a:t>Alleen</a:t>
                      </a:r>
                      <a:r>
                        <a:rPr lang="en-US" sz="1400" baseline="0" dirty="0" smtClean="0"/>
                        <a:t> </a:t>
                      </a:r>
                      <a:r>
                        <a:rPr lang="en-US" sz="1400" baseline="0" dirty="0" err="1" smtClean="0"/>
                        <a:t>acties</a:t>
                      </a:r>
                      <a:r>
                        <a:rPr lang="en-US" sz="1400" baseline="0" dirty="0" smtClean="0"/>
                        <a:t> </a:t>
                      </a:r>
                      <a:r>
                        <a:rPr lang="en-US" sz="1400" baseline="0" dirty="0" err="1" smtClean="0"/>
                        <a:t>kunnen</a:t>
                      </a:r>
                      <a:r>
                        <a:rPr lang="en-US" sz="1400" baseline="0" dirty="0" smtClean="0"/>
                        <a:t> </a:t>
                      </a:r>
                      <a:r>
                        <a:rPr lang="en-US" sz="1400" baseline="0" dirty="0" err="1" smtClean="0"/>
                        <a:t>mentale</a:t>
                      </a:r>
                      <a:r>
                        <a:rPr lang="en-US" sz="1400" baseline="0" dirty="0" smtClean="0"/>
                        <a:t> </a:t>
                      </a:r>
                      <a:r>
                        <a:rPr lang="en-US" sz="1400" baseline="0" dirty="0" err="1" smtClean="0"/>
                        <a:t>processen</a:t>
                      </a:r>
                      <a:r>
                        <a:rPr lang="en-US" sz="1400" baseline="0" dirty="0" smtClean="0"/>
                        <a:t> </a:t>
                      </a:r>
                      <a:r>
                        <a:rPr lang="en-US" sz="1400" baseline="0" dirty="0" err="1" smtClean="0"/>
                        <a:t>veranderen</a:t>
                      </a:r>
                      <a:endParaRPr lang="en-US" sz="1400" baseline="0" dirty="0" smtClean="0"/>
                    </a:p>
                    <a:p>
                      <a:r>
                        <a:rPr lang="en-US" sz="1400" baseline="0" dirty="0" smtClean="0"/>
                        <a:t>‘</a:t>
                      </a:r>
                      <a:r>
                        <a:rPr lang="en-US" sz="1400" baseline="0" dirty="0" err="1" smtClean="0"/>
                        <a:t>Wat</a:t>
                      </a:r>
                      <a:r>
                        <a:rPr lang="en-US" sz="1400" baseline="0" dirty="0" smtClean="0"/>
                        <a:t> je </a:t>
                      </a:r>
                      <a:r>
                        <a:rPr lang="en-US" sz="1400" baseline="0" dirty="0" err="1" smtClean="0"/>
                        <a:t>doet</a:t>
                      </a:r>
                      <a:r>
                        <a:rPr lang="en-US" sz="1400" baseline="0" dirty="0" smtClean="0"/>
                        <a:t> en </a:t>
                      </a:r>
                      <a:r>
                        <a:rPr lang="en-US" sz="1400" baseline="0" dirty="0" err="1" smtClean="0"/>
                        <a:t>niet</a:t>
                      </a:r>
                      <a:r>
                        <a:rPr lang="en-US" sz="1400" baseline="0" dirty="0" smtClean="0"/>
                        <a:t> </a:t>
                      </a:r>
                      <a:r>
                        <a:rPr lang="en-US" sz="1400" baseline="0" dirty="0" err="1" smtClean="0"/>
                        <a:t>wat</a:t>
                      </a:r>
                      <a:r>
                        <a:rPr lang="en-US" sz="1400" baseline="0" dirty="0" smtClean="0"/>
                        <a:t> je </a:t>
                      </a:r>
                      <a:r>
                        <a:rPr lang="en-US" sz="1400" baseline="0" dirty="0" err="1" smtClean="0"/>
                        <a:t>zegt</a:t>
                      </a:r>
                      <a:r>
                        <a:rPr lang="en-US" sz="1400" baseline="0" dirty="0" smtClean="0"/>
                        <a:t>’</a:t>
                      </a:r>
                    </a:p>
                  </a:txBody>
                  <a:tcPr marL="91449" marR="91449" marT="45726" marB="45726"/>
                </a:tc>
                <a:extLst>
                  <a:ext uri="{0D108BD9-81ED-4DB2-BD59-A6C34878D82A}">
                    <a16:rowId xmlns:a16="http://schemas.microsoft.com/office/drawing/2014/main" val="10001"/>
                  </a:ext>
                </a:extLst>
              </a:tr>
              <a:tr h="958332">
                <a:tc>
                  <a:txBody>
                    <a:bodyPr/>
                    <a:lstStyle/>
                    <a:p>
                      <a:r>
                        <a:rPr lang="en-US" sz="1400" dirty="0" err="1" smtClean="0"/>
                        <a:t>Ervaring</a:t>
                      </a:r>
                      <a:r>
                        <a:rPr lang="en-US" sz="1400" dirty="0" smtClean="0"/>
                        <a:t> van de </a:t>
                      </a:r>
                      <a:r>
                        <a:rPr lang="en-US" sz="1400" dirty="0" err="1" smtClean="0"/>
                        <a:t>therapeut</a:t>
                      </a:r>
                      <a:endParaRPr lang="en-US" sz="1400" dirty="0"/>
                    </a:p>
                  </a:txBody>
                  <a:tcPr marL="91449" marR="91449" marT="45726" marB="45726"/>
                </a:tc>
                <a:tc>
                  <a:txBody>
                    <a:bodyPr/>
                    <a:lstStyle/>
                    <a:p>
                      <a:r>
                        <a:rPr lang="en-US" sz="1400" baseline="0" dirty="0" err="1" smtClean="0"/>
                        <a:t>Onzekerheid</a:t>
                      </a:r>
                      <a:r>
                        <a:rPr lang="en-US" sz="1400" baseline="0" dirty="0" smtClean="0"/>
                        <a:t> en angst</a:t>
                      </a:r>
                    </a:p>
                    <a:p>
                      <a:r>
                        <a:rPr lang="en-US" sz="1400" baseline="0" dirty="0" smtClean="0"/>
                        <a:t>Neiging/wens om iets </a:t>
                      </a:r>
                      <a:r>
                        <a:rPr lang="en-US" sz="1400" b="1" baseline="0" dirty="0" smtClean="0"/>
                        <a:t>te doen</a:t>
                      </a:r>
                      <a:r>
                        <a:rPr lang="en-US" sz="1400" baseline="0" dirty="0" smtClean="0"/>
                        <a:t>-medicatie bijstellen, brief, bellen, gesprek verlengen.</a:t>
                      </a:r>
                    </a:p>
                  </a:txBody>
                  <a:tcPr marL="91449" marR="91449" marT="45726" marB="45726"/>
                </a:tc>
                <a:extLst>
                  <a:ext uri="{0D108BD9-81ED-4DB2-BD59-A6C34878D82A}">
                    <a16:rowId xmlns:a16="http://schemas.microsoft.com/office/drawing/2014/main" val="10002"/>
                  </a:ext>
                </a:extLst>
              </a:tr>
              <a:tr h="940506">
                <a:tc>
                  <a:txBody>
                    <a:bodyPr/>
                    <a:lstStyle/>
                    <a:p>
                      <a:r>
                        <a:rPr lang="en-US" sz="1400" dirty="0" err="1" smtClean="0"/>
                        <a:t>Interventie</a:t>
                      </a:r>
                      <a:endParaRPr lang="en-US" sz="1400" dirty="0"/>
                    </a:p>
                  </a:txBody>
                  <a:tcPr marL="91449" marR="91449" marT="45726" marB="45726"/>
                </a:tc>
                <a:tc>
                  <a:txBody>
                    <a:bodyPr/>
                    <a:lstStyle/>
                    <a:p>
                      <a:r>
                        <a:rPr lang="en-US" sz="1400" baseline="0" dirty="0" err="1" smtClean="0"/>
                        <a:t>Empatisch</a:t>
                      </a:r>
                      <a:r>
                        <a:rPr lang="en-US" sz="1400" baseline="0" dirty="0" smtClean="0"/>
                        <a:t> </a:t>
                      </a:r>
                      <a:r>
                        <a:rPr lang="en-US" sz="1400" baseline="0" dirty="0" err="1" smtClean="0"/>
                        <a:t>valideren</a:t>
                      </a:r>
                      <a:r>
                        <a:rPr lang="en-US" sz="1400" baseline="0" dirty="0" smtClean="0"/>
                        <a:t> van de </a:t>
                      </a:r>
                      <a:r>
                        <a:rPr lang="en-US" sz="1400" baseline="0" dirty="0" err="1" smtClean="0"/>
                        <a:t>behoefte</a:t>
                      </a:r>
                      <a:endParaRPr lang="en-US" sz="1400" baseline="0" dirty="0" smtClean="0"/>
                    </a:p>
                    <a:p>
                      <a:r>
                        <a:rPr lang="en-US" sz="1400" baseline="0" dirty="0" smtClean="0"/>
                        <a:t>Doe </a:t>
                      </a:r>
                      <a:r>
                        <a:rPr lang="en-US" sz="1400" baseline="0" dirty="0" err="1" smtClean="0"/>
                        <a:t>iets</a:t>
                      </a:r>
                      <a:r>
                        <a:rPr lang="en-US" sz="1400" baseline="0" dirty="0" smtClean="0"/>
                        <a:t> of </a:t>
                      </a:r>
                      <a:r>
                        <a:rPr lang="en-US" sz="1400" baseline="0" dirty="0" err="1" smtClean="0"/>
                        <a:t>niet</a:t>
                      </a:r>
                      <a:r>
                        <a:rPr lang="en-US" sz="1400" baseline="0" dirty="0" smtClean="0"/>
                        <a:t> </a:t>
                      </a:r>
                      <a:r>
                        <a:rPr lang="en-US" sz="1400" baseline="0" dirty="0" err="1" smtClean="0"/>
                        <a:t>afhankelijk</a:t>
                      </a:r>
                      <a:r>
                        <a:rPr lang="en-US" sz="1400" baseline="0" dirty="0" smtClean="0"/>
                        <a:t> van je </a:t>
                      </a:r>
                      <a:r>
                        <a:rPr lang="en-US" sz="1400" baseline="0" dirty="0" err="1" smtClean="0"/>
                        <a:t>exploratie</a:t>
                      </a:r>
                      <a:r>
                        <a:rPr lang="en-US" sz="1400" baseline="0" dirty="0" smtClean="0"/>
                        <a:t> van de </a:t>
                      </a:r>
                      <a:r>
                        <a:rPr lang="en-US" sz="1400" baseline="0" dirty="0" err="1" smtClean="0"/>
                        <a:t>behoefte</a:t>
                      </a:r>
                      <a:endParaRPr lang="en-US" sz="1400" baseline="0" dirty="0" smtClean="0"/>
                    </a:p>
                    <a:p>
                      <a:r>
                        <a:rPr lang="en-US" sz="1400" baseline="0" dirty="0" smtClean="0"/>
                        <a:t>Affect focus van dilemma van </a:t>
                      </a:r>
                      <a:r>
                        <a:rPr lang="en-US" sz="1400" baseline="0" dirty="0" err="1" smtClean="0"/>
                        <a:t>iets</a:t>
                      </a:r>
                      <a:r>
                        <a:rPr lang="en-US" sz="1400" baseline="0" dirty="0" smtClean="0"/>
                        <a:t> </a:t>
                      </a:r>
                      <a:r>
                        <a:rPr lang="en-US" sz="1400" baseline="0" dirty="0" err="1" smtClean="0"/>
                        <a:t>te</a:t>
                      </a:r>
                      <a:r>
                        <a:rPr lang="en-US" sz="1400" baseline="0" dirty="0" smtClean="0"/>
                        <a:t> </a:t>
                      </a:r>
                      <a:r>
                        <a:rPr lang="en-US" sz="1400" baseline="0" dirty="0" err="1" smtClean="0"/>
                        <a:t>doen</a:t>
                      </a:r>
                      <a:r>
                        <a:rPr lang="en-US" sz="1400" baseline="0" dirty="0" smtClean="0"/>
                        <a:t> of </a:t>
                      </a:r>
                      <a:r>
                        <a:rPr lang="en-US" sz="1400" baseline="0" dirty="0" err="1" smtClean="0"/>
                        <a:t>niet</a:t>
                      </a:r>
                      <a:endParaRPr lang="en-US" sz="1400" baseline="0" dirty="0" smtClean="0"/>
                    </a:p>
                  </a:txBody>
                  <a:tcPr marL="91449" marR="91449" marT="45726" marB="45726"/>
                </a:tc>
                <a:extLst>
                  <a:ext uri="{0D108BD9-81ED-4DB2-BD59-A6C34878D82A}">
                    <a16:rowId xmlns:a16="http://schemas.microsoft.com/office/drawing/2014/main" val="10003"/>
                  </a:ext>
                </a:extLst>
              </a:tr>
              <a:tr h="1381595">
                <a:tc>
                  <a:txBody>
                    <a:bodyPr/>
                    <a:lstStyle/>
                    <a:p>
                      <a:r>
                        <a:rPr lang="en-US" sz="1400" dirty="0" smtClean="0"/>
                        <a:t>Iatrogeen (schadelijk)</a:t>
                      </a:r>
                      <a:endParaRPr lang="en-US" sz="1400" dirty="0"/>
                    </a:p>
                  </a:txBody>
                  <a:tcPr marL="91449" marR="91449" marT="45726" marB="45726"/>
                </a:tc>
                <a:tc>
                  <a:txBody>
                    <a:bodyPr/>
                    <a:lstStyle/>
                    <a:p>
                      <a:r>
                        <a:rPr lang="en-US" sz="1400" dirty="0" err="1" smtClean="0"/>
                        <a:t>Excessief</a:t>
                      </a:r>
                      <a:r>
                        <a:rPr lang="en-US" sz="1400" dirty="0" smtClean="0"/>
                        <a:t> ‘</a:t>
                      </a:r>
                      <a:r>
                        <a:rPr lang="en-US" sz="1400" dirty="0" err="1" smtClean="0"/>
                        <a:t>doen</a:t>
                      </a:r>
                      <a:r>
                        <a:rPr lang="en-US" sz="1400" dirty="0" smtClean="0"/>
                        <a:t>’</a:t>
                      </a:r>
                    </a:p>
                    <a:p>
                      <a:r>
                        <a:rPr lang="en-US" sz="1400" dirty="0" smtClean="0"/>
                        <a:t>Bewijzen dat je geeft om de patiënt vanuit verwachting dat dit verandering zal brengen</a:t>
                      </a:r>
                    </a:p>
                    <a:p>
                      <a:r>
                        <a:rPr lang="en-US" sz="1400" dirty="0" err="1" smtClean="0"/>
                        <a:t>Elasticiteit</a:t>
                      </a:r>
                      <a:r>
                        <a:rPr lang="en-US" sz="1400" dirty="0" smtClean="0"/>
                        <a:t> </a:t>
                      </a:r>
                      <a:r>
                        <a:rPr lang="en-US" sz="1400" baseline="0" dirty="0" smtClean="0"/>
                        <a:t>(</a:t>
                      </a:r>
                      <a:r>
                        <a:rPr lang="en-US" sz="1400" baseline="0" dirty="0" err="1" smtClean="0"/>
                        <a:t>uitzonderingen</a:t>
                      </a:r>
                      <a:r>
                        <a:rPr lang="en-US" sz="1400" baseline="0" dirty="0" smtClean="0"/>
                        <a:t> </a:t>
                      </a:r>
                      <a:r>
                        <a:rPr lang="en-US" sz="1400" baseline="0" dirty="0" err="1" smtClean="0"/>
                        <a:t>geven</a:t>
                      </a:r>
                      <a:r>
                        <a:rPr lang="en-US" sz="1400" baseline="0" dirty="0" smtClean="0">
                          <a:solidFill>
                            <a:schemeClr val="tx1"/>
                          </a:solidFill>
                        </a:rPr>
                        <a:t>, </a:t>
                      </a:r>
                      <a:r>
                        <a:rPr lang="en-US" sz="1400" baseline="0" dirty="0" err="1" smtClean="0">
                          <a:solidFill>
                            <a:schemeClr val="tx1"/>
                          </a:solidFill>
                        </a:rPr>
                        <a:t>bijvoorbeeld</a:t>
                      </a:r>
                      <a:r>
                        <a:rPr lang="en-US" sz="1400" baseline="0" dirty="0" smtClean="0">
                          <a:solidFill>
                            <a:schemeClr val="tx1"/>
                          </a:solidFill>
                        </a:rPr>
                        <a:t> extra </a:t>
                      </a:r>
                      <a:r>
                        <a:rPr lang="en-US" sz="1400" baseline="0" dirty="0" err="1" smtClean="0">
                          <a:solidFill>
                            <a:schemeClr val="tx1"/>
                          </a:solidFill>
                        </a:rPr>
                        <a:t>sessies</a:t>
                      </a:r>
                      <a:r>
                        <a:rPr lang="en-US" sz="1400" baseline="0" dirty="0" smtClean="0">
                          <a:solidFill>
                            <a:schemeClr val="tx1"/>
                          </a:solidFill>
                        </a:rPr>
                        <a:t>, en </a:t>
                      </a:r>
                      <a:r>
                        <a:rPr lang="en-US" sz="1400" baseline="0" dirty="0" err="1" smtClean="0">
                          <a:solidFill>
                            <a:schemeClr val="tx1"/>
                          </a:solidFill>
                        </a:rPr>
                        <a:t>vervolgens</a:t>
                      </a:r>
                      <a:r>
                        <a:rPr lang="en-US" sz="1400" baseline="0" dirty="0" smtClean="0">
                          <a:solidFill>
                            <a:schemeClr val="tx1"/>
                          </a:solidFill>
                        </a:rPr>
                        <a:t> </a:t>
                      </a:r>
                      <a:r>
                        <a:rPr lang="en-US" sz="1400" baseline="0" dirty="0" err="1" smtClean="0">
                          <a:solidFill>
                            <a:schemeClr val="tx1"/>
                          </a:solidFill>
                        </a:rPr>
                        <a:t>terugschieten</a:t>
                      </a:r>
                      <a:r>
                        <a:rPr lang="en-US" sz="1400" baseline="0" dirty="0" smtClean="0">
                          <a:solidFill>
                            <a:schemeClr val="tx1"/>
                          </a:solidFill>
                        </a:rPr>
                        <a:t> in </a:t>
                      </a:r>
                      <a:r>
                        <a:rPr lang="en-US" sz="1400" baseline="0" dirty="0" err="1" smtClean="0">
                          <a:solidFill>
                            <a:schemeClr val="tx1"/>
                          </a:solidFill>
                        </a:rPr>
                        <a:t>beperkingen</a:t>
                      </a:r>
                      <a:r>
                        <a:rPr lang="en-US" sz="1400" baseline="0" dirty="0" smtClean="0">
                          <a:solidFill>
                            <a:schemeClr val="tx1"/>
                          </a:solidFill>
                        </a:rPr>
                        <a:t>) </a:t>
                      </a:r>
                      <a:r>
                        <a:rPr lang="en-US" sz="1400" baseline="0" dirty="0" err="1" smtClean="0"/>
                        <a:t>eerder</a:t>
                      </a:r>
                      <a:r>
                        <a:rPr lang="en-US" sz="1400" baseline="0" dirty="0" smtClean="0"/>
                        <a:t> </a:t>
                      </a:r>
                      <a:r>
                        <a:rPr lang="en-US" sz="1400" baseline="0" dirty="0" err="1" smtClean="0"/>
                        <a:t>dan</a:t>
                      </a:r>
                      <a:r>
                        <a:rPr lang="en-US" sz="1400" baseline="0" dirty="0" smtClean="0"/>
                        <a:t> </a:t>
                      </a:r>
                      <a:r>
                        <a:rPr lang="en-US" sz="1400" baseline="0" dirty="0" err="1" smtClean="0"/>
                        <a:t>flexibiliteit</a:t>
                      </a:r>
                      <a:endParaRPr lang="en-US" sz="1400" dirty="0"/>
                    </a:p>
                  </a:txBody>
                  <a:tcPr marL="91449" marR="91449" marT="45726" marB="45726"/>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p:cNvSpPr>
            <a:spLocks noGrp="1" noChangeArrowheads="1"/>
          </p:cNvSpPr>
          <p:nvPr>
            <p:ph type="body" idx="4294967295"/>
          </p:nvPr>
        </p:nvSpPr>
        <p:spPr>
          <a:xfrm>
            <a:off x="395420" y="1124680"/>
            <a:ext cx="8158163" cy="3384550"/>
          </a:xfrm>
        </p:spPr>
        <p:txBody>
          <a:bodyPr/>
          <a:lstStyle/>
          <a:p>
            <a:pPr algn="ctr">
              <a:spcBef>
                <a:spcPct val="0"/>
              </a:spcBef>
              <a:buFontTx/>
              <a:buNone/>
            </a:pPr>
            <a:r>
              <a:rPr lang="nl-NL" sz="3600" b="1" dirty="0" err="1" smtClean="0">
                <a:solidFill>
                  <a:srgbClr val="9A0A7F"/>
                </a:solidFill>
                <a:latin typeface="+mj-lt"/>
                <a:ea typeface="+mj-ea"/>
                <a:cs typeface="+mj-cs"/>
              </a:rPr>
              <a:t>Definitie mentaliseren</a:t>
            </a:r>
          </a:p>
          <a:p>
            <a:pPr algn="ctr" eaLnBrk="1" hangingPunct="1">
              <a:buFontTx/>
              <a:buNone/>
            </a:pPr>
            <a:endParaRPr lang="nl-NL" sz="2400" dirty="0" smtClean="0"/>
          </a:p>
          <a:p>
            <a:pPr algn="ctr" eaLnBrk="1" hangingPunct="1">
              <a:buFontTx/>
              <a:buNone/>
            </a:pPr>
            <a:endParaRPr lang="nl-NL" sz="2400" dirty="0" smtClean="0"/>
          </a:p>
          <a:p>
            <a:pPr algn="ctr" eaLnBrk="1" hangingPunct="1">
              <a:buFontTx/>
              <a:buNone/>
            </a:pPr>
            <a:r>
              <a:rPr lang="nl-NL" sz="2400" dirty="0" smtClean="0"/>
              <a:t>Het doen en laten van </a:t>
            </a:r>
            <a:r>
              <a:rPr lang="nl-NL" sz="2400" dirty="0" smtClean="0">
                <a:solidFill>
                  <a:srgbClr val="9A0A7F"/>
                </a:solidFill>
              </a:rPr>
              <a:t>zichzelf</a:t>
            </a:r>
            <a:r>
              <a:rPr lang="nl-NL" sz="2400" dirty="0" smtClean="0"/>
              <a:t> en van </a:t>
            </a:r>
            <a:r>
              <a:rPr lang="nl-NL" sz="2400" dirty="0" smtClean="0">
                <a:solidFill>
                  <a:srgbClr val="9A0A7F"/>
                </a:solidFill>
              </a:rPr>
              <a:t>anderen</a:t>
            </a:r>
            <a:r>
              <a:rPr lang="nl-NL" sz="2400" dirty="0" smtClean="0"/>
              <a:t> impliciet en expliciet waarnemen en begrijpen in termen van </a:t>
            </a:r>
            <a:r>
              <a:rPr lang="nl-NL" sz="2400" dirty="0" smtClean="0">
                <a:solidFill>
                  <a:srgbClr val="9A0A7F"/>
                </a:solidFill>
              </a:rPr>
              <a:t>intentionele mentale toestanden </a:t>
            </a:r>
          </a:p>
          <a:p>
            <a:pPr algn="ctr" eaLnBrk="1" hangingPunct="1">
              <a:buFontTx/>
              <a:buNone/>
            </a:pPr>
            <a:r>
              <a:rPr lang="nl-NL" sz="2400" dirty="0" smtClean="0"/>
              <a:t>(bv. gevoelens, gedachten, bedoelingen en verlangens)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87450" y="692150"/>
          <a:ext cx="7849170" cy="5851562"/>
        </p:xfrm>
        <a:graphic>
          <a:graphicData uri="http://schemas.openxmlformats.org/drawingml/2006/table">
            <a:tbl>
              <a:tblPr firstRow="1" bandRow="1">
                <a:tableStyleId>{5C22544A-7EE6-4342-B048-85BDC9FD1C3A}</a:tableStyleId>
              </a:tblPr>
              <a:tblGrid>
                <a:gridCol w="2347416">
                  <a:extLst>
                    <a:ext uri="{9D8B030D-6E8A-4147-A177-3AD203B41FA5}">
                      <a16:colId xmlns:a16="http://schemas.microsoft.com/office/drawing/2014/main" val="20000"/>
                    </a:ext>
                  </a:extLst>
                </a:gridCol>
                <a:gridCol w="5501754">
                  <a:extLst>
                    <a:ext uri="{9D8B030D-6E8A-4147-A177-3AD203B41FA5}">
                      <a16:colId xmlns:a16="http://schemas.microsoft.com/office/drawing/2014/main" val="20001"/>
                    </a:ext>
                  </a:extLst>
                </a:gridCol>
              </a:tblGrid>
              <a:tr h="432070">
                <a:tc gridSpan="2">
                  <a:txBody>
                    <a:bodyPr/>
                    <a:lstStyle/>
                    <a:p>
                      <a:pPr algn="ctr"/>
                      <a:r>
                        <a:rPr lang="en-US" sz="1800" b="0" dirty="0" smtClean="0">
                          <a:solidFill>
                            <a:srgbClr val="090618"/>
                          </a:solidFill>
                        </a:rPr>
                        <a:t>Pretend modus</a:t>
                      </a:r>
                      <a:endParaRPr lang="en-US" sz="1800" b="0" dirty="0">
                        <a:solidFill>
                          <a:srgbClr val="090618"/>
                        </a:solidFill>
                      </a:endParaRPr>
                    </a:p>
                  </a:txBody>
                  <a:tcPr marL="91449" marR="91449" marT="45727" marB="45727"/>
                </a:tc>
                <a:tc hMerge="1">
                  <a:txBody>
                    <a:bodyPr/>
                    <a:lstStyle/>
                    <a:p>
                      <a:endParaRPr lang="en-US" dirty="0"/>
                    </a:p>
                  </a:txBody>
                  <a:tcPr/>
                </a:tc>
                <a:extLst>
                  <a:ext uri="{0D108BD9-81ED-4DB2-BD59-A6C34878D82A}">
                    <a16:rowId xmlns:a16="http://schemas.microsoft.com/office/drawing/2014/main" val="10000"/>
                  </a:ext>
                </a:extLst>
              </a:tr>
              <a:tr h="1944730">
                <a:tc>
                  <a:txBody>
                    <a:bodyPr/>
                    <a:lstStyle/>
                    <a:p>
                      <a:r>
                        <a:rPr lang="en-US" sz="1400" dirty="0" err="1" smtClean="0"/>
                        <a:t>Klinische</a:t>
                      </a:r>
                      <a:r>
                        <a:rPr lang="en-US" sz="1400" dirty="0" smtClean="0"/>
                        <a:t> </a:t>
                      </a:r>
                      <a:r>
                        <a:rPr lang="en-US" sz="1400" dirty="0" err="1" smtClean="0"/>
                        <a:t>uiting</a:t>
                      </a:r>
                      <a:endParaRPr lang="en-US" sz="1400" dirty="0"/>
                    </a:p>
                  </a:txBody>
                  <a:tcPr marL="91449" marR="91449" marT="45727" marB="45727"/>
                </a:tc>
                <a:tc>
                  <a:txBody>
                    <a:bodyPr/>
                    <a:lstStyle/>
                    <a:p>
                      <a:r>
                        <a:rPr lang="en-US" sz="1400" dirty="0" smtClean="0"/>
                        <a:t>Inconsequent (onbelangrijk) praten/ongefundeerd conclusies over mentale toestanden</a:t>
                      </a:r>
                    </a:p>
                    <a:p>
                      <a:r>
                        <a:rPr lang="en-US" sz="1400" dirty="0" err="1" smtClean="0"/>
                        <a:t>Gebrek</a:t>
                      </a:r>
                      <a:r>
                        <a:rPr lang="en-US" sz="1400" dirty="0" smtClean="0"/>
                        <a:t> </a:t>
                      </a:r>
                      <a:r>
                        <a:rPr lang="en-US" sz="1400" dirty="0" err="1" smtClean="0"/>
                        <a:t>aan</a:t>
                      </a:r>
                      <a:r>
                        <a:rPr lang="en-US" sz="1400" dirty="0" smtClean="0"/>
                        <a:t> </a:t>
                      </a:r>
                      <a:r>
                        <a:rPr lang="en-US" sz="1400" dirty="0" err="1" smtClean="0"/>
                        <a:t>emotie</a:t>
                      </a:r>
                      <a:r>
                        <a:rPr lang="en-US" sz="1400" dirty="0" smtClean="0"/>
                        <a:t>. </a:t>
                      </a:r>
                      <a:r>
                        <a:rPr lang="en-US" sz="1400" dirty="0" err="1" smtClean="0"/>
                        <a:t>Afwezigheid</a:t>
                      </a:r>
                      <a:r>
                        <a:rPr lang="en-US" sz="1400" dirty="0" smtClean="0"/>
                        <a:t> van </a:t>
                      </a:r>
                      <a:r>
                        <a:rPr lang="en-US" sz="1400" dirty="0" err="1" smtClean="0"/>
                        <a:t>plezier</a:t>
                      </a:r>
                      <a:endParaRPr lang="en-US" sz="1400" dirty="0" smtClean="0"/>
                    </a:p>
                    <a:p>
                      <a:r>
                        <a:rPr lang="en-US" sz="1400" dirty="0" smtClean="0"/>
                        <a:t>Kringetjes draaien</a:t>
                      </a:r>
                      <a:r>
                        <a:rPr lang="en-US" sz="1400" baseline="0" dirty="0" smtClean="0"/>
                        <a:t> zonder tot een conclusie te komen-</a:t>
                      </a:r>
                      <a:r>
                        <a:rPr lang="en-US" sz="1400" dirty="0" smtClean="0"/>
                        <a:t>draaien in het zand </a:t>
                      </a:r>
                      <a:r>
                        <a:rPr lang="en-US" sz="1400" baseline="0" dirty="0" smtClean="0"/>
                        <a:t>(hypermentalizeren)</a:t>
                      </a:r>
                      <a:endParaRPr lang="en-US" sz="1400" dirty="0" smtClean="0"/>
                    </a:p>
                    <a:p>
                      <a:r>
                        <a:rPr lang="en-US" sz="1400" dirty="0" err="1" smtClean="0"/>
                        <a:t>Geen</a:t>
                      </a:r>
                      <a:r>
                        <a:rPr lang="en-US" sz="1400" dirty="0" smtClean="0"/>
                        <a:t> </a:t>
                      </a:r>
                      <a:r>
                        <a:rPr lang="en-US" sz="1400" dirty="0" err="1" smtClean="0"/>
                        <a:t>verandering</a:t>
                      </a:r>
                      <a:endParaRPr lang="en-US" sz="1400" dirty="0" smtClean="0"/>
                    </a:p>
                    <a:p>
                      <a:r>
                        <a:rPr lang="en-US" sz="1400" dirty="0" smtClean="0"/>
                        <a:t>Dissociatie-zelfbeschadiging om betekenisloosheid te vermijden</a:t>
                      </a:r>
                    </a:p>
                    <a:p>
                      <a:r>
                        <a:rPr lang="en-US" sz="1400" dirty="0" smtClean="0"/>
                        <a:t>Lichaam-</a:t>
                      </a:r>
                      <a:r>
                        <a:rPr lang="en-US" sz="1400" baseline="0" dirty="0" smtClean="0"/>
                        <a:t>geest ontkoppeld</a:t>
                      </a:r>
                      <a:endParaRPr lang="en-US" sz="1400" dirty="0"/>
                    </a:p>
                  </a:txBody>
                  <a:tcPr marL="91449" marR="91449" marT="45727" marB="45727"/>
                </a:tc>
                <a:extLst>
                  <a:ext uri="{0D108BD9-81ED-4DB2-BD59-A6C34878D82A}">
                    <a16:rowId xmlns:a16="http://schemas.microsoft.com/office/drawing/2014/main" val="10001"/>
                  </a:ext>
                </a:extLst>
              </a:tr>
              <a:tr h="1296180">
                <a:tc>
                  <a:txBody>
                    <a:bodyPr/>
                    <a:lstStyle/>
                    <a:p>
                      <a:r>
                        <a:rPr lang="en-US" sz="1400" dirty="0" err="1" smtClean="0"/>
                        <a:t>Ervaring</a:t>
                      </a:r>
                      <a:r>
                        <a:rPr lang="en-US" sz="1400" dirty="0" smtClean="0"/>
                        <a:t> van de </a:t>
                      </a:r>
                      <a:r>
                        <a:rPr lang="en-US" sz="1400" dirty="0" err="1" smtClean="0"/>
                        <a:t>therapeut</a:t>
                      </a:r>
                      <a:endParaRPr lang="en-US" sz="1400" dirty="0"/>
                    </a:p>
                  </a:txBody>
                  <a:tcPr marL="91449" marR="91449" marT="45727" marB="45727"/>
                </a:tc>
                <a:tc>
                  <a:txBody>
                    <a:bodyPr/>
                    <a:lstStyle/>
                    <a:p>
                      <a:r>
                        <a:rPr lang="en-US" sz="1400" dirty="0" err="1" smtClean="0"/>
                        <a:t>Verveling</a:t>
                      </a:r>
                      <a:endParaRPr lang="en-US" sz="1400" dirty="0" smtClean="0"/>
                    </a:p>
                    <a:p>
                      <a:r>
                        <a:rPr lang="en-US" sz="1400" dirty="0" err="1" smtClean="0"/>
                        <a:t>Afstandelijkheid</a:t>
                      </a:r>
                      <a:endParaRPr lang="en-US" sz="1400" dirty="0" smtClean="0"/>
                    </a:p>
                    <a:p>
                      <a:r>
                        <a:rPr lang="en-US" sz="1400" dirty="0" smtClean="0"/>
                        <a:t>Patiënt is</a:t>
                      </a:r>
                      <a:r>
                        <a:rPr lang="en-US" sz="1400" baseline="0" dirty="0" smtClean="0"/>
                        <a:t> het ‘te snel’ met je </a:t>
                      </a:r>
                      <a:r>
                        <a:rPr lang="en-US" sz="1400" dirty="0" smtClean="0"/>
                        <a:t>ideeën en concepten eens</a:t>
                      </a:r>
                      <a:endParaRPr lang="en-US" sz="1400" baseline="0" dirty="0" smtClean="0"/>
                    </a:p>
                    <a:p>
                      <a:r>
                        <a:rPr lang="en-US" sz="1400" baseline="0" dirty="0" err="1" smtClean="0"/>
                        <a:t>Identificatie</a:t>
                      </a:r>
                      <a:r>
                        <a:rPr lang="en-US" sz="1400" baseline="0" dirty="0" smtClean="0"/>
                        <a:t> met je model</a:t>
                      </a:r>
                    </a:p>
                    <a:p>
                      <a:r>
                        <a:rPr lang="en-US" sz="1400" baseline="0" dirty="0" smtClean="0"/>
                        <a:t>Heeft de indruk dat er vooruitgang geboekt wordt in de behandeling</a:t>
                      </a:r>
                    </a:p>
                    <a:p>
                      <a:endParaRPr lang="en-US" sz="1400" baseline="0" dirty="0" smtClean="0"/>
                    </a:p>
                  </a:txBody>
                  <a:tcPr marL="91449" marR="91449" marT="45727" marB="45727"/>
                </a:tc>
                <a:extLst>
                  <a:ext uri="{0D108BD9-81ED-4DB2-BD59-A6C34878D82A}">
                    <a16:rowId xmlns:a16="http://schemas.microsoft.com/office/drawing/2014/main" val="10002"/>
                  </a:ext>
                </a:extLst>
              </a:tr>
              <a:tr h="864124">
                <a:tc>
                  <a:txBody>
                    <a:bodyPr/>
                    <a:lstStyle/>
                    <a:p>
                      <a:r>
                        <a:rPr lang="en-US" sz="1400" dirty="0" err="1" smtClean="0"/>
                        <a:t>Interventie</a:t>
                      </a:r>
                      <a:endParaRPr lang="en-US" sz="1400" dirty="0"/>
                    </a:p>
                  </a:txBody>
                  <a:tcPr marL="91449" marR="91449" marT="45727" marB="45727"/>
                </a:tc>
                <a:tc>
                  <a:txBody>
                    <a:bodyPr/>
                    <a:lstStyle/>
                    <a:p>
                      <a:r>
                        <a:rPr lang="en-US" sz="1400" baseline="0" dirty="0" err="1" smtClean="0">
                          <a:solidFill>
                            <a:schemeClr val="tx1"/>
                          </a:solidFill>
                        </a:rPr>
                        <a:t>Gefocust</a:t>
                      </a:r>
                      <a:r>
                        <a:rPr lang="en-US" sz="1400" baseline="0" dirty="0" smtClean="0">
                          <a:solidFill>
                            <a:schemeClr val="tx1"/>
                          </a:solidFill>
                        </a:rPr>
                        <a:t> onderzoek, </a:t>
                      </a:r>
                      <a:r>
                        <a:rPr lang="en-US" sz="1400" baseline="0" dirty="0" err="1" smtClean="0">
                          <a:solidFill>
                            <a:schemeClr val="tx1"/>
                          </a:solidFill>
                        </a:rPr>
                        <a:t>doordringen</a:t>
                      </a:r>
                      <a:endParaRPr lang="en-US" sz="1400" baseline="0" dirty="0" smtClean="0">
                        <a:solidFill>
                          <a:schemeClr val="tx1"/>
                        </a:solidFill>
                      </a:endParaRPr>
                    </a:p>
                    <a:p>
                      <a:r>
                        <a:rPr lang="en-US" sz="1400" baseline="0" dirty="0" smtClean="0"/>
                        <a:t>Contra-</a:t>
                      </a:r>
                      <a:r>
                        <a:rPr lang="en-US" sz="1400" baseline="0" dirty="0" err="1" smtClean="0"/>
                        <a:t>intuïtief</a:t>
                      </a:r>
                      <a:endParaRPr lang="en-US" sz="1400" baseline="0" dirty="0" smtClean="0"/>
                    </a:p>
                    <a:p>
                      <a:r>
                        <a:rPr lang="en-US" sz="1400" baseline="0" dirty="0" smtClean="0"/>
                        <a:t>Uitdagen, challenge</a:t>
                      </a:r>
                    </a:p>
                    <a:p>
                      <a:r>
                        <a:rPr lang="en-US" sz="1400" baseline="0" dirty="0" smtClean="0"/>
                        <a:t>Diep in spectrum (niveau 3,4)</a:t>
                      </a:r>
                    </a:p>
                    <a:p>
                      <a:endParaRPr lang="en-US" sz="1400" baseline="0" dirty="0" smtClean="0"/>
                    </a:p>
                  </a:txBody>
                  <a:tcPr marL="91449" marR="91449" marT="45727" marB="45727"/>
                </a:tc>
                <a:extLst>
                  <a:ext uri="{0D108BD9-81ED-4DB2-BD59-A6C34878D82A}">
                    <a16:rowId xmlns:a16="http://schemas.microsoft.com/office/drawing/2014/main" val="10003"/>
                  </a:ext>
                </a:extLst>
              </a:tr>
              <a:tr h="864124">
                <a:tc>
                  <a:txBody>
                    <a:bodyPr/>
                    <a:lstStyle/>
                    <a:p>
                      <a:r>
                        <a:rPr lang="en-US" sz="1400" dirty="0" smtClean="0"/>
                        <a:t>I</a:t>
                      </a:r>
                      <a:r>
                        <a:rPr lang="en-US" sz="1400" smtClean="0"/>
                        <a:t>atrogeen </a:t>
                      </a:r>
                      <a:r>
                        <a:rPr lang="en-US" sz="1400" dirty="0" smtClean="0"/>
                        <a:t>(schadelijk)</a:t>
                      </a:r>
                      <a:endParaRPr lang="en-US" sz="1400" dirty="0"/>
                    </a:p>
                  </a:txBody>
                  <a:tcPr marL="91449" marR="91449" marT="45727" marB="45727"/>
                </a:tc>
                <a:tc>
                  <a:txBody>
                    <a:bodyPr/>
                    <a:lstStyle/>
                    <a:p>
                      <a:r>
                        <a:rPr lang="en-US" sz="1400" dirty="0" err="1" smtClean="0"/>
                        <a:t>Niet-herkenning</a:t>
                      </a:r>
                      <a:endParaRPr lang="en-US" sz="1400" dirty="0" smtClean="0"/>
                    </a:p>
                    <a:p>
                      <a:r>
                        <a:rPr lang="en-US" sz="1400" dirty="0" err="1" smtClean="0"/>
                        <a:t>Meegaan</a:t>
                      </a:r>
                      <a:r>
                        <a:rPr lang="en-US" sz="1400" dirty="0" smtClean="0"/>
                        <a:t> </a:t>
                      </a:r>
                      <a:r>
                        <a:rPr lang="en-US" sz="1400" baseline="0" dirty="0" smtClean="0"/>
                        <a:t>en </a:t>
                      </a:r>
                      <a:r>
                        <a:rPr lang="en-US" sz="1400" baseline="0" dirty="0" err="1" smtClean="0"/>
                        <a:t>accepteren</a:t>
                      </a:r>
                      <a:r>
                        <a:rPr lang="en-US" sz="1400" baseline="0" dirty="0" smtClean="0"/>
                        <a:t> </a:t>
                      </a:r>
                      <a:r>
                        <a:rPr lang="en-US" sz="1400" baseline="0" dirty="0" err="1" smtClean="0"/>
                        <a:t>als</a:t>
                      </a:r>
                      <a:r>
                        <a:rPr lang="en-US" sz="1400" baseline="0" dirty="0" smtClean="0"/>
                        <a:t> </a:t>
                      </a:r>
                      <a:r>
                        <a:rPr lang="en-US" sz="1400" baseline="0" dirty="0" err="1" smtClean="0"/>
                        <a:t>echt</a:t>
                      </a:r>
                      <a:endParaRPr lang="en-US" sz="1400" dirty="0" smtClean="0"/>
                    </a:p>
                    <a:p>
                      <a:r>
                        <a:rPr lang="en-US" sz="1400" dirty="0" smtClean="0"/>
                        <a:t>Inzicht-georiënteerd/gericht op verwerven van vaardigheden</a:t>
                      </a:r>
                    </a:p>
                    <a:p>
                      <a:endParaRPr lang="en-US" sz="1400" dirty="0"/>
                    </a:p>
                  </a:txBody>
                  <a:tcPr marL="91449" marR="91449" marT="45727" marB="45727"/>
                </a:tc>
                <a:extLst>
                  <a:ext uri="{0D108BD9-81ED-4DB2-BD59-A6C34878D82A}">
                    <a16:rowId xmlns:a16="http://schemas.microsoft.com/office/drawing/2014/main" val="10004"/>
                  </a:ext>
                </a:extLst>
              </a:tr>
            </a:tbl>
          </a:graphicData>
        </a:graphic>
      </p:graphicFrame>
      <p:sp>
        <p:nvSpPr>
          <p:cNvPr id="213013" name="Title 1"/>
          <p:cNvSpPr>
            <a:spLocks noGrp="1"/>
          </p:cNvSpPr>
          <p:nvPr>
            <p:ph type="title"/>
          </p:nvPr>
        </p:nvSpPr>
        <p:spPr>
          <a:xfrm>
            <a:off x="2627313" y="228600"/>
            <a:ext cx="6059487" cy="392113"/>
          </a:xfrm>
        </p:spPr>
        <p:txBody>
          <a:bodyPr/>
          <a:lstStyle/>
          <a:p>
            <a:r>
              <a:rPr lang="nl-NL" smtClean="0">
                <a:solidFill>
                  <a:srgbClr val="281C6E"/>
                </a:solidFill>
              </a:rPr>
              <a:t>Modi van niet-mentaliseren</a:t>
            </a:r>
            <a:endParaRPr lang="en-US" smtClean="0">
              <a:solidFill>
                <a:srgbClr val="281C6E"/>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hoek 15"/>
          <p:cNvSpPr/>
          <p:nvPr/>
        </p:nvSpPr>
        <p:spPr bwMode="auto">
          <a:xfrm>
            <a:off x="5220090" y="5661310"/>
            <a:ext cx="3794800" cy="914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
        <p:nvSpPr>
          <p:cNvPr id="229378" name="Text Box 2"/>
          <p:cNvSpPr txBox="1">
            <a:spLocks noChangeArrowheads="1"/>
          </p:cNvSpPr>
          <p:nvPr/>
        </p:nvSpPr>
        <p:spPr bwMode="auto">
          <a:xfrm>
            <a:off x="5076824" y="3357563"/>
            <a:ext cx="3762375" cy="1631216"/>
          </a:xfrm>
          <a:prstGeom prst="rect">
            <a:avLst/>
          </a:prstGeom>
          <a:solidFill>
            <a:srgbClr val="00FFFF"/>
          </a:solidFill>
          <a:ln w="28575">
            <a:solidFill>
              <a:schemeClr val="tx1"/>
            </a:solidFill>
            <a:miter lim="800000"/>
            <a:headEnd/>
            <a:tailEnd/>
          </a:ln>
        </p:spPr>
        <p:txBody>
          <a:bodyPr wrap="square">
            <a:spAutoFit/>
          </a:bodyPr>
          <a:lstStyle/>
          <a:p>
            <a:pPr>
              <a:buFont typeface="Wingdings" pitchFamily="2" charset="2"/>
              <a:buChar char="Ø"/>
            </a:pPr>
            <a:r>
              <a:rPr lang="en-GB" dirty="0" err="1" smtClean="0">
                <a:solidFill>
                  <a:srgbClr val="000000"/>
                </a:solidFill>
                <a:cs typeface="Arial" pitchFamily="34" charset="0"/>
              </a:rPr>
              <a:t>Samenwerking</a:t>
            </a:r>
            <a:r>
              <a:rPr lang="en-GB" dirty="0" smtClean="0">
                <a:solidFill>
                  <a:srgbClr val="000000"/>
                </a:solidFill>
                <a:cs typeface="Arial" pitchFamily="34" charset="0"/>
              </a:rPr>
              <a:t> team</a:t>
            </a:r>
          </a:p>
          <a:p>
            <a:pPr>
              <a:buFont typeface="Wingdings" pitchFamily="2" charset="2"/>
              <a:buChar char="Ø"/>
            </a:pPr>
            <a:r>
              <a:rPr lang="en-GB" dirty="0" err="1" smtClean="0">
                <a:solidFill>
                  <a:srgbClr val="000000"/>
                </a:solidFill>
                <a:cs typeface="Arial" pitchFamily="34" charset="0"/>
              </a:rPr>
              <a:t>Interpersoonlijk</a:t>
            </a:r>
            <a:r>
              <a:rPr lang="en-GB" dirty="0" smtClean="0">
                <a:solidFill>
                  <a:srgbClr val="000000"/>
                </a:solidFill>
                <a:cs typeface="Arial" pitchFamily="34" charset="0"/>
              </a:rPr>
              <a:t> </a:t>
            </a:r>
            <a:r>
              <a:rPr lang="en-GB" dirty="0" err="1" smtClean="0">
                <a:solidFill>
                  <a:srgbClr val="000000"/>
                </a:solidFill>
                <a:cs typeface="Arial" pitchFamily="34" charset="0"/>
              </a:rPr>
              <a:t>werk</a:t>
            </a:r>
            <a:r>
              <a:rPr lang="en-GB" dirty="0" smtClean="0">
                <a:solidFill>
                  <a:srgbClr val="000000"/>
                </a:solidFill>
                <a:cs typeface="Arial" pitchFamily="34" charset="0"/>
              </a:rPr>
              <a:t> </a:t>
            </a:r>
          </a:p>
          <a:p>
            <a:pPr>
              <a:buFont typeface="Wingdings" pitchFamily="2" charset="2"/>
              <a:buChar char="Ø"/>
            </a:pPr>
            <a:r>
              <a:rPr lang="en-GB" dirty="0" smtClean="0">
                <a:solidFill>
                  <a:srgbClr val="000000"/>
                </a:solidFill>
                <a:cs typeface="Arial" pitchFamily="34" charset="0"/>
              </a:rPr>
              <a:t> </a:t>
            </a:r>
            <a:r>
              <a:rPr lang="en-GB" dirty="0" err="1" smtClean="0">
                <a:solidFill>
                  <a:srgbClr val="000000"/>
                </a:solidFill>
              </a:rPr>
              <a:t>Individele</a:t>
            </a:r>
            <a:r>
              <a:rPr lang="en-GB" dirty="0" smtClean="0">
                <a:solidFill>
                  <a:srgbClr val="000000"/>
                </a:solidFill>
              </a:rPr>
              <a:t> &amp; </a:t>
            </a:r>
            <a:r>
              <a:rPr lang="en-GB" dirty="0" err="1" smtClean="0">
                <a:solidFill>
                  <a:srgbClr val="000000"/>
                </a:solidFill>
              </a:rPr>
              <a:t>groepstherapie</a:t>
            </a:r>
            <a:endParaRPr lang="en-GB" dirty="0" smtClean="0">
              <a:solidFill>
                <a:srgbClr val="000000"/>
              </a:solidFill>
              <a:cs typeface="Arial" pitchFamily="34" charset="0"/>
            </a:endParaRPr>
          </a:p>
          <a:p>
            <a:pPr>
              <a:buFont typeface="Wingdings" pitchFamily="2" charset="2"/>
              <a:buChar char="Ø"/>
            </a:pPr>
            <a:r>
              <a:rPr lang="en-GB" dirty="0" err="1" smtClean="0">
                <a:solidFill>
                  <a:srgbClr val="000000"/>
                </a:solidFill>
                <a:cs typeface="Arial" pitchFamily="34" charset="0"/>
              </a:rPr>
              <a:t>Speciale</a:t>
            </a:r>
            <a:r>
              <a:rPr lang="en-GB" dirty="0" smtClean="0">
                <a:solidFill>
                  <a:srgbClr val="000000"/>
                </a:solidFill>
                <a:cs typeface="Arial" pitchFamily="34" charset="0"/>
              </a:rPr>
              <a:t> </a:t>
            </a:r>
            <a:r>
              <a:rPr lang="en-GB" dirty="0" err="1" smtClean="0">
                <a:solidFill>
                  <a:srgbClr val="000000"/>
                </a:solidFill>
                <a:cs typeface="Arial" pitchFamily="34" charset="0"/>
              </a:rPr>
              <a:t>interventies</a:t>
            </a:r>
            <a:r>
              <a:rPr lang="en-GB" dirty="0" smtClean="0">
                <a:solidFill>
                  <a:srgbClr val="000000"/>
                </a:solidFill>
                <a:cs typeface="Arial" pitchFamily="34" charset="0"/>
              </a:rPr>
              <a:t> </a:t>
            </a:r>
            <a:r>
              <a:rPr lang="en-GB" dirty="0" err="1" smtClean="0">
                <a:solidFill>
                  <a:srgbClr val="000000"/>
                </a:solidFill>
                <a:cs typeface="Arial" pitchFamily="34" charset="0"/>
              </a:rPr>
              <a:t>mentaliseren</a:t>
            </a:r>
            <a:r>
              <a:rPr lang="en-GB" dirty="0" smtClean="0">
                <a:solidFill>
                  <a:srgbClr val="000000"/>
                </a:solidFill>
                <a:cs typeface="Arial" pitchFamily="34" charset="0"/>
              </a:rPr>
              <a:t> van de </a:t>
            </a:r>
            <a:r>
              <a:rPr lang="en-GB" dirty="0" err="1" smtClean="0">
                <a:solidFill>
                  <a:srgbClr val="000000"/>
                </a:solidFill>
                <a:cs typeface="Arial" pitchFamily="34" charset="0"/>
              </a:rPr>
              <a:t>relatie</a:t>
            </a:r>
            <a:endParaRPr lang="en-GB" sz="1600" dirty="0" smtClean="0">
              <a:solidFill>
                <a:srgbClr val="000000"/>
              </a:solidFill>
              <a:cs typeface="Arial" pitchFamily="34" charset="0"/>
            </a:endParaRPr>
          </a:p>
        </p:txBody>
      </p:sp>
      <p:sp>
        <p:nvSpPr>
          <p:cNvPr id="229379" name="Text Box 3"/>
          <p:cNvSpPr txBox="1">
            <a:spLocks noChangeArrowheads="1"/>
          </p:cNvSpPr>
          <p:nvPr/>
        </p:nvSpPr>
        <p:spPr bwMode="auto">
          <a:xfrm>
            <a:off x="5076825" y="5445125"/>
            <a:ext cx="2621230" cy="707886"/>
          </a:xfrm>
          <a:prstGeom prst="rect">
            <a:avLst/>
          </a:prstGeom>
          <a:solidFill>
            <a:srgbClr val="00FFFF"/>
          </a:solidFill>
          <a:ln w="28575">
            <a:solidFill>
              <a:schemeClr val="tx1"/>
            </a:solidFill>
            <a:miter lim="800000"/>
            <a:headEnd/>
            <a:tailEnd/>
          </a:ln>
        </p:spPr>
        <p:txBody>
          <a:bodyPr wrap="none">
            <a:spAutoFit/>
          </a:bodyPr>
          <a:lstStyle/>
          <a:p>
            <a:pPr>
              <a:buFont typeface="Wingdings" pitchFamily="2" charset="2"/>
              <a:buChar char="Ø"/>
            </a:pPr>
            <a:r>
              <a:rPr lang="en-GB" dirty="0" err="1" smtClean="0">
                <a:solidFill>
                  <a:srgbClr val="000000"/>
                </a:solidFill>
                <a:cs typeface="Arial" pitchFamily="34" charset="0"/>
              </a:rPr>
              <a:t>Afscheid</a:t>
            </a:r>
            <a:r>
              <a:rPr lang="en-GB" dirty="0" smtClean="0">
                <a:solidFill>
                  <a:srgbClr val="000000"/>
                </a:solidFill>
                <a:cs typeface="Arial" pitchFamily="34" charset="0"/>
              </a:rPr>
              <a:t>, </a:t>
            </a:r>
            <a:r>
              <a:rPr lang="en-GB" dirty="0" err="1" smtClean="0">
                <a:solidFill>
                  <a:srgbClr val="000000"/>
                </a:solidFill>
                <a:cs typeface="Arial" pitchFamily="34" charset="0"/>
              </a:rPr>
              <a:t>separatie</a:t>
            </a:r>
            <a:endParaRPr lang="en-GB" dirty="0" smtClean="0">
              <a:solidFill>
                <a:srgbClr val="000000"/>
              </a:solidFill>
              <a:cs typeface="Arial" pitchFamily="34" charset="0"/>
            </a:endParaRPr>
          </a:p>
          <a:p>
            <a:pPr>
              <a:buFont typeface="Wingdings" pitchFamily="2" charset="2"/>
              <a:buChar char="Ø"/>
            </a:pPr>
            <a:r>
              <a:rPr lang="en-GB" dirty="0" err="1" smtClean="0">
                <a:solidFill>
                  <a:srgbClr val="000000"/>
                </a:solidFill>
                <a:cs typeface="Arial" pitchFamily="34" charset="0"/>
              </a:rPr>
              <a:t>Verdere</a:t>
            </a:r>
            <a:r>
              <a:rPr lang="en-GB" dirty="0" smtClean="0">
                <a:solidFill>
                  <a:srgbClr val="000000"/>
                </a:solidFill>
                <a:cs typeface="Arial" pitchFamily="34" charset="0"/>
              </a:rPr>
              <a:t> </a:t>
            </a:r>
            <a:r>
              <a:rPr lang="en-GB" dirty="0" err="1" smtClean="0">
                <a:solidFill>
                  <a:srgbClr val="000000"/>
                </a:solidFill>
                <a:cs typeface="Arial" pitchFamily="34" charset="0"/>
              </a:rPr>
              <a:t>reintegratie</a:t>
            </a:r>
            <a:endParaRPr lang="en-GB" dirty="0">
              <a:solidFill>
                <a:srgbClr val="000000"/>
              </a:solidFill>
              <a:cs typeface="Arial" pitchFamily="34" charset="0"/>
            </a:endParaRPr>
          </a:p>
        </p:txBody>
      </p:sp>
      <p:sp>
        <p:nvSpPr>
          <p:cNvPr id="229380" name="Text Box 4"/>
          <p:cNvSpPr txBox="1">
            <a:spLocks noChangeArrowheads="1"/>
          </p:cNvSpPr>
          <p:nvPr/>
        </p:nvSpPr>
        <p:spPr bwMode="auto">
          <a:xfrm>
            <a:off x="5076825" y="6165850"/>
            <a:ext cx="2467342" cy="400110"/>
          </a:xfrm>
          <a:prstGeom prst="rect">
            <a:avLst/>
          </a:prstGeom>
          <a:solidFill>
            <a:srgbClr val="00FFFF"/>
          </a:solidFill>
          <a:ln w="28575">
            <a:solidFill>
              <a:schemeClr val="tx1"/>
            </a:solidFill>
            <a:miter lim="800000"/>
            <a:headEnd/>
            <a:tailEnd/>
          </a:ln>
        </p:spPr>
        <p:txBody>
          <a:bodyPr wrap="none">
            <a:spAutoFit/>
          </a:bodyPr>
          <a:lstStyle/>
          <a:p>
            <a:pPr>
              <a:buFont typeface="Wingdings" pitchFamily="2" charset="2"/>
              <a:buChar char="Ø"/>
            </a:pPr>
            <a:r>
              <a:rPr lang="en-GB" dirty="0" err="1" smtClean="0">
                <a:solidFill>
                  <a:srgbClr val="000000"/>
                </a:solidFill>
                <a:cs typeface="Arial" pitchFamily="34" charset="0"/>
              </a:rPr>
              <a:t>Terugval</a:t>
            </a:r>
            <a:r>
              <a:rPr lang="en-GB" dirty="0" smtClean="0">
                <a:solidFill>
                  <a:srgbClr val="000000"/>
                </a:solidFill>
                <a:cs typeface="Arial" pitchFamily="34" charset="0"/>
              </a:rPr>
              <a:t> </a:t>
            </a:r>
            <a:r>
              <a:rPr lang="en-GB" dirty="0" err="1" smtClean="0">
                <a:solidFill>
                  <a:srgbClr val="000000"/>
                </a:solidFill>
                <a:cs typeface="Arial" pitchFamily="34" charset="0"/>
              </a:rPr>
              <a:t>preventie</a:t>
            </a:r>
            <a:endParaRPr lang="en-GB" dirty="0">
              <a:solidFill>
                <a:srgbClr val="000000"/>
              </a:solidFill>
              <a:cs typeface="Arial" pitchFamily="34" charset="0"/>
            </a:endParaRPr>
          </a:p>
        </p:txBody>
      </p:sp>
      <p:sp>
        <p:nvSpPr>
          <p:cNvPr id="229381" name="Text Box 5"/>
          <p:cNvSpPr txBox="1">
            <a:spLocks noChangeArrowheads="1"/>
          </p:cNvSpPr>
          <p:nvPr/>
        </p:nvSpPr>
        <p:spPr bwMode="auto">
          <a:xfrm>
            <a:off x="228600" y="1371601"/>
            <a:ext cx="3983038" cy="707886"/>
          </a:xfrm>
          <a:prstGeom prst="rect">
            <a:avLst/>
          </a:prstGeom>
          <a:solidFill>
            <a:srgbClr val="00FFFF"/>
          </a:solidFill>
          <a:ln w="28575">
            <a:solidFill>
              <a:schemeClr val="tx1"/>
            </a:solidFill>
            <a:miter lim="800000"/>
            <a:headEnd/>
            <a:tailEnd/>
          </a:ln>
        </p:spPr>
        <p:txBody>
          <a:bodyPr wrap="square">
            <a:spAutoFit/>
          </a:bodyPr>
          <a:lstStyle/>
          <a:p>
            <a:pPr algn="ctr">
              <a:buFont typeface="Wingdings" pitchFamily="2" charset="2"/>
              <a:buNone/>
            </a:pPr>
            <a:r>
              <a:rPr lang="en-GB" dirty="0" err="1" smtClean="0">
                <a:solidFill>
                  <a:srgbClr val="000000"/>
                </a:solidFill>
              </a:rPr>
              <a:t>Commiteren</a:t>
            </a:r>
            <a:r>
              <a:rPr lang="en-GB" dirty="0" smtClean="0">
                <a:solidFill>
                  <a:srgbClr val="000000"/>
                </a:solidFill>
              </a:rPr>
              <a:t> </a:t>
            </a:r>
            <a:r>
              <a:rPr lang="en-GB" dirty="0" err="1" smtClean="0">
                <a:solidFill>
                  <a:srgbClr val="000000"/>
                </a:solidFill>
              </a:rPr>
              <a:t>aan</a:t>
            </a:r>
            <a:r>
              <a:rPr lang="en-GB" dirty="0" smtClean="0">
                <a:solidFill>
                  <a:srgbClr val="000000"/>
                </a:solidFill>
              </a:rPr>
              <a:t> de </a:t>
            </a:r>
            <a:r>
              <a:rPr lang="en-GB" dirty="0" err="1" smtClean="0">
                <a:solidFill>
                  <a:srgbClr val="000000"/>
                </a:solidFill>
              </a:rPr>
              <a:t>behandeling</a:t>
            </a:r>
            <a:endParaRPr lang="en-GB" dirty="0" smtClean="0">
              <a:solidFill>
                <a:srgbClr val="000000"/>
              </a:solidFill>
            </a:endParaRPr>
          </a:p>
          <a:p>
            <a:pPr algn="ctr">
              <a:buFont typeface="Wingdings" pitchFamily="2" charset="2"/>
              <a:buNone/>
            </a:pPr>
            <a:r>
              <a:rPr lang="en-GB" dirty="0" err="1" smtClean="0">
                <a:solidFill>
                  <a:srgbClr val="000000"/>
                </a:solidFill>
                <a:cs typeface="Arial" pitchFamily="34" charset="0"/>
              </a:rPr>
              <a:t>Crisishantering</a:t>
            </a:r>
            <a:endParaRPr lang="en-GB" dirty="0">
              <a:solidFill>
                <a:srgbClr val="000000"/>
              </a:solidFill>
              <a:cs typeface="Arial" pitchFamily="34" charset="0"/>
            </a:endParaRPr>
          </a:p>
        </p:txBody>
      </p:sp>
      <p:sp>
        <p:nvSpPr>
          <p:cNvPr id="229382" name="Text Box 6"/>
          <p:cNvSpPr txBox="1">
            <a:spLocks noChangeArrowheads="1"/>
          </p:cNvSpPr>
          <p:nvPr/>
        </p:nvSpPr>
        <p:spPr bwMode="auto">
          <a:xfrm>
            <a:off x="228600" y="2590800"/>
            <a:ext cx="4114800" cy="2031325"/>
          </a:xfrm>
          <a:prstGeom prst="rect">
            <a:avLst/>
          </a:prstGeom>
          <a:solidFill>
            <a:srgbClr val="00FFFF"/>
          </a:solidFill>
          <a:ln w="28575">
            <a:solidFill>
              <a:schemeClr val="tx1"/>
            </a:solidFill>
            <a:miter lim="800000"/>
            <a:headEnd/>
            <a:tailEnd/>
          </a:ln>
        </p:spPr>
        <p:txBody>
          <a:bodyPr wrap="square">
            <a:spAutoFit/>
          </a:bodyPr>
          <a:lstStyle/>
          <a:p>
            <a:pPr marL="342900" indent="-342900">
              <a:buFont typeface="Wingdings" pitchFamily="2" charset="2"/>
              <a:buChar char="Ø"/>
            </a:pPr>
            <a:r>
              <a:rPr lang="en-GB" sz="1800" dirty="0" smtClean="0">
                <a:solidFill>
                  <a:srgbClr val="000000"/>
                </a:solidFill>
                <a:cs typeface="Arial" pitchFamily="34" charset="0"/>
              </a:rPr>
              <a:t>Hard </a:t>
            </a:r>
            <a:r>
              <a:rPr lang="en-GB" sz="1800" dirty="0" err="1" smtClean="0">
                <a:solidFill>
                  <a:srgbClr val="000000"/>
                </a:solidFill>
                <a:cs typeface="Arial" pitchFamily="34" charset="0"/>
              </a:rPr>
              <a:t>werk</a:t>
            </a:r>
            <a:r>
              <a:rPr lang="en-GB" sz="1800" dirty="0" smtClean="0">
                <a:solidFill>
                  <a:srgbClr val="000000"/>
                </a:solidFill>
                <a:cs typeface="Arial" pitchFamily="34" charset="0"/>
              </a:rPr>
              <a:t> </a:t>
            </a:r>
            <a:r>
              <a:rPr lang="en-GB" sz="1800" dirty="0" err="1" smtClean="0">
                <a:solidFill>
                  <a:srgbClr val="000000"/>
                </a:solidFill>
                <a:cs typeface="Arial" pitchFamily="34" charset="0"/>
              </a:rPr>
              <a:t>voor</a:t>
            </a:r>
            <a:r>
              <a:rPr lang="en-GB" sz="1800" dirty="0" smtClean="0">
                <a:solidFill>
                  <a:srgbClr val="000000"/>
                </a:solidFill>
                <a:cs typeface="Arial" pitchFamily="34" charset="0"/>
              </a:rPr>
              <a:t> patient</a:t>
            </a:r>
          </a:p>
          <a:p>
            <a:pPr marL="342900" indent="-342900">
              <a:buFont typeface="Wingdings" pitchFamily="2" charset="2"/>
              <a:buChar char="Ø"/>
            </a:pPr>
            <a:r>
              <a:rPr lang="en-GB" sz="1800" dirty="0" err="1" smtClean="0">
                <a:solidFill>
                  <a:srgbClr val="000000"/>
                </a:solidFill>
                <a:cs typeface="Arial" pitchFamily="34" charset="0"/>
              </a:rPr>
              <a:t>Behouden</a:t>
            </a:r>
            <a:r>
              <a:rPr lang="en-GB" sz="1800" dirty="0" smtClean="0">
                <a:solidFill>
                  <a:srgbClr val="000000"/>
                </a:solidFill>
                <a:cs typeface="Arial" pitchFamily="34" charset="0"/>
              </a:rPr>
              <a:t> </a:t>
            </a:r>
            <a:r>
              <a:rPr lang="en-GB" sz="1800" dirty="0" err="1" smtClean="0">
                <a:solidFill>
                  <a:srgbClr val="000000"/>
                </a:solidFill>
                <a:cs typeface="Arial" pitchFamily="34" charset="0"/>
              </a:rPr>
              <a:t>therapeutische</a:t>
            </a:r>
            <a:r>
              <a:rPr lang="en-GB" sz="1800" dirty="0" smtClean="0">
                <a:solidFill>
                  <a:srgbClr val="000000"/>
                </a:solidFill>
                <a:cs typeface="Arial" pitchFamily="34" charset="0"/>
              </a:rPr>
              <a:t> </a:t>
            </a:r>
            <a:r>
              <a:rPr lang="en-GB" sz="1800" dirty="0" err="1" smtClean="0">
                <a:solidFill>
                  <a:srgbClr val="000000"/>
                </a:solidFill>
                <a:cs typeface="Arial" pitchFamily="34" charset="0"/>
              </a:rPr>
              <a:t>relatie</a:t>
            </a:r>
            <a:endParaRPr lang="en-GB" sz="1800" dirty="0" smtClean="0">
              <a:solidFill>
                <a:srgbClr val="000000"/>
              </a:solidFill>
              <a:cs typeface="Arial" pitchFamily="34" charset="0"/>
            </a:endParaRPr>
          </a:p>
          <a:p>
            <a:pPr marL="342900" indent="-342900">
              <a:buFont typeface="Wingdings" pitchFamily="2" charset="2"/>
              <a:buChar char="Ø"/>
            </a:pPr>
            <a:r>
              <a:rPr lang="en-GB" sz="1800" dirty="0" err="1" smtClean="0">
                <a:solidFill>
                  <a:srgbClr val="000000"/>
                </a:solidFill>
                <a:cs typeface="Arial" pitchFamily="34" charset="0"/>
              </a:rPr>
              <a:t>Herstellen</a:t>
            </a:r>
            <a:r>
              <a:rPr lang="en-GB" sz="1800" dirty="0" smtClean="0">
                <a:solidFill>
                  <a:srgbClr val="000000"/>
                </a:solidFill>
                <a:cs typeface="Arial" pitchFamily="34" charset="0"/>
              </a:rPr>
              <a:t> </a:t>
            </a:r>
            <a:r>
              <a:rPr lang="en-GB" sz="1800" dirty="0" err="1" smtClean="0">
                <a:solidFill>
                  <a:srgbClr val="000000"/>
                </a:solidFill>
                <a:cs typeface="Arial" pitchFamily="34" charset="0"/>
              </a:rPr>
              <a:t>breuken</a:t>
            </a:r>
            <a:r>
              <a:rPr lang="en-GB" sz="1800" dirty="0" smtClean="0">
                <a:solidFill>
                  <a:srgbClr val="000000"/>
                </a:solidFill>
                <a:cs typeface="Arial" pitchFamily="34" charset="0"/>
              </a:rPr>
              <a:t> in </a:t>
            </a:r>
            <a:r>
              <a:rPr lang="en-GB" sz="1800" dirty="0" err="1" smtClean="0">
                <a:solidFill>
                  <a:srgbClr val="000000"/>
                </a:solidFill>
                <a:cs typeface="Arial" pitchFamily="34" charset="0"/>
              </a:rPr>
              <a:t>therapeutische</a:t>
            </a:r>
            <a:r>
              <a:rPr lang="en-GB" sz="1800" dirty="0" smtClean="0">
                <a:solidFill>
                  <a:srgbClr val="000000"/>
                </a:solidFill>
                <a:cs typeface="Arial" pitchFamily="34" charset="0"/>
              </a:rPr>
              <a:t> </a:t>
            </a:r>
            <a:r>
              <a:rPr lang="en-GB" sz="1800" dirty="0" err="1" smtClean="0">
                <a:solidFill>
                  <a:srgbClr val="000000"/>
                </a:solidFill>
                <a:cs typeface="Arial" pitchFamily="34" charset="0"/>
              </a:rPr>
              <a:t>relatie</a:t>
            </a:r>
            <a:endParaRPr lang="en-GB" sz="1800" dirty="0" smtClean="0">
              <a:solidFill>
                <a:srgbClr val="000000"/>
              </a:solidFill>
              <a:cs typeface="Arial" pitchFamily="34" charset="0"/>
            </a:endParaRPr>
          </a:p>
          <a:p>
            <a:pPr marL="342900" indent="-342900">
              <a:buFont typeface="Wingdings" pitchFamily="2" charset="2"/>
              <a:buChar char="Ø"/>
            </a:pPr>
            <a:r>
              <a:rPr lang="en-GB" sz="1800" dirty="0">
                <a:solidFill>
                  <a:srgbClr val="000000"/>
                </a:solidFill>
                <a:cs typeface="Arial" pitchFamily="34" charset="0"/>
              </a:rPr>
              <a:t>Manage </a:t>
            </a:r>
            <a:r>
              <a:rPr lang="en-GB" sz="1800" dirty="0" err="1">
                <a:solidFill>
                  <a:srgbClr val="000000"/>
                </a:solidFill>
                <a:cs typeface="Arial" pitchFamily="34" charset="0"/>
              </a:rPr>
              <a:t>countertransference</a:t>
            </a:r>
            <a:endParaRPr lang="en-GB" sz="1800" dirty="0" smtClean="0">
              <a:solidFill>
                <a:srgbClr val="000000"/>
              </a:solidFill>
              <a:cs typeface="Arial" pitchFamily="34" charset="0"/>
            </a:endParaRPr>
          </a:p>
          <a:p>
            <a:pPr marL="342900" indent="-342900">
              <a:buFont typeface="Wingdings" pitchFamily="2" charset="2"/>
              <a:buChar char="Ø"/>
            </a:pPr>
            <a:r>
              <a:rPr lang="en-GB" sz="1800" dirty="0" err="1" smtClean="0">
                <a:solidFill>
                  <a:srgbClr val="000000"/>
                </a:solidFill>
                <a:cs typeface="Arial" pitchFamily="34" charset="0"/>
              </a:rPr>
              <a:t>Integratie</a:t>
            </a:r>
            <a:r>
              <a:rPr lang="en-GB" sz="1800" dirty="0" smtClean="0">
                <a:solidFill>
                  <a:srgbClr val="000000"/>
                </a:solidFill>
                <a:cs typeface="Arial" pitchFamily="34" charset="0"/>
              </a:rPr>
              <a:t> </a:t>
            </a:r>
            <a:r>
              <a:rPr lang="en-GB" sz="1800" dirty="0" err="1" smtClean="0">
                <a:solidFill>
                  <a:srgbClr val="000000"/>
                </a:solidFill>
                <a:cs typeface="Arial" pitchFamily="34" charset="0"/>
              </a:rPr>
              <a:t>individuele</a:t>
            </a:r>
            <a:r>
              <a:rPr lang="en-GB" sz="1800" dirty="0" smtClean="0">
                <a:solidFill>
                  <a:srgbClr val="000000"/>
                </a:solidFill>
                <a:cs typeface="Arial" pitchFamily="34" charset="0"/>
              </a:rPr>
              <a:t> en </a:t>
            </a:r>
            <a:r>
              <a:rPr lang="en-GB" sz="1800" dirty="0" err="1" smtClean="0">
                <a:solidFill>
                  <a:srgbClr val="000000"/>
                </a:solidFill>
                <a:cs typeface="Arial" pitchFamily="34" charset="0"/>
              </a:rPr>
              <a:t>groepstherapie</a:t>
            </a:r>
            <a:endParaRPr lang="en-GB" sz="1800" dirty="0">
              <a:solidFill>
                <a:srgbClr val="000000"/>
              </a:solidFill>
              <a:cs typeface="Arial" pitchFamily="34" charset="0"/>
            </a:endParaRPr>
          </a:p>
        </p:txBody>
      </p:sp>
      <p:sp>
        <p:nvSpPr>
          <p:cNvPr id="229383" name="Text Box 7"/>
          <p:cNvSpPr txBox="1">
            <a:spLocks noChangeArrowheads="1"/>
          </p:cNvSpPr>
          <p:nvPr/>
        </p:nvSpPr>
        <p:spPr bwMode="auto">
          <a:xfrm>
            <a:off x="304800" y="5105400"/>
            <a:ext cx="3960813" cy="369332"/>
          </a:xfrm>
          <a:prstGeom prst="rect">
            <a:avLst/>
          </a:prstGeom>
          <a:solidFill>
            <a:srgbClr val="00FFFF"/>
          </a:solidFill>
          <a:ln w="28575">
            <a:solidFill>
              <a:schemeClr val="tx1"/>
            </a:solidFill>
            <a:miter lim="800000"/>
            <a:headEnd/>
            <a:tailEnd/>
          </a:ln>
        </p:spPr>
        <p:txBody>
          <a:bodyPr>
            <a:spAutoFit/>
          </a:bodyPr>
          <a:lstStyle/>
          <a:p>
            <a:r>
              <a:rPr lang="en-GB" sz="1800" dirty="0" err="1" smtClean="0">
                <a:solidFill>
                  <a:srgbClr val="000000"/>
                </a:solidFill>
                <a:cs typeface="Arial" pitchFamily="34" charset="0"/>
              </a:rPr>
              <a:t>Eind</a:t>
            </a:r>
            <a:r>
              <a:rPr lang="en-GB" sz="1800" dirty="0" smtClean="0">
                <a:solidFill>
                  <a:srgbClr val="000000"/>
                </a:solidFill>
                <a:cs typeface="Arial" pitchFamily="34" charset="0"/>
              </a:rPr>
              <a:t> van </a:t>
            </a:r>
            <a:r>
              <a:rPr lang="en-GB" sz="1800" dirty="0" err="1" smtClean="0">
                <a:solidFill>
                  <a:srgbClr val="000000"/>
                </a:solidFill>
                <a:cs typeface="Arial" pitchFamily="34" charset="0"/>
              </a:rPr>
              <a:t>intensieve</a:t>
            </a:r>
            <a:r>
              <a:rPr lang="en-GB" sz="1800" dirty="0" smtClean="0">
                <a:solidFill>
                  <a:srgbClr val="000000"/>
                </a:solidFill>
                <a:cs typeface="Arial" pitchFamily="34" charset="0"/>
              </a:rPr>
              <a:t> </a:t>
            </a:r>
            <a:r>
              <a:rPr lang="en-GB" sz="1800" dirty="0" err="1" smtClean="0">
                <a:solidFill>
                  <a:srgbClr val="000000"/>
                </a:solidFill>
                <a:cs typeface="Arial" pitchFamily="34" charset="0"/>
              </a:rPr>
              <a:t>fase</a:t>
            </a:r>
            <a:endParaRPr lang="en-GB" sz="1800" dirty="0">
              <a:solidFill>
                <a:srgbClr val="000000"/>
              </a:solidFill>
              <a:cs typeface="Arial" pitchFamily="34" charset="0"/>
            </a:endParaRPr>
          </a:p>
        </p:txBody>
      </p:sp>
      <p:sp>
        <p:nvSpPr>
          <p:cNvPr id="229384" name="Text Box 8"/>
          <p:cNvSpPr txBox="1">
            <a:spLocks noChangeArrowheads="1"/>
          </p:cNvSpPr>
          <p:nvPr/>
        </p:nvSpPr>
        <p:spPr bwMode="auto">
          <a:xfrm>
            <a:off x="323850" y="5661025"/>
            <a:ext cx="3960813" cy="1200329"/>
          </a:xfrm>
          <a:prstGeom prst="rect">
            <a:avLst/>
          </a:prstGeom>
          <a:solidFill>
            <a:srgbClr val="00FFFF"/>
          </a:solidFill>
          <a:ln w="28575">
            <a:solidFill>
              <a:schemeClr val="tx1"/>
            </a:solidFill>
            <a:miter lim="800000"/>
            <a:headEnd/>
            <a:tailEnd/>
          </a:ln>
        </p:spPr>
        <p:txBody>
          <a:bodyPr>
            <a:spAutoFit/>
          </a:bodyPr>
          <a:lstStyle/>
          <a:p>
            <a:r>
              <a:rPr lang="en-GB" sz="1800" dirty="0">
                <a:solidFill>
                  <a:srgbClr val="000000"/>
                </a:solidFill>
                <a:cs typeface="Arial" pitchFamily="34" charset="0"/>
              </a:rPr>
              <a:t>Follow-up</a:t>
            </a:r>
            <a:endParaRPr lang="en-GB" sz="1800" dirty="0" smtClean="0">
              <a:solidFill>
                <a:srgbClr val="000000"/>
              </a:solidFill>
              <a:cs typeface="Arial" pitchFamily="34" charset="0"/>
            </a:endParaRPr>
          </a:p>
          <a:p>
            <a:r>
              <a:rPr lang="en-GB" sz="1800" dirty="0" err="1" smtClean="0">
                <a:solidFill>
                  <a:srgbClr val="000000"/>
                </a:solidFill>
                <a:cs typeface="Arial" pitchFamily="34" charset="0"/>
              </a:rPr>
              <a:t>Mentalizing</a:t>
            </a:r>
            <a:r>
              <a:rPr lang="en-GB" sz="1800" dirty="0" smtClean="0">
                <a:solidFill>
                  <a:srgbClr val="000000"/>
                </a:solidFill>
                <a:cs typeface="Arial" pitchFamily="34" charset="0"/>
              </a:rPr>
              <a:t> maintenance</a:t>
            </a:r>
          </a:p>
          <a:p>
            <a:r>
              <a:rPr lang="en-GB" sz="1800" dirty="0" err="1" smtClean="0">
                <a:solidFill>
                  <a:srgbClr val="000000"/>
                </a:solidFill>
                <a:cs typeface="Arial" pitchFamily="34" charset="0"/>
              </a:rPr>
              <a:t>Stimuleren</a:t>
            </a:r>
            <a:r>
              <a:rPr lang="en-GB" sz="1800" dirty="0" smtClean="0">
                <a:solidFill>
                  <a:srgbClr val="000000"/>
                </a:solidFill>
                <a:cs typeface="Arial" pitchFamily="34" charset="0"/>
              </a:rPr>
              <a:t> </a:t>
            </a:r>
            <a:r>
              <a:rPr lang="en-GB" sz="1800" dirty="0" err="1" smtClean="0">
                <a:solidFill>
                  <a:srgbClr val="000000"/>
                </a:solidFill>
                <a:cs typeface="Arial" pitchFamily="34" charset="0"/>
              </a:rPr>
              <a:t>verdere</a:t>
            </a:r>
            <a:r>
              <a:rPr lang="en-GB" sz="1800" dirty="0" smtClean="0">
                <a:solidFill>
                  <a:srgbClr val="000000"/>
                </a:solidFill>
                <a:cs typeface="Arial" pitchFamily="34" charset="0"/>
              </a:rPr>
              <a:t> </a:t>
            </a:r>
            <a:r>
              <a:rPr lang="en-GB" sz="1800" dirty="0" err="1" smtClean="0">
                <a:solidFill>
                  <a:srgbClr val="000000"/>
                </a:solidFill>
                <a:cs typeface="Arial" pitchFamily="34" charset="0"/>
              </a:rPr>
              <a:t>sociaal</a:t>
            </a:r>
            <a:r>
              <a:rPr lang="en-GB" sz="1800" dirty="0" smtClean="0">
                <a:solidFill>
                  <a:srgbClr val="000000"/>
                </a:solidFill>
                <a:cs typeface="Arial" pitchFamily="34" charset="0"/>
              </a:rPr>
              <a:t> </a:t>
            </a:r>
            <a:r>
              <a:rPr lang="en-GB" sz="1800" dirty="0" err="1" smtClean="0">
                <a:solidFill>
                  <a:srgbClr val="000000"/>
                </a:solidFill>
                <a:cs typeface="Arial" pitchFamily="34" charset="0"/>
              </a:rPr>
              <a:t>maatschappelijke</a:t>
            </a:r>
            <a:r>
              <a:rPr lang="en-GB" sz="1800" dirty="0" smtClean="0">
                <a:solidFill>
                  <a:srgbClr val="000000"/>
                </a:solidFill>
                <a:cs typeface="Arial" pitchFamily="34" charset="0"/>
              </a:rPr>
              <a:t> </a:t>
            </a:r>
            <a:r>
              <a:rPr lang="en-GB" sz="1800" dirty="0" err="1" smtClean="0">
                <a:solidFill>
                  <a:srgbClr val="000000"/>
                </a:solidFill>
                <a:cs typeface="Arial" pitchFamily="34" charset="0"/>
              </a:rPr>
              <a:t>veranderingen</a:t>
            </a:r>
            <a:r>
              <a:rPr lang="en-GB" sz="1800" dirty="0" smtClean="0">
                <a:solidFill>
                  <a:srgbClr val="000000"/>
                </a:solidFill>
                <a:cs typeface="Arial" pitchFamily="34" charset="0"/>
              </a:rPr>
              <a:t> </a:t>
            </a:r>
            <a:endParaRPr lang="en-GB" sz="1800" dirty="0">
              <a:solidFill>
                <a:srgbClr val="000000"/>
              </a:solidFill>
              <a:cs typeface="Arial" pitchFamily="34" charset="0"/>
            </a:endParaRPr>
          </a:p>
        </p:txBody>
      </p:sp>
      <p:sp>
        <p:nvSpPr>
          <p:cNvPr id="229385" name="AutoShape 9"/>
          <p:cNvSpPr>
            <a:spLocks noChangeArrowheads="1"/>
          </p:cNvSpPr>
          <p:nvPr/>
        </p:nvSpPr>
        <p:spPr bwMode="auto">
          <a:xfrm>
            <a:off x="4427538" y="981075"/>
            <a:ext cx="412750" cy="5400675"/>
          </a:xfrm>
          <a:prstGeom prst="downArrow">
            <a:avLst>
              <a:gd name="adj1" fmla="val 50000"/>
              <a:gd name="adj2" fmla="val 327115"/>
            </a:avLst>
          </a:prstGeom>
          <a:solidFill>
            <a:schemeClr val="accent1"/>
          </a:solidFill>
          <a:ln w="28575">
            <a:solidFill>
              <a:schemeClr val="tx1"/>
            </a:solidFill>
            <a:miter lim="800000"/>
            <a:headEnd/>
            <a:tailEnd/>
          </a:ln>
        </p:spPr>
        <p:txBody>
          <a:bodyPr vert="eaVert" wrap="none" anchor="ctr"/>
          <a:lstStyle/>
          <a:p>
            <a:endParaRPr lang="nl-BE">
              <a:solidFill>
                <a:srgbClr val="000000"/>
              </a:solidFill>
            </a:endParaRPr>
          </a:p>
        </p:txBody>
      </p:sp>
      <p:sp>
        <p:nvSpPr>
          <p:cNvPr id="229386" name="Text Box 10"/>
          <p:cNvSpPr txBox="1">
            <a:spLocks noChangeArrowheads="1"/>
          </p:cNvSpPr>
          <p:nvPr/>
        </p:nvSpPr>
        <p:spPr bwMode="auto">
          <a:xfrm>
            <a:off x="1187450" y="333375"/>
            <a:ext cx="2447925" cy="457200"/>
          </a:xfrm>
          <a:prstGeom prst="rect">
            <a:avLst/>
          </a:prstGeom>
          <a:noFill/>
          <a:ln w="28575">
            <a:noFill/>
            <a:miter lim="800000"/>
            <a:headEnd/>
            <a:tailEnd/>
          </a:ln>
        </p:spPr>
        <p:txBody>
          <a:bodyPr>
            <a:spAutoFit/>
          </a:bodyPr>
          <a:lstStyle/>
          <a:p>
            <a:r>
              <a:rPr lang="en-GB" sz="2400" dirty="0" smtClean="0">
                <a:solidFill>
                  <a:srgbClr val="000000"/>
                </a:solidFill>
                <a:cs typeface="Arial" pitchFamily="34" charset="0"/>
              </a:rPr>
              <a:t>  TRAJECT</a:t>
            </a:r>
            <a:endParaRPr lang="en-GB" sz="2400" dirty="0">
              <a:solidFill>
                <a:srgbClr val="000000"/>
              </a:solidFill>
              <a:cs typeface="Arial" pitchFamily="34" charset="0"/>
            </a:endParaRPr>
          </a:p>
        </p:txBody>
      </p:sp>
      <p:sp>
        <p:nvSpPr>
          <p:cNvPr id="229387" name="Text Box 11"/>
          <p:cNvSpPr txBox="1">
            <a:spLocks noChangeArrowheads="1"/>
          </p:cNvSpPr>
          <p:nvPr/>
        </p:nvSpPr>
        <p:spPr bwMode="auto">
          <a:xfrm>
            <a:off x="5867400" y="333375"/>
            <a:ext cx="1484451" cy="461665"/>
          </a:xfrm>
          <a:prstGeom prst="rect">
            <a:avLst/>
          </a:prstGeom>
          <a:noFill/>
          <a:ln w="28575">
            <a:noFill/>
            <a:miter lim="800000"/>
            <a:headEnd/>
            <a:tailEnd/>
          </a:ln>
        </p:spPr>
        <p:txBody>
          <a:bodyPr wrap="none">
            <a:spAutoFit/>
          </a:bodyPr>
          <a:lstStyle/>
          <a:p>
            <a:r>
              <a:rPr lang="en-GB" sz="2400" dirty="0" smtClean="0">
                <a:solidFill>
                  <a:srgbClr val="000000"/>
                </a:solidFill>
                <a:cs typeface="Arial" pitchFamily="34" charset="0"/>
              </a:rPr>
              <a:t>PROCES</a:t>
            </a:r>
            <a:endParaRPr lang="en-GB" sz="2400" dirty="0">
              <a:solidFill>
                <a:srgbClr val="000000"/>
              </a:solidFill>
              <a:cs typeface="Arial" pitchFamily="34" charset="0"/>
            </a:endParaRPr>
          </a:p>
        </p:txBody>
      </p:sp>
      <p:sp>
        <p:nvSpPr>
          <p:cNvPr id="229388" name="Rectangle 12"/>
          <p:cNvSpPr>
            <a:spLocks noChangeArrowheads="1"/>
          </p:cNvSpPr>
          <p:nvPr/>
        </p:nvSpPr>
        <p:spPr bwMode="auto">
          <a:xfrm>
            <a:off x="5029200" y="762000"/>
            <a:ext cx="3959225" cy="2554545"/>
          </a:xfrm>
          <a:prstGeom prst="rect">
            <a:avLst/>
          </a:prstGeom>
          <a:solidFill>
            <a:srgbClr val="00FFFF"/>
          </a:solidFill>
          <a:ln w="28575">
            <a:solidFill>
              <a:schemeClr val="tx1"/>
            </a:solidFill>
            <a:miter lim="800000"/>
            <a:headEnd/>
            <a:tailEnd/>
          </a:ln>
        </p:spPr>
        <p:txBody>
          <a:bodyPr>
            <a:spAutoFit/>
          </a:bodyPr>
          <a:lstStyle/>
          <a:p>
            <a:pPr>
              <a:buFont typeface="Wingdings" pitchFamily="2" charset="2"/>
              <a:buChar char="Ø"/>
            </a:pPr>
            <a:r>
              <a:rPr lang="en-GB" dirty="0">
                <a:solidFill>
                  <a:srgbClr val="000000"/>
                </a:solidFill>
              </a:rPr>
              <a:t>Assessment</a:t>
            </a:r>
            <a:r>
              <a:rPr lang="en-GB" dirty="0" smtClean="0">
                <a:solidFill>
                  <a:srgbClr val="000000"/>
                </a:solidFill>
              </a:rPr>
              <a:t> van </a:t>
            </a:r>
            <a:r>
              <a:rPr lang="en-GB" dirty="0" err="1" smtClean="0">
                <a:solidFill>
                  <a:srgbClr val="000000"/>
                </a:solidFill>
              </a:rPr>
              <a:t>mentaliseren</a:t>
            </a:r>
            <a:endParaRPr lang="en-GB" dirty="0" smtClean="0">
              <a:solidFill>
                <a:srgbClr val="000000"/>
              </a:solidFill>
            </a:endParaRPr>
          </a:p>
          <a:p>
            <a:pPr>
              <a:buFont typeface="Wingdings" pitchFamily="2" charset="2"/>
              <a:buChar char="Ø"/>
            </a:pPr>
            <a:r>
              <a:rPr lang="en-GB" dirty="0" smtClean="0">
                <a:solidFill>
                  <a:srgbClr val="000000"/>
                </a:solidFill>
              </a:rPr>
              <a:t>Diagnose</a:t>
            </a:r>
          </a:p>
          <a:p>
            <a:pPr>
              <a:buFont typeface="Wingdings" pitchFamily="2" charset="2"/>
              <a:buChar char="Ø"/>
            </a:pPr>
            <a:r>
              <a:rPr lang="en-GB" dirty="0" err="1" smtClean="0">
                <a:solidFill>
                  <a:srgbClr val="000000"/>
                </a:solidFill>
              </a:rPr>
              <a:t>Psychoeducatie</a:t>
            </a:r>
            <a:r>
              <a:rPr lang="en-GB" dirty="0" smtClean="0">
                <a:solidFill>
                  <a:srgbClr val="000000"/>
                </a:solidFill>
              </a:rPr>
              <a:t> </a:t>
            </a:r>
            <a:r>
              <a:rPr lang="en-GB" dirty="0">
                <a:solidFill>
                  <a:srgbClr val="000000"/>
                </a:solidFill>
              </a:rPr>
              <a:t>–</a:t>
            </a:r>
            <a:r>
              <a:rPr lang="en-GB" dirty="0" smtClean="0">
                <a:solidFill>
                  <a:srgbClr val="000000"/>
                </a:solidFill>
              </a:rPr>
              <a:t> MBT-</a:t>
            </a:r>
            <a:r>
              <a:rPr lang="en-GB" dirty="0" err="1" smtClean="0">
                <a:solidFill>
                  <a:srgbClr val="000000"/>
                </a:solidFill>
              </a:rPr>
              <a:t>i</a:t>
            </a:r>
            <a:endParaRPr lang="en-GB" dirty="0" smtClean="0">
              <a:solidFill>
                <a:srgbClr val="000000"/>
              </a:solidFill>
            </a:endParaRPr>
          </a:p>
          <a:p>
            <a:pPr>
              <a:buFont typeface="Wingdings" pitchFamily="2" charset="2"/>
              <a:buChar char="Ø"/>
            </a:pPr>
            <a:r>
              <a:rPr lang="en-GB" dirty="0" err="1" smtClean="0">
                <a:solidFill>
                  <a:srgbClr val="000000"/>
                </a:solidFill>
              </a:rPr>
              <a:t>Stabilizatie</a:t>
            </a:r>
            <a:r>
              <a:rPr lang="en-GB" dirty="0" smtClean="0">
                <a:solidFill>
                  <a:srgbClr val="000000"/>
                </a:solidFill>
              </a:rPr>
              <a:t>– </a:t>
            </a:r>
            <a:r>
              <a:rPr lang="en-GB" dirty="0" err="1" smtClean="0">
                <a:solidFill>
                  <a:srgbClr val="000000"/>
                </a:solidFill>
              </a:rPr>
              <a:t>sociaal</a:t>
            </a:r>
            <a:endParaRPr lang="en-GB" dirty="0" smtClean="0">
              <a:solidFill>
                <a:srgbClr val="000000"/>
              </a:solidFill>
            </a:endParaRPr>
          </a:p>
          <a:p>
            <a:pPr>
              <a:buFont typeface="Wingdings" pitchFamily="2" charset="2"/>
              <a:buChar char="Ø"/>
            </a:pPr>
            <a:r>
              <a:rPr lang="en-GB" dirty="0" err="1" smtClean="0">
                <a:solidFill>
                  <a:srgbClr val="000000"/>
                </a:solidFill>
              </a:rPr>
              <a:t>Behandelplan</a:t>
            </a:r>
            <a:endParaRPr lang="en-GB" dirty="0" smtClean="0">
              <a:solidFill>
                <a:srgbClr val="000000"/>
              </a:solidFill>
            </a:endParaRPr>
          </a:p>
          <a:p>
            <a:pPr>
              <a:buFont typeface="Wingdings" pitchFamily="2" charset="2"/>
              <a:buChar char="Ø"/>
            </a:pPr>
            <a:r>
              <a:rPr lang="en-GB" dirty="0" err="1" smtClean="0">
                <a:solidFill>
                  <a:srgbClr val="000000"/>
                </a:solidFill>
              </a:rPr>
              <a:t>Medicatie</a:t>
            </a:r>
            <a:r>
              <a:rPr lang="en-GB" dirty="0" smtClean="0">
                <a:solidFill>
                  <a:srgbClr val="000000"/>
                </a:solidFill>
              </a:rPr>
              <a:t> </a:t>
            </a:r>
            <a:r>
              <a:rPr lang="en-GB" dirty="0" err="1" smtClean="0">
                <a:solidFill>
                  <a:srgbClr val="000000"/>
                </a:solidFill>
              </a:rPr>
              <a:t>evaluatie</a:t>
            </a:r>
            <a:endParaRPr lang="en-GB" dirty="0" smtClean="0">
              <a:solidFill>
                <a:srgbClr val="000000"/>
              </a:solidFill>
            </a:endParaRPr>
          </a:p>
          <a:p>
            <a:pPr>
              <a:buFont typeface="Wingdings" pitchFamily="2" charset="2"/>
              <a:buChar char="Ø"/>
            </a:pPr>
            <a:r>
              <a:rPr lang="en-GB" dirty="0" err="1" smtClean="0">
                <a:solidFill>
                  <a:srgbClr val="000000"/>
                </a:solidFill>
              </a:rPr>
              <a:t>Crisishantering</a:t>
            </a:r>
            <a:r>
              <a:rPr lang="en-GB" dirty="0" smtClean="0">
                <a:solidFill>
                  <a:srgbClr val="000000"/>
                </a:solidFill>
              </a:rPr>
              <a:t>, </a:t>
            </a:r>
            <a:r>
              <a:rPr lang="en-GB" dirty="0" err="1" smtClean="0">
                <a:solidFill>
                  <a:srgbClr val="000000"/>
                </a:solidFill>
              </a:rPr>
              <a:t>signaleringsplan</a:t>
            </a:r>
            <a:r>
              <a:rPr lang="en-GB" dirty="0" smtClean="0">
                <a:solidFill>
                  <a:srgbClr val="000000"/>
                </a:solidFill>
              </a:rPr>
              <a:t> &amp; </a:t>
            </a:r>
            <a:r>
              <a:rPr lang="en-GB" dirty="0" err="1" smtClean="0">
                <a:solidFill>
                  <a:srgbClr val="000000"/>
                </a:solidFill>
              </a:rPr>
              <a:t>afspraken</a:t>
            </a:r>
            <a:endParaRPr lang="en-GB" dirty="0">
              <a:solidFill>
                <a:srgbClr val="000000"/>
              </a:solidFill>
            </a:endParaRPr>
          </a:p>
        </p:txBody>
      </p:sp>
      <p:sp>
        <p:nvSpPr>
          <p:cNvPr id="229389" name="Rectangle 13"/>
          <p:cNvSpPr>
            <a:spLocks noChangeArrowheads="1"/>
          </p:cNvSpPr>
          <p:nvPr/>
        </p:nvSpPr>
        <p:spPr bwMode="auto">
          <a:xfrm>
            <a:off x="179388" y="908050"/>
            <a:ext cx="2663825" cy="433388"/>
          </a:xfrm>
          <a:prstGeom prst="rect">
            <a:avLst/>
          </a:prstGeom>
          <a:solidFill>
            <a:schemeClr val="accent1"/>
          </a:solidFill>
          <a:ln w="9525">
            <a:solidFill>
              <a:schemeClr val="tx1"/>
            </a:solidFill>
            <a:miter lim="800000"/>
            <a:headEnd/>
            <a:tailEnd/>
          </a:ln>
        </p:spPr>
        <p:txBody>
          <a:bodyPr wrap="none" anchor="ctr"/>
          <a:lstStyle/>
          <a:p>
            <a:pPr algn="ctr"/>
            <a:r>
              <a:rPr lang="en-GB" dirty="0" smtClean="0">
                <a:solidFill>
                  <a:srgbClr val="000000"/>
                </a:solidFill>
              </a:rPr>
              <a:t>Begin </a:t>
            </a:r>
            <a:r>
              <a:rPr lang="en-GB" dirty="0" err="1" smtClean="0">
                <a:solidFill>
                  <a:srgbClr val="000000"/>
                </a:solidFill>
              </a:rPr>
              <a:t>fase</a:t>
            </a:r>
            <a:endParaRPr lang="en-US" dirty="0">
              <a:solidFill>
                <a:srgbClr val="000000"/>
              </a:solidFill>
            </a:endParaRPr>
          </a:p>
        </p:txBody>
      </p:sp>
      <p:sp>
        <p:nvSpPr>
          <p:cNvPr id="229390" name="Rectangle 14"/>
          <p:cNvSpPr>
            <a:spLocks noChangeArrowheads="1"/>
          </p:cNvSpPr>
          <p:nvPr/>
        </p:nvSpPr>
        <p:spPr bwMode="auto">
          <a:xfrm>
            <a:off x="228600" y="2133600"/>
            <a:ext cx="2663825" cy="431800"/>
          </a:xfrm>
          <a:prstGeom prst="rect">
            <a:avLst/>
          </a:prstGeom>
          <a:solidFill>
            <a:schemeClr val="accent1"/>
          </a:solidFill>
          <a:ln w="9525">
            <a:solidFill>
              <a:schemeClr val="tx1"/>
            </a:solidFill>
            <a:miter lim="800000"/>
            <a:headEnd/>
            <a:tailEnd/>
          </a:ln>
        </p:spPr>
        <p:txBody>
          <a:bodyPr wrap="none" anchor="ctr"/>
          <a:lstStyle/>
          <a:p>
            <a:pPr algn="ctr"/>
            <a:r>
              <a:rPr lang="en-GB" dirty="0" err="1" smtClean="0">
                <a:solidFill>
                  <a:srgbClr val="000000"/>
                </a:solidFill>
              </a:rPr>
              <a:t>Midden</a:t>
            </a:r>
            <a:r>
              <a:rPr lang="en-GB" dirty="0" smtClean="0">
                <a:solidFill>
                  <a:srgbClr val="000000"/>
                </a:solidFill>
              </a:rPr>
              <a:t> </a:t>
            </a:r>
            <a:r>
              <a:rPr lang="en-GB" dirty="0" err="1" smtClean="0">
                <a:solidFill>
                  <a:srgbClr val="000000"/>
                </a:solidFill>
              </a:rPr>
              <a:t>fase</a:t>
            </a:r>
            <a:endParaRPr lang="en-US" dirty="0">
              <a:solidFill>
                <a:srgbClr val="000000"/>
              </a:solidFill>
            </a:endParaRPr>
          </a:p>
        </p:txBody>
      </p:sp>
      <p:sp>
        <p:nvSpPr>
          <p:cNvPr id="229391" name="Rectangle 15"/>
          <p:cNvSpPr>
            <a:spLocks noChangeArrowheads="1"/>
          </p:cNvSpPr>
          <p:nvPr/>
        </p:nvSpPr>
        <p:spPr bwMode="auto">
          <a:xfrm>
            <a:off x="304800" y="4648200"/>
            <a:ext cx="2663825" cy="431800"/>
          </a:xfrm>
          <a:prstGeom prst="rect">
            <a:avLst/>
          </a:prstGeom>
          <a:solidFill>
            <a:schemeClr val="accent1"/>
          </a:solidFill>
          <a:ln w="9525">
            <a:solidFill>
              <a:schemeClr val="tx1"/>
            </a:solidFill>
            <a:miter lim="800000"/>
            <a:headEnd/>
            <a:tailEnd/>
          </a:ln>
        </p:spPr>
        <p:txBody>
          <a:bodyPr wrap="none" anchor="ctr"/>
          <a:lstStyle/>
          <a:p>
            <a:pPr algn="ctr"/>
            <a:r>
              <a:rPr lang="en-GB" dirty="0" err="1" smtClean="0">
                <a:solidFill>
                  <a:srgbClr val="000000"/>
                </a:solidFill>
              </a:rPr>
              <a:t>Eind</a:t>
            </a:r>
            <a:r>
              <a:rPr lang="en-GB" dirty="0" smtClean="0">
                <a:solidFill>
                  <a:srgbClr val="000000"/>
                </a:solidFill>
              </a:rPr>
              <a:t> </a:t>
            </a:r>
            <a:r>
              <a:rPr lang="en-GB" dirty="0" err="1" smtClean="0">
                <a:solidFill>
                  <a:srgbClr val="000000"/>
                </a:solidFill>
              </a:rPr>
              <a:t>fase</a:t>
            </a:r>
            <a:endParaRPr lang="en-US" dirty="0">
              <a:solidFill>
                <a:srgbClr val="0000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3"/>
          <p:cNvSpPr>
            <a:spLocks noGrp="1" noChangeArrowheads="1"/>
          </p:cNvSpPr>
          <p:nvPr>
            <p:ph type="body" idx="1"/>
          </p:nvPr>
        </p:nvSpPr>
        <p:spPr>
          <a:xfrm>
            <a:off x="1042988" y="1701800"/>
            <a:ext cx="7124700" cy="3240088"/>
          </a:xfrm>
        </p:spPr>
        <p:txBody>
          <a:bodyPr/>
          <a:lstStyle/>
          <a:p>
            <a:pPr eaLnBrk="1" hangingPunct="1">
              <a:lnSpc>
                <a:spcPct val="90000"/>
              </a:lnSpc>
              <a:buFont typeface="Wingdings" pitchFamily="2" charset="2"/>
              <a:buChar char="§"/>
            </a:pPr>
            <a:r>
              <a:rPr lang="nl-NL" dirty="0" err="1" smtClean="0">
                <a:solidFill>
                  <a:srgbClr val="000066"/>
                </a:solidFill>
              </a:rPr>
              <a:t>Commiteren</a:t>
            </a:r>
            <a:r>
              <a:rPr lang="nl-NL" dirty="0" smtClean="0">
                <a:solidFill>
                  <a:srgbClr val="000066"/>
                </a:solidFill>
              </a:rPr>
              <a:t> aan de behandeling</a:t>
            </a:r>
            <a:br>
              <a:rPr lang="nl-NL" dirty="0" smtClean="0">
                <a:solidFill>
                  <a:srgbClr val="000066"/>
                </a:solidFill>
              </a:rPr>
            </a:br>
            <a:endParaRPr lang="nl-NL" dirty="0" smtClean="0">
              <a:solidFill>
                <a:srgbClr val="000066"/>
              </a:solidFill>
            </a:endParaRPr>
          </a:p>
          <a:p>
            <a:pPr eaLnBrk="1" hangingPunct="1">
              <a:lnSpc>
                <a:spcPct val="90000"/>
              </a:lnSpc>
              <a:buFont typeface="Wingdings" pitchFamily="2" charset="2"/>
              <a:buChar char="§"/>
            </a:pPr>
            <a:r>
              <a:rPr lang="nl-NL" dirty="0" smtClean="0">
                <a:solidFill>
                  <a:srgbClr val="000066"/>
                </a:solidFill>
              </a:rPr>
              <a:t>Verminderen van psychiatrische symptomen</a:t>
            </a:r>
            <a:br>
              <a:rPr lang="nl-NL" dirty="0" smtClean="0">
                <a:solidFill>
                  <a:srgbClr val="000066"/>
                </a:solidFill>
              </a:rPr>
            </a:br>
            <a:endParaRPr lang="nl-NL" dirty="0" smtClean="0">
              <a:solidFill>
                <a:srgbClr val="000066"/>
              </a:solidFill>
            </a:endParaRPr>
          </a:p>
          <a:p>
            <a:pPr eaLnBrk="1" hangingPunct="1">
              <a:lnSpc>
                <a:spcPct val="90000"/>
              </a:lnSpc>
              <a:buFont typeface="Wingdings" pitchFamily="2" charset="2"/>
              <a:buChar char="§"/>
            </a:pPr>
            <a:r>
              <a:rPr lang="nl-NL" dirty="0" smtClean="0">
                <a:solidFill>
                  <a:srgbClr val="000066"/>
                </a:solidFill>
              </a:rPr>
              <a:t>Verbeteren van sociaal en </a:t>
            </a:r>
            <a:r>
              <a:rPr lang="nl-NL" dirty="0" err="1" smtClean="0">
                <a:solidFill>
                  <a:srgbClr val="000066"/>
                </a:solidFill>
              </a:rPr>
              <a:t>interpersoonlijk</a:t>
            </a:r>
            <a:r>
              <a:rPr lang="nl-NL" dirty="0" smtClean="0">
                <a:solidFill>
                  <a:srgbClr val="000066"/>
                </a:solidFill>
              </a:rPr>
              <a:t> functioneren</a:t>
            </a:r>
          </a:p>
          <a:p>
            <a:pPr eaLnBrk="1" hangingPunct="1">
              <a:lnSpc>
                <a:spcPct val="90000"/>
              </a:lnSpc>
              <a:buFont typeface="Wingdings" pitchFamily="2" charset="2"/>
              <a:buChar char="§"/>
            </a:pPr>
            <a:endParaRPr lang="nl-NL" dirty="0" smtClean="0">
              <a:solidFill>
                <a:srgbClr val="000066"/>
              </a:solidFill>
            </a:endParaRPr>
          </a:p>
          <a:p>
            <a:pPr eaLnBrk="1" hangingPunct="1">
              <a:lnSpc>
                <a:spcPct val="90000"/>
              </a:lnSpc>
              <a:buFont typeface="Wingdings" pitchFamily="2" charset="2"/>
              <a:buChar char="§"/>
            </a:pPr>
            <a:r>
              <a:rPr lang="nl-NL" dirty="0" smtClean="0">
                <a:solidFill>
                  <a:srgbClr val="000066"/>
                </a:solidFill>
              </a:rPr>
              <a:t>Verminderen van zelfdestructief gedrag en suïcidepogingen</a:t>
            </a:r>
          </a:p>
          <a:p>
            <a:pPr eaLnBrk="1" hangingPunct="1">
              <a:lnSpc>
                <a:spcPct val="90000"/>
              </a:lnSpc>
              <a:buFont typeface="Wingdings" pitchFamily="2" charset="2"/>
              <a:buChar char="§"/>
            </a:pPr>
            <a:endParaRPr lang="en-US" dirty="0" smtClean="0">
              <a:solidFill>
                <a:srgbClr val="000066"/>
              </a:solidFill>
            </a:endParaRPr>
          </a:p>
          <a:p>
            <a:pPr eaLnBrk="1" hangingPunct="1">
              <a:lnSpc>
                <a:spcPct val="90000"/>
              </a:lnSpc>
              <a:buFont typeface="Wingdings" pitchFamily="2" charset="2"/>
              <a:buChar char="§"/>
            </a:pPr>
            <a:r>
              <a:rPr lang="en-US" dirty="0" err="1" smtClean="0">
                <a:solidFill>
                  <a:srgbClr val="000066"/>
                </a:solidFill>
              </a:rPr>
              <a:t>Verbeteren</a:t>
            </a:r>
            <a:r>
              <a:rPr lang="en-US" dirty="0" smtClean="0">
                <a:solidFill>
                  <a:srgbClr val="000066"/>
                </a:solidFill>
              </a:rPr>
              <a:t> van </a:t>
            </a:r>
            <a:r>
              <a:rPr lang="en-US" dirty="0" err="1" smtClean="0">
                <a:solidFill>
                  <a:srgbClr val="000066"/>
                </a:solidFill>
              </a:rPr>
              <a:t>sociaal-maatschappelijk</a:t>
            </a:r>
            <a:r>
              <a:rPr lang="en-US" dirty="0" smtClean="0">
                <a:solidFill>
                  <a:srgbClr val="000066"/>
                </a:solidFill>
              </a:rPr>
              <a:t> </a:t>
            </a:r>
            <a:r>
              <a:rPr lang="en-US" dirty="0" err="1" smtClean="0">
                <a:solidFill>
                  <a:srgbClr val="000066"/>
                </a:solidFill>
              </a:rPr>
              <a:t>functioneren</a:t>
            </a:r>
            <a:endParaRPr lang="nl-NL" dirty="0" smtClean="0">
              <a:solidFill>
                <a:srgbClr val="000066"/>
              </a:solidFill>
            </a:endParaRPr>
          </a:p>
        </p:txBody>
      </p:sp>
      <p:sp>
        <p:nvSpPr>
          <p:cNvPr id="254979" name="Rectangle 4"/>
          <p:cNvSpPr>
            <a:spLocks noChangeArrowheads="1"/>
          </p:cNvSpPr>
          <p:nvPr/>
        </p:nvSpPr>
        <p:spPr bwMode="auto">
          <a:xfrm>
            <a:off x="1123950" y="692150"/>
            <a:ext cx="7696200" cy="685800"/>
          </a:xfrm>
          <a:prstGeom prst="rect">
            <a:avLst/>
          </a:prstGeom>
          <a:noFill/>
          <a:ln w="9525">
            <a:noFill/>
            <a:miter lim="800000"/>
            <a:headEnd/>
            <a:tailEnd/>
          </a:ln>
        </p:spPr>
        <p:txBody>
          <a:bodyPr/>
          <a:lstStyle/>
          <a:p>
            <a:pPr eaLnBrk="0" hangingPunct="0"/>
            <a:r>
              <a:rPr lang="nl-NL" sz="3200">
                <a:solidFill>
                  <a:srgbClr val="002060"/>
                </a:solidFill>
              </a:rPr>
              <a:t>Algemene doelen</a:t>
            </a:r>
            <a:r>
              <a:rPr lang="nl-NL" sz="3200">
                <a:solidFill>
                  <a:srgbClr val="002060"/>
                </a:solidFill>
                <a:latin typeface="AGaramond"/>
              </a:rPr>
              <a:t/>
            </a:r>
            <a:br>
              <a:rPr lang="nl-NL" sz="3200">
                <a:solidFill>
                  <a:srgbClr val="002060"/>
                </a:solidFill>
                <a:latin typeface="AGaramond"/>
              </a:rPr>
            </a:br>
            <a:endParaRPr lang="nl-NL" sz="3200">
              <a:solidFill>
                <a:srgbClr val="002060"/>
              </a:solidFill>
              <a:latin typeface="AGaramond"/>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a:xfrm>
            <a:off x="1691600" y="115888"/>
            <a:ext cx="6984088" cy="1098550"/>
          </a:xfrm>
        </p:spPr>
        <p:txBody>
          <a:bodyPr/>
          <a:lstStyle/>
          <a:p>
            <a:r>
              <a:rPr lang="nl-NL" dirty="0" smtClean="0">
                <a:solidFill>
                  <a:schemeClr val="tx1"/>
                </a:solidFill>
              </a:rPr>
              <a:t>Wat is </a:t>
            </a:r>
            <a:r>
              <a:rPr lang="nl-NL" dirty="0" err="1" smtClean="0">
                <a:solidFill>
                  <a:schemeClr val="tx1"/>
                </a:solidFill>
              </a:rPr>
              <a:t>mentaliseren</a:t>
            </a:r>
            <a:r>
              <a:rPr lang="nl-NL" dirty="0" smtClean="0">
                <a:solidFill>
                  <a:schemeClr val="tx1"/>
                </a:solidFill>
              </a:rPr>
              <a:t>? </a:t>
            </a:r>
          </a:p>
        </p:txBody>
      </p:sp>
      <p:graphicFrame>
        <p:nvGraphicFramePr>
          <p:cNvPr id="4" name="Tijdelijke aanduiding voor inhoud 3"/>
          <p:cNvGraphicFramePr>
            <a:graphicFrameLocks noGrp="1"/>
          </p:cNvGraphicFramePr>
          <p:nvPr>
            <p:ph idx="1"/>
          </p:nvPr>
        </p:nvGraphicFramePr>
        <p:xfrm>
          <a:off x="457200" y="160020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0180" name="TextBox 4"/>
          <p:cNvSpPr txBox="1">
            <a:spLocks noChangeArrowheads="1"/>
          </p:cNvSpPr>
          <p:nvPr/>
        </p:nvSpPr>
        <p:spPr bwMode="auto">
          <a:xfrm>
            <a:off x="5791200" y="1773238"/>
            <a:ext cx="2224088" cy="708025"/>
          </a:xfrm>
          <a:prstGeom prst="rect">
            <a:avLst/>
          </a:prstGeom>
          <a:noFill/>
          <a:ln w="9525">
            <a:noFill/>
            <a:miter lim="800000"/>
            <a:headEnd/>
            <a:tailEnd/>
          </a:ln>
        </p:spPr>
        <p:txBody>
          <a:bodyPr>
            <a:spAutoFit/>
          </a:bodyPr>
          <a:lstStyle/>
          <a:p>
            <a:r>
              <a:rPr lang="nl-NL" sz="4000">
                <a:solidFill>
                  <a:srgbClr val="F709DB"/>
                </a:solidFill>
              </a:rPr>
              <a:t>zelf</a:t>
            </a:r>
            <a:endParaRPr lang="en-US" sz="4000">
              <a:solidFill>
                <a:srgbClr val="F709DB"/>
              </a:solidFill>
            </a:endParaRPr>
          </a:p>
        </p:txBody>
      </p:sp>
      <p:sp>
        <p:nvSpPr>
          <p:cNvPr id="50181" name="TextBox 5"/>
          <p:cNvSpPr txBox="1">
            <a:spLocks noChangeArrowheads="1"/>
          </p:cNvSpPr>
          <p:nvPr/>
        </p:nvSpPr>
        <p:spPr bwMode="auto">
          <a:xfrm>
            <a:off x="6651625" y="4365625"/>
            <a:ext cx="2224088" cy="708025"/>
          </a:xfrm>
          <a:prstGeom prst="rect">
            <a:avLst/>
          </a:prstGeom>
          <a:noFill/>
          <a:ln w="9525">
            <a:noFill/>
            <a:miter lim="800000"/>
            <a:headEnd/>
            <a:tailEnd/>
          </a:ln>
        </p:spPr>
        <p:txBody>
          <a:bodyPr>
            <a:spAutoFit/>
          </a:bodyPr>
          <a:lstStyle/>
          <a:p>
            <a:r>
              <a:rPr lang="nl-NL" sz="4000">
                <a:solidFill>
                  <a:srgbClr val="F709DB"/>
                </a:solidFill>
              </a:rPr>
              <a:t>ander</a:t>
            </a:r>
            <a:endParaRPr lang="en-US" sz="4000">
              <a:solidFill>
                <a:srgbClr val="F709DB"/>
              </a:solidFill>
            </a:endParaRPr>
          </a:p>
        </p:txBody>
      </p:sp>
      <p:sp>
        <p:nvSpPr>
          <p:cNvPr id="50182" name="TextBox 6"/>
          <p:cNvSpPr txBox="1">
            <a:spLocks noChangeArrowheads="1"/>
          </p:cNvSpPr>
          <p:nvPr/>
        </p:nvSpPr>
        <p:spPr bwMode="auto">
          <a:xfrm>
            <a:off x="339725" y="4365625"/>
            <a:ext cx="2224088" cy="708025"/>
          </a:xfrm>
          <a:prstGeom prst="rect">
            <a:avLst/>
          </a:prstGeom>
          <a:noFill/>
          <a:ln w="9525">
            <a:noFill/>
            <a:miter lim="800000"/>
            <a:headEnd/>
            <a:tailEnd/>
          </a:ln>
        </p:spPr>
        <p:txBody>
          <a:bodyPr>
            <a:spAutoFit/>
          </a:bodyPr>
          <a:lstStyle/>
          <a:p>
            <a:r>
              <a:rPr lang="nl-NL" sz="4000">
                <a:solidFill>
                  <a:srgbClr val="F709DB"/>
                </a:solidFill>
              </a:rPr>
              <a:t>    relatie</a:t>
            </a:r>
            <a:endParaRPr lang="en-US" sz="4000">
              <a:solidFill>
                <a:srgbClr val="F709DB"/>
              </a:solidFill>
            </a:endParaRPr>
          </a:p>
        </p:txBody>
      </p:sp>
      <p:sp>
        <p:nvSpPr>
          <p:cNvPr id="7" name="TextBox 6"/>
          <p:cNvSpPr txBox="1"/>
          <p:nvPr/>
        </p:nvSpPr>
        <p:spPr>
          <a:xfrm>
            <a:off x="3752006" y="3677112"/>
            <a:ext cx="1872208" cy="523220"/>
          </a:xfrm>
          <a:prstGeom prst="rect">
            <a:avLst/>
          </a:prstGeom>
          <a:noFill/>
        </p:spPr>
        <p:txBody>
          <a:bodyPr wrap="square" rtlCol="0">
            <a:spAutoFit/>
          </a:bodyPr>
          <a:lstStyle/>
          <a:p>
            <a:pPr algn="ctr"/>
            <a:r>
              <a:rPr lang="nl-BE" sz="2800" b="1" dirty="0" smtClean="0">
                <a:solidFill>
                  <a:schemeClr val="accent5"/>
                </a:solidFill>
              </a:rPr>
              <a:t>PROCES</a:t>
            </a:r>
            <a:endParaRPr lang="nl-BE" sz="2800" b="1" dirty="0">
              <a:solidFill>
                <a:schemeClr val="accent5"/>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4414"/>
            <a:ext cx="7848600" cy="1098550"/>
          </a:xfrm>
        </p:spPr>
        <p:txBody>
          <a:bodyPr/>
          <a:lstStyle/>
          <a:p>
            <a:r>
              <a:rPr lang="en-US" dirty="0" err="1">
                <a:solidFill>
                  <a:schemeClr val="tx1"/>
                </a:solidFill>
              </a:rPr>
              <a:t>Dimensies</a:t>
            </a:r>
            <a:r>
              <a:rPr lang="en-US" dirty="0">
                <a:solidFill>
                  <a:schemeClr val="tx1"/>
                </a:solidFill>
              </a:rPr>
              <a:t> van </a:t>
            </a:r>
            <a:r>
              <a:rPr lang="en-US" dirty="0" err="1">
                <a:solidFill>
                  <a:schemeClr val="tx1"/>
                </a:solidFill>
              </a:rPr>
              <a:t>mentaliseren</a:t>
            </a:r>
            <a:endParaRPr lang="nl-BE" dirty="0">
              <a:solidFill>
                <a:schemeClr val="tx1"/>
              </a:solidFill>
            </a:endParaRPr>
          </a:p>
        </p:txBody>
      </p:sp>
      <p:graphicFrame>
        <p:nvGraphicFramePr>
          <p:cNvPr id="4" name="Content Placeholder 3"/>
          <p:cNvGraphicFramePr>
            <a:graphicFrameLocks noGrp="1"/>
          </p:cNvGraphicFramePr>
          <p:nvPr>
            <p:ph idx="1"/>
            <p:extLst/>
          </p:nvPr>
        </p:nvGraphicFramePr>
        <p:xfrm>
          <a:off x="457200" y="1600200"/>
          <a:ext cx="8229600" cy="384502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961256">
                <a:tc>
                  <a:txBody>
                    <a:bodyPr/>
                    <a:lstStyle/>
                    <a:p>
                      <a:r>
                        <a:rPr lang="en-US" sz="2800" dirty="0" err="1" smtClean="0">
                          <a:solidFill>
                            <a:schemeClr val="tx1"/>
                          </a:solidFill>
                        </a:rPr>
                        <a:t>Automatisch</a:t>
                      </a:r>
                      <a:endParaRPr lang="nl-BE" sz="2800" dirty="0">
                        <a:solidFill>
                          <a:schemeClr val="tx1"/>
                        </a:solidFill>
                      </a:endParaRPr>
                    </a:p>
                  </a:txBody>
                  <a:tcPr>
                    <a:noFill/>
                  </a:tcPr>
                </a:tc>
                <a:tc>
                  <a:txBody>
                    <a:bodyPr/>
                    <a:lstStyle/>
                    <a:p>
                      <a:endParaRPr lang="nl-BE" sz="2800" dirty="0">
                        <a:solidFill>
                          <a:schemeClr val="tx1"/>
                        </a:solidFill>
                      </a:endParaRPr>
                    </a:p>
                  </a:txBody>
                  <a:tcPr>
                    <a:noFill/>
                  </a:tcPr>
                </a:tc>
                <a:tc>
                  <a:txBody>
                    <a:bodyPr/>
                    <a:lstStyle/>
                    <a:p>
                      <a:r>
                        <a:rPr lang="en-US" sz="2800" dirty="0" err="1" smtClean="0">
                          <a:solidFill>
                            <a:schemeClr val="tx1"/>
                          </a:solidFill>
                        </a:rPr>
                        <a:t>Gecontroleerd</a:t>
                      </a:r>
                      <a:endParaRPr lang="nl-BE" sz="2800" dirty="0">
                        <a:solidFill>
                          <a:schemeClr val="tx1"/>
                        </a:solidFill>
                      </a:endParaRPr>
                    </a:p>
                  </a:txBody>
                  <a:tcPr>
                    <a:noFill/>
                  </a:tcPr>
                </a:tc>
                <a:extLst>
                  <a:ext uri="{0D108BD9-81ED-4DB2-BD59-A6C34878D82A}">
                    <a16:rowId xmlns:a16="http://schemas.microsoft.com/office/drawing/2014/main" val="10000"/>
                  </a:ext>
                </a:extLst>
              </a:tr>
              <a:tr h="961256">
                <a:tc>
                  <a:txBody>
                    <a:bodyPr/>
                    <a:lstStyle/>
                    <a:p>
                      <a:r>
                        <a:rPr lang="en-US" sz="2800" b="1" dirty="0" smtClean="0">
                          <a:solidFill>
                            <a:schemeClr val="tx1"/>
                          </a:solidFill>
                        </a:rPr>
                        <a:t>Intern</a:t>
                      </a:r>
                      <a:endParaRPr lang="nl-BE" sz="2800" b="1" dirty="0">
                        <a:solidFill>
                          <a:schemeClr val="tx1"/>
                        </a:solidFill>
                      </a:endParaRPr>
                    </a:p>
                  </a:txBody>
                  <a:tcPr>
                    <a:noFill/>
                  </a:tcPr>
                </a:tc>
                <a:tc>
                  <a:txBody>
                    <a:bodyPr/>
                    <a:lstStyle/>
                    <a:p>
                      <a:endParaRPr lang="nl-BE" sz="2800" b="1" dirty="0">
                        <a:solidFill>
                          <a:schemeClr val="tx1"/>
                        </a:solidFill>
                      </a:endParaRPr>
                    </a:p>
                  </a:txBody>
                  <a:tcPr>
                    <a:noFill/>
                  </a:tcPr>
                </a:tc>
                <a:tc>
                  <a:txBody>
                    <a:bodyPr/>
                    <a:lstStyle/>
                    <a:p>
                      <a:r>
                        <a:rPr lang="en-US" sz="2800" b="1" dirty="0" smtClean="0">
                          <a:solidFill>
                            <a:schemeClr val="tx1"/>
                          </a:solidFill>
                        </a:rPr>
                        <a:t>Extern</a:t>
                      </a:r>
                      <a:endParaRPr lang="nl-BE" sz="2800" b="1" dirty="0">
                        <a:solidFill>
                          <a:schemeClr val="tx1"/>
                        </a:solidFill>
                      </a:endParaRPr>
                    </a:p>
                  </a:txBody>
                  <a:tcPr>
                    <a:noFill/>
                  </a:tcPr>
                </a:tc>
                <a:extLst>
                  <a:ext uri="{0D108BD9-81ED-4DB2-BD59-A6C34878D82A}">
                    <a16:rowId xmlns:a16="http://schemas.microsoft.com/office/drawing/2014/main" val="10001"/>
                  </a:ext>
                </a:extLst>
              </a:tr>
              <a:tr h="961256">
                <a:tc>
                  <a:txBody>
                    <a:bodyPr/>
                    <a:lstStyle/>
                    <a:p>
                      <a:r>
                        <a:rPr lang="en-US" sz="2800" b="1" dirty="0" err="1" smtClean="0">
                          <a:solidFill>
                            <a:schemeClr val="tx1"/>
                          </a:solidFill>
                        </a:rPr>
                        <a:t>Zelf</a:t>
                      </a:r>
                      <a:endParaRPr lang="nl-BE" sz="2800" b="1" dirty="0">
                        <a:solidFill>
                          <a:schemeClr val="tx1"/>
                        </a:solidFill>
                      </a:endParaRPr>
                    </a:p>
                  </a:txBody>
                  <a:tcPr>
                    <a:noFill/>
                  </a:tcPr>
                </a:tc>
                <a:tc>
                  <a:txBody>
                    <a:bodyPr/>
                    <a:lstStyle/>
                    <a:p>
                      <a:endParaRPr lang="nl-BE" sz="2800" b="1" dirty="0">
                        <a:solidFill>
                          <a:schemeClr val="tx1"/>
                        </a:solidFill>
                      </a:endParaRPr>
                    </a:p>
                  </a:txBody>
                  <a:tcPr>
                    <a:noFill/>
                  </a:tcPr>
                </a:tc>
                <a:tc>
                  <a:txBody>
                    <a:bodyPr/>
                    <a:lstStyle/>
                    <a:p>
                      <a:r>
                        <a:rPr lang="en-US" sz="2800" b="1" dirty="0" smtClean="0">
                          <a:solidFill>
                            <a:schemeClr val="tx1"/>
                          </a:solidFill>
                        </a:rPr>
                        <a:t>Ander</a:t>
                      </a:r>
                      <a:endParaRPr lang="nl-BE" sz="2800" b="1" dirty="0">
                        <a:solidFill>
                          <a:schemeClr val="tx1"/>
                        </a:solidFill>
                      </a:endParaRPr>
                    </a:p>
                  </a:txBody>
                  <a:tcPr>
                    <a:noFill/>
                  </a:tcPr>
                </a:tc>
                <a:extLst>
                  <a:ext uri="{0D108BD9-81ED-4DB2-BD59-A6C34878D82A}">
                    <a16:rowId xmlns:a16="http://schemas.microsoft.com/office/drawing/2014/main" val="10002"/>
                  </a:ext>
                </a:extLst>
              </a:tr>
              <a:tr h="961256">
                <a:tc>
                  <a:txBody>
                    <a:bodyPr/>
                    <a:lstStyle/>
                    <a:p>
                      <a:r>
                        <a:rPr lang="en-US" sz="2800" b="1" dirty="0" err="1" smtClean="0">
                          <a:solidFill>
                            <a:schemeClr val="tx1"/>
                          </a:solidFill>
                        </a:rPr>
                        <a:t>Cognitief</a:t>
                      </a:r>
                      <a:endParaRPr lang="nl-BE" sz="2800" b="1" dirty="0">
                        <a:solidFill>
                          <a:schemeClr val="tx1"/>
                        </a:solidFill>
                      </a:endParaRPr>
                    </a:p>
                  </a:txBody>
                  <a:tcPr>
                    <a:noFill/>
                  </a:tcPr>
                </a:tc>
                <a:tc>
                  <a:txBody>
                    <a:bodyPr/>
                    <a:lstStyle/>
                    <a:p>
                      <a:endParaRPr lang="nl-BE" sz="2800" b="1" dirty="0">
                        <a:solidFill>
                          <a:schemeClr val="tx1"/>
                        </a:solidFill>
                      </a:endParaRPr>
                    </a:p>
                  </a:txBody>
                  <a:tcPr>
                    <a:noFill/>
                  </a:tcPr>
                </a:tc>
                <a:tc>
                  <a:txBody>
                    <a:bodyPr/>
                    <a:lstStyle/>
                    <a:p>
                      <a:r>
                        <a:rPr lang="en-US" sz="2800" b="1" dirty="0" err="1" smtClean="0">
                          <a:solidFill>
                            <a:schemeClr val="tx1"/>
                          </a:solidFill>
                        </a:rPr>
                        <a:t>Affectief</a:t>
                      </a:r>
                      <a:endParaRPr lang="nl-BE" sz="2800" b="1" dirty="0">
                        <a:solidFill>
                          <a:schemeClr val="tx1"/>
                        </a:solidFill>
                      </a:endParaRPr>
                    </a:p>
                  </a:txBody>
                  <a:tcPr>
                    <a:noFill/>
                  </a:tcPr>
                </a:tc>
                <a:extLst>
                  <a:ext uri="{0D108BD9-81ED-4DB2-BD59-A6C34878D82A}">
                    <a16:rowId xmlns:a16="http://schemas.microsoft.com/office/drawing/2014/main" val="10003"/>
                  </a:ext>
                </a:extLst>
              </a:tr>
            </a:tbl>
          </a:graphicData>
        </a:graphic>
      </p:graphicFrame>
      <p:sp>
        <p:nvSpPr>
          <p:cNvPr id="5" name="Left-Right Arrow 4"/>
          <p:cNvSpPr/>
          <p:nvPr/>
        </p:nvSpPr>
        <p:spPr>
          <a:xfrm>
            <a:off x="3419872" y="1772816"/>
            <a:ext cx="230425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 name="Left-Right Arrow 5"/>
          <p:cNvSpPr/>
          <p:nvPr/>
        </p:nvSpPr>
        <p:spPr>
          <a:xfrm>
            <a:off x="3419872" y="2677778"/>
            <a:ext cx="230425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 name="Left-Right Arrow 6"/>
          <p:cNvSpPr/>
          <p:nvPr/>
        </p:nvSpPr>
        <p:spPr>
          <a:xfrm>
            <a:off x="3400795" y="3641502"/>
            <a:ext cx="230425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 name="Left-Right Arrow 7"/>
          <p:cNvSpPr/>
          <p:nvPr/>
        </p:nvSpPr>
        <p:spPr>
          <a:xfrm>
            <a:off x="3400795" y="4581128"/>
            <a:ext cx="230425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TextBox 2"/>
          <p:cNvSpPr txBox="1"/>
          <p:nvPr/>
        </p:nvSpPr>
        <p:spPr>
          <a:xfrm>
            <a:off x="4247964" y="1600200"/>
            <a:ext cx="648072" cy="3416320"/>
          </a:xfrm>
          <a:prstGeom prst="rect">
            <a:avLst/>
          </a:prstGeom>
          <a:solidFill>
            <a:schemeClr val="accent1"/>
          </a:solidFill>
          <a:ln>
            <a:solidFill>
              <a:schemeClr val="tx1"/>
            </a:solidFill>
          </a:ln>
        </p:spPr>
        <p:txBody>
          <a:bodyPr wrap="square" rtlCol="0">
            <a:spAutoFit/>
          </a:bodyPr>
          <a:lstStyle/>
          <a:p>
            <a:pPr algn="ctr"/>
            <a:r>
              <a:rPr lang="en-US" sz="3600" b="1" dirty="0" smtClean="0">
                <a:solidFill>
                  <a:srgbClr val="FF0000"/>
                </a:solidFill>
              </a:rPr>
              <a:t>B</a:t>
            </a:r>
          </a:p>
          <a:p>
            <a:pPr algn="ctr"/>
            <a:r>
              <a:rPr lang="en-US" sz="3600" b="1" dirty="0" smtClean="0">
                <a:solidFill>
                  <a:srgbClr val="FF0000"/>
                </a:solidFill>
              </a:rPr>
              <a:t>A</a:t>
            </a:r>
          </a:p>
          <a:p>
            <a:pPr algn="ctr"/>
            <a:r>
              <a:rPr lang="en-US" sz="3600" b="1" dirty="0" smtClean="0">
                <a:solidFill>
                  <a:srgbClr val="FF0000"/>
                </a:solidFill>
              </a:rPr>
              <a:t>L</a:t>
            </a:r>
          </a:p>
          <a:p>
            <a:pPr algn="ctr"/>
            <a:r>
              <a:rPr lang="en-US" sz="3600" b="1" dirty="0" smtClean="0">
                <a:solidFill>
                  <a:srgbClr val="FF0000"/>
                </a:solidFill>
              </a:rPr>
              <a:t>A</a:t>
            </a:r>
          </a:p>
          <a:p>
            <a:pPr algn="ctr"/>
            <a:r>
              <a:rPr lang="en-US" sz="3600" b="1" dirty="0" smtClean="0">
                <a:solidFill>
                  <a:srgbClr val="FF0000"/>
                </a:solidFill>
              </a:rPr>
              <a:t>N</a:t>
            </a:r>
          </a:p>
          <a:p>
            <a:pPr algn="ctr"/>
            <a:r>
              <a:rPr lang="en-US" sz="3600" b="1" dirty="0" smtClean="0">
                <a:solidFill>
                  <a:srgbClr val="FF0000"/>
                </a:solidFill>
              </a:rPr>
              <a:t>S</a:t>
            </a:r>
            <a:endParaRPr lang="nl-BE" sz="3600" b="1" dirty="0">
              <a:solidFill>
                <a:srgbClr val="FF0000"/>
              </a:solidFill>
            </a:endParaRPr>
          </a:p>
        </p:txBody>
      </p:sp>
      <p:sp>
        <p:nvSpPr>
          <p:cNvPr id="9" name="TextBox 8"/>
          <p:cNvSpPr txBox="1"/>
          <p:nvPr/>
        </p:nvSpPr>
        <p:spPr>
          <a:xfrm>
            <a:off x="107380" y="5605346"/>
            <a:ext cx="6264748" cy="707886"/>
          </a:xfrm>
          <a:prstGeom prst="rect">
            <a:avLst/>
          </a:prstGeom>
          <a:noFill/>
          <a:ln>
            <a:solidFill>
              <a:schemeClr val="tx1"/>
            </a:solidFill>
          </a:ln>
        </p:spPr>
        <p:txBody>
          <a:bodyPr wrap="square" rtlCol="0">
            <a:spAutoFit/>
          </a:bodyPr>
          <a:lstStyle/>
          <a:p>
            <a:r>
              <a:rPr lang="en-US" sz="2000" dirty="0" smtClean="0">
                <a:solidFill>
                  <a:srgbClr val="00B0F0"/>
                </a:solidFill>
              </a:rPr>
              <a:t>‘</a:t>
            </a:r>
            <a:r>
              <a:rPr lang="en-US" sz="2000" dirty="0" err="1" smtClean="0">
                <a:solidFill>
                  <a:srgbClr val="00B0F0"/>
                </a:solidFill>
              </a:rPr>
              <a:t>Goed</a:t>
            </a:r>
            <a:r>
              <a:rPr lang="en-US" sz="2000" dirty="0" smtClean="0">
                <a:solidFill>
                  <a:srgbClr val="00B0F0"/>
                </a:solidFill>
              </a:rPr>
              <a:t>’ </a:t>
            </a:r>
            <a:r>
              <a:rPr lang="en-US" sz="2000" dirty="0" err="1" smtClean="0">
                <a:solidFill>
                  <a:srgbClr val="00B0F0"/>
                </a:solidFill>
              </a:rPr>
              <a:t>mentaliseren</a:t>
            </a:r>
            <a:r>
              <a:rPr lang="en-US" sz="2000" dirty="0" smtClean="0">
                <a:solidFill>
                  <a:srgbClr val="00B0F0"/>
                </a:solidFill>
              </a:rPr>
              <a:t> = </a:t>
            </a:r>
            <a:r>
              <a:rPr lang="en-US" sz="2000" dirty="0" err="1" smtClean="0">
                <a:solidFill>
                  <a:srgbClr val="00B0F0"/>
                </a:solidFill>
              </a:rPr>
              <a:t>flexibel</a:t>
            </a:r>
            <a:r>
              <a:rPr lang="en-US" sz="2000" dirty="0" smtClean="0">
                <a:solidFill>
                  <a:srgbClr val="00B0F0"/>
                </a:solidFill>
              </a:rPr>
              <a:t> </a:t>
            </a:r>
            <a:r>
              <a:rPr lang="en-US" sz="2000" dirty="0" err="1" smtClean="0">
                <a:solidFill>
                  <a:srgbClr val="00B0F0"/>
                </a:solidFill>
              </a:rPr>
              <a:t>kunnen</a:t>
            </a:r>
            <a:r>
              <a:rPr lang="en-US" sz="2000" dirty="0" smtClean="0">
                <a:solidFill>
                  <a:srgbClr val="00B0F0"/>
                </a:solidFill>
              </a:rPr>
              <a:t> </a:t>
            </a:r>
            <a:r>
              <a:rPr lang="en-US" sz="2000" dirty="0" err="1" smtClean="0">
                <a:solidFill>
                  <a:srgbClr val="00B0F0"/>
                </a:solidFill>
              </a:rPr>
              <a:t>switchen</a:t>
            </a:r>
            <a:r>
              <a:rPr lang="en-US" sz="2000" dirty="0" smtClean="0">
                <a:solidFill>
                  <a:srgbClr val="00B0F0"/>
                </a:solidFill>
              </a:rPr>
              <a:t> </a:t>
            </a:r>
            <a:r>
              <a:rPr lang="en-US" sz="2000" dirty="0" err="1" smtClean="0">
                <a:solidFill>
                  <a:srgbClr val="00B0F0"/>
                </a:solidFill>
              </a:rPr>
              <a:t>tussen</a:t>
            </a:r>
            <a:r>
              <a:rPr lang="en-US" sz="2000" dirty="0" smtClean="0">
                <a:solidFill>
                  <a:srgbClr val="00B0F0"/>
                </a:solidFill>
              </a:rPr>
              <a:t> </a:t>
            </a:r>
            <a:r>
              <a:rPr lang="en-US" sz="2000" dirty="0" err="1" smtClean="0">
                <a:solidFill>
                  <a:srgbClr val="00B0F0"/>
                </a:solidFill>
              </a:rPr>
              <a:t>polen</a:t>
            </a:r>
            <a:r>
              <a:rPr lang="en-US" sz="2000" dirty="0" smtClean="0">
                <a:solidFill>
                  <a:srgbClr val="00B0F0"/>
                </a:solidFill>
              </a:rPr>
              <a:t> van </a:t>
            </a:r>
            <a:r>
              <a:rPr lang="en-US" sz="2000" dirty="0" err="1" smtClean="0">
                <a:solidFill>
                  <a:srgbClr val="00B0F0"/>
                </a:solidFill>
              </a:rPr>
              <a:t>dimensies</a:t>
            </a:r>
            <a:r>
              <a:rPr lang="en-US" sz="2000" dirty="0" smtClean="0">
                <a:solidFill>
                  <a:srgbClr val="00B0F0"/>
                </a:solidFill>
              </a:rPr>
              <a:t>, </a:t>
            </a:r>
            <a:r>
              <a:rPr lang="en-US" sz="2000" dirty="0" err="1" smtClean="0">
                <a:solidFill>
                  <a:srgbClr val="00B0F0"/>
                </a:solidFill>
              </a:rPr>
              <a:t>aangepast</a:t>
            </a:r>
            <a:r>
              <a:rPr lang="en-US" sz="2000" dirty="0" smtClean="0">
                <a:solidFill>
                  <a:srgbClr val="00B0F0"/>
                </a:solidFill>
              </a:rPr>
              <a:t> </a:t>
            </a:r>
            <a:r>
              <a:rPr lang="en-US" sz="2000" dirty="0" err="1" smtClean="0">
                <a:solidFill>
                  <a:srgbClr val="00B0F0"/>
                </a:solidFill>
              </a:rPr>
              <a:t>aan</a:t>
            </a:r>
            <a:r>
              <a:rPr lang="en-US" sz="2000" dirty="0" smtClean="0">
                <a:solidFill>
                  <a:srgbClr val="00B0F0"/>
                </a:solidFill>
              </a:rPr>
              <a:t> context</a:t>
            </a:r>
            <a:endParaRPr lang="nl-BE" sz="2000" dirty="0">
              <a:solidFill>
                <a:srgbClr val="00B0F0"/>
              </a:solidFill>
            </a:endParaRPr>
          </a:p>
        </p:txBody>
      </p:sp>
    </p:spTree>
    <p:extLst>
      <p:ext uri="{BB962C8B-B14F-4D97-AF65-F5344CB8AC3E}">
        <p14:creationId xmlns:p14="http://schemas.microsoft.com/office/powerpoint/2010/main" val="327407767"/>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0" y="-99490"/>
            <a:ext cx="7848600" cy="1098550"/>
          </a:xfrm>
        </p:spPr>
        <p:txBody>
          <a:bodyPr/>
          <a:lstStyle/>
          <a:p>
            <a:r>
              <a:rPr lang="nl-NL" dirty="0" err="1" smtClean="0">
                <a:solidFill>
                  <a:schemeClr val="tx1"/>
                </a:solidFill>
              </a:rPr>
              <a:t>Epistemic</a:t>
            </a:r>
            <a:r>
              <a:rPr lang="nl-NL" dirty="0" smtClean="0">
                <a:solidFill>
                  <a:schemeClr val="tx1"/>
                </a:solidFill>
              </a:rPr>
              <a:t> trust</a:t>
            </a:r>
            <a:endParaRPr lang="nl-NL" dirty="0">
              <a:solidFill>
                <a:schemeClr val="tx1"/>
              </a:solidFill>
            </a:endParaRPr>
          </a:p>
        </p:txBody>
      </p:sp>
      <p:sp>
        <p:nvSpPr>
          <p:cNvPr id="3" name="Tijdelijke aanduiding voor inhoud 2"/>
          <p:cNvSpPr>
            <a:spLocks noGrp="1"/>
          </p:cNvSpPr>
          <p:nvPr>
            <p:ph idx="1"/>
          </p:nvPr>
        </p:nvSpPr>
        <p:spPr/>
        <p:txBody>
          <a:bodyPr>
            <a:normAutofit/>
          </a:bodyPr>
          <a:lstStyle/>
          <a:p>
            <a:r>
              <a:rPr lang="nl-NL" dirty="0" err="1" smtClean="0"/>
              <a:t>Epistemic</a:t>
            </a:r>
            <a:r>
              <a:rPr lang="nl-NL" dirty="0" smtClean="0"/>
              <a:t> &lt; epistemologie (Bron: </a:t>
            </a:r>
            <a:r>
              <a:rPr lang="nl-NL" dirty="0" err="1" smtClean="0"/>
              <a:t>wikipedia</a:t>
            </a:r>
            <a:r>
              <a:rPr lang="nl-NL" dirty="0" smtClean="0"/>
              <a:t>)</a:t>
            </a:r>
          </a:p>
          <a:p>
            <a:pPr lvl="1"/>
            <a:r>
              <a:rPr lang="nl-NL" b="1" dirty="0" smtClean="0"/>
              <a:t>Kennistheorie</a:t>
            </a:r>
            <a:r>
              <a:rPr lang="nl-NL" dirty="0" smtClean="0"/>
              <a:t> of </a:t>
            </a:r>
            <a:r>
              <a:rPr lang="nl-NL" b="1" dirty="0" smtClean="0"/>
              <a:t>epistemologie</a:t>
            </a:r>
            <a:r>
              <a:rPr lang="nl-NL" dirty="0" smtClean="0"/>
              <a:t> (</a:t>
            </a:r>
            <a:r>
              <a:rPr lang="nl-NL" dirty="0" smtClean="0">
                <a:hlinkClick r:id="rId3" tooltip="Oud-Grieks"/>
              </a:rPr>
              <a:t>Grieks</a:t>
            </a:r>
            <a:r>
              <a:rPr lang="nl-NL" dirty="0" smtClean="0"/>
              <a:t>: </a:t>
            </a:r>
            <a:r>
              <a:rPr lang="nl-NL" dirty="0" err="1" smtClean="0"/>
              <a:t>Επιστήμη</a:t>
            </a:r>
            <a:r>
              <a:rPr lang="nl-NL" dirty="0" smtClean="0"/>
              <a:t>, </a:t>
            </a:r>
            <a:r>
              <a:rPr lang="nl-NL" i="1" dirty="0" err="1" smtClean="0"/>
              <a:t>epistèmè</a:t>
            </a:r>
            <a:r>
              <a:rPr lang="nl-NL" dirty="0" smtClean="0"/>
              <a:t>: </a:t>
            </a:r>
            <a:r>
              <a:rPr lang="nl-NL" dirty="0" smtClean="0">
                <a:hlinkClick r:id="rId4" tooltip="Kennis"/>
              </a:rPr>
              <a:t>kennis</a:t>
            </a:r>
            <a:r>
              <a:rPr lang="nl-NL" dirty="0" smtClean="0"/>
              <a:t> en </a:t>
            </a:r>
            <a:r>
              <a:rPr lang="nl-NL" dirty="0" err="1" smtClean="0"/>
              <a:t>λόγος</a:t>
            </a:r>
            <a:r>
              <a:rPr lang="nl-NL" dirty="0" smtClean="0"/>
              <a:t>, </a:t>
            </a:r>
            <a:r>
              <a:rPr lang="nl-NL" i="1" dirty="0" smtClean="0"/>
              <a:t>logos</a:t>
            </a:r>
            <a:r>
              <a:rPr lang="nl-NL" dirty="0" smtClean="0"/>
              <a:t>: leer), ook wel </a:t>
            </a:r>
            <a:r>
              <a:rPr lang="nl-NL" i="1" dirty="0" err="1" smtClean="0"/>
              <a:t>kentheorie</a:t>
            </a:r>
            <a:r>
              <a:rPr lang="nl-NL" dirty="0" smtClean="0"/>
              <a:t>, </a:t>
            </a:r>
            <a:r>
              <a:rPr lang="nl-NL" i="1" dirty="0" smtClean="0"/>
              <a:t>kennisleer</a:t>
            </a:r>
            <a:r>
              <a:rPr lang="nl-NL" dirty="0" smtClean="0"/>
              <a:t>, </a:t>
            </a:r>
            <a:r>
              <a:rPr lang="nl-NL" i="1" dirty="0" smtClean="0"/>
              <a:t>kenleer</a:t>
            </a:r>
            <a:r>
              <a:rPr lang="nl-NL" dirty="0" smtClean="0"/>
              <a:t> of </a:t>
            </a:r>
            <a:r>
              <a:rPr lang="nl-NL" i="1" dirty="0" err="1" smtClean="0"/>
              <a:t>criteriologie</a:t>
            </a:r>
            <a:r>
              <a:rPr lang="nl-NL" dirty="0" smtClean="0"/>
              <a:t> </a:t>
            </a:r>
            <a:r>
              <a:rPr lang="nl-NL" baseline="30000" dirty="0" smtClean="0">
                <a:hlinkClick r:id="rId5"/>
              </a:rPr>
              <a:t>[2]</a:t>
            </a:r>
            <a:r>
              <a:rPr lang="nl-NL" dirty="0" smtClean="0"/>
              <a:t> genaamd, is de tak van de </a:t>
            </a:r>
            <a:r>
              <a:rPr lang="nl-NL" dirty="0" smtClean="0">
                <a:hlinkClick r:id="rId6" tooltip="Filosofie"/>
              </a:rPr>
              <a:t>filosofie</a:t>
            </a:r>
            <a:r>
              <a:rPr lang="nl-NL" dirty="0" smtClean="0"/>
              <a:t> die de aard, oorsprong, voorwaarden voor en reikwijdte van </a:t>
            </a:r>
            <a:r>
              <a:rPr lang="nl-NL" dirty="0" smtClean="0">
                <a:hlinkClick r:id="rId4" tooltip="Kennis"/>
              </a:rPr>
              <a:t>kennis</a:t>
            </a:r>
            <a:r>
              <a:rPr lang="nl-NL" dirty="0" smtClean="0"/>
              <a:t> en het weten onderzoekt </a:t>
            </a:r>
          </a:p>
          <a:p>
            <a:pPr lvl="1"/>
            <a:r>
              <a:rPr lang="nl-NL" dirty="0" smtClean="0"/>
              <a:t>De centrale vragen binnen de epistemologie zijn:</a:t>
            </a:r>
          </a:p>
          <a:p>
            <a:pPr lvl="2"/>
            <a:r>
              <a:rPr lang="nl-NL" dirty="0" smtClean="0"/>
              <a:t>"Wat is kennis?"</a:t>
            </a:r>
          </a:p>
          <a:p>
            <a:pPr lvl="2"/>
            <a:r>
              <a:rPr lang="nl-NL" dirty="0" smtClean="0"/>
              <a:t>"Wat kan ik weten?"</a:t>
            </a:r>
          </a:p>
          <a:p>
            <a:pPr lvl="2"/>
            <a:r>
              <a:rPr lang="nl-NL" dirty="0" smtClean="0"/>
              <a:t>"Hoe wordt kennis vergaard?"</a:t>
            </a:r>
          </a:p>
          <a:p>
            <a:pPr lvl="1"/>
            <a:endParaRPr lang="nl-NL" dirty="0"/>
          </a:p>
        </p:txBody>
      </p:sp>
    </p:spTree>
    <p:extLst>
      <p:ext uri="{BB962C8B-B14F-4D97-AF65-F5344CB8AC3E}">
        <p14:creationId xmlns:p14="http://schemas.microsoft.com/office/powerpoint/2010/main" val="383696342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1302681" y="-99490"/>
            <a:ext cx="7848600" cy="1098550"/>
          </a:xfrm>
        </p:spPr>
        <p:txBody>
          <a:bodyPr/>
          <a:lstStyle/>
          <a:p>
            <a:r>
              <a:rPr lang="nl-NL" dirty="0" smtClean="0">
                <a:solidFill>
                  <a:schemeClr val="tx1"/>
                </a:solidFill>
              </a:rPr>
              <a:t>Epistemologie</a:t>
            </a:r>
            <a:endParaRPr lang="nl-NL" dirty="0">
              <a:solidFill>
                <a:schemeClr val="tx1"/>
              </a:solidFill>
            </a:endParaRPr>
          </a:p>
        </p:txBody>
      </p:sp>
      <p:sp>
        <p:nvSpPr>
          <p:cNvPr id="3" name="Tijdelijke aanduiding voor inhoud 2"/>
          <p:cNvSpPr>
            <a:spLocks noGrp="1"/>
          </p:cNvSpPr>
          <p:nvPr>
            <p:ph idx="1"/>
          </p:nvPr>
        </p:nvSpPr>
        <p:spPr/>
        <p:txBody>
          <a:bodyPr>
            <a:normAutofit/>
          </a:bodyPr>
          <a:lstStyle/>
          <a:p>
            <a:r>
              <a:rPr lang="nl-NL" dirty="0" smtClean="0">
                <a:solidFill>
                  <a:srgbClr val="C00000"/>
                </a:solidFill>
              </a:rPr>
              <a:t>Kennis verwerven (en delen) </a:t>
            </a:r>
            <a:r>
              <a:rPr lang="nl-NL" dirty="0" smtClean="0"/>
              <a:t>is van wezenlijk belang</a:t>
            </a:r>
          </a:p>
          <a:p>
            <a:pPr lvl="1"/>
            <a:r>
              <a:rPr lang="nl-NL" dirty="0" smtClean="0"/>
              <a:t>Om ons in te schakelen in een cultuur</a:t>
            </a:r>
          </a:p>
          <a:p>
            <a:pPr lvl="2"/>
            <a:r>
              <a:rPr lang="nl-NL" dirty="0" smtClean="0"/>
              <a:t>De betekenis en functie van nagenoeg al onze voorwerpen is niet af te lezen aan hun fysieke verschijning</a:t>
            </a:r>
          </a:p>
          <a:p>
            <a:pPr lvl="1"/>
            <a:r>
              <a:rPr lang="nl-NL" dirty="0" smtClean="0"/>
              <a:t>Om op te groeien als mens</a:t>
            </a:r>
          </a:p>
          <a:p>
            <a:pPr lvl="1"/>
            <a:r>
              <a:rPr lang="nl-NL" dirty="0" smtClean="0"/>
              <a:t>Om de ervaringen van onze voorouders, ouders, buren, vrienden te gebruiken om onszelf als mens te ontwikkelen in de maatschappij</a:t>
            </a:r>
          </a:p>
          <a:p>
            <a:pPr lvl="1"/>
            <a:r>
              <a:rPr lang="nl-NL" dirty="0" smtClean="0"/>
              <a:t>Om ons te blijven aanpassen in een veranderende maatschappij</a:t>
            </a:r>
            <a:endParaRPr lang="nl-NL" dirty="0"/>
          </a:p>
        </p:txBody>
      </p:sp>
    </p:spTree>
    <p:extLst>
      <p:ext uri="{BB962C8B-B14F-4D97-AF65-F5344CB8AC3E}">
        <p14:creationId xmlns:p14="http://schemas.microsoft.com/office/powerpoint/2010/main" val="251811289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530" y="15113"/>
            <a:ext cx="7848600" cy="1098550"/>
          </a:xfrm>
        </p:spPr>
        <p:txBody>
          <a:bodyPr>
            <a:normAutofit/>
          </a:bodyPr>
          <a:lstStyle/>
          <a:p>
            <a:r>
              <a:rPr lang="nl-NL" dirty="0" err="1" smtClean="0">
                <a:solidFill>
                  <a:schemeClr val="tx1"/>
                </a:solidFill>
              </a:rPr>
              <a:t>Epistemic</a:t>
            </a:r>
            <a:r>
              <a:rPr lang="nl-NL" dirty="0" smtClean="0">
                <a:solidFill>
                  <a:schemeClr val="tx1"/>
                </a:solidFill>
              </a:rPr>
              <a:t> trust: uitdaging</a:t>
            </a:r>
            <a:endParaRPr lang="nl-NL" dirty="0">
              <a:solidFill>
                <a:schemeClr val="tx1"/>
              </a:solidFill>
            </a:endParaRPr>
          </a:p>
        </p:txBody>
      </p:sp>
      <p:sp>
        <p:nvSpPr>
          <p:cNvPr id="4" name="Rectangle 3"/>
          <p:cNvSpPr/>
          <p:nvPr/>
        </p:nvSpPr>
        <p:spPr bwMode="auto">
          <a:xfrm>
            <a:off x="5868180" y="5517290"/>
            <a:ext cx="3024420" cy="122417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smtClean="0">
              <a:ln>
                <a:noFill/>
              </a:ln>
              <a:solidFill>
                <a:schemeClr val="tx1"/>
              </a:solidFill>
              <a:effectLst/>
              <a:latin typeface="Arial" charset="0"/>
              <a:ea typeface="Arial Unicode MS" pitchFamily="34" charset="-128"/>
              <a:cs typeface="Arial Unicode MS" pitchFamily="34" charset="-128"/>
            </a:endParaRPr>
          </a:p>
        </p:txBody>
      </p:sp>
      <p:sp>
        <p:nvSpPr>
          <p:cNvPr id="3" name="Tijdelijke aanduiding voor inhoud 2"/>
          <p:cNvSpPr>
            <a:spLocks noGrp="1"/>
          </p:cNvSpPr>
          <p:nvPr>
            <p:ph idx="1"/>
          </p:nvPr>
        </p:nvSpPr>
        <p:spPr>
          <a:xfrm>
            <a:off x="323410" y="1340710"/>
            <a:ext cx="8712720" cy="5040700"/>
          </a:xfrm>
        </p:spPr>
        <p:txBody>
          <a:bodyPr>
            <a:noAutofit/>
          </a:bodyPr>
          <a:lstStyle/>
          <a:p>
            <a:r>
              <a:rPr lang="nl-NL" sz="1800" dirty="0" smtClean="0"/>
              <a:t>Openheid voor nieuwe ervaringen is meestal belangrijk</a:t>
            </a:r>
          </a:p>
          <a:p>
            <a:pPr lvl="1"/>
            <a:r>
              <a:rPr lang="nl-NL" sz="1800" dirty="0" smtClean="0"/>
              <a:t>Om te leren over de wereld en onszelf</a:t>
            </a:r>
          </a:p>
          <a:p>
            <a:pPr lvl="1"/>
            <a:r>
              <a:rPr lang="nl-NL" sz="1800" dirty="0" smtClean="0"/>
              <a:t>Om ons beeld van onszelf en de ander bij te stellen</a:t>
            </a:r>
          </a:p>
          <a:p>
            <a:pPr lvl="1">
              <a:buNone/>
            </a:pPr>
            <a:endParaRPr lang="nl-NL" sz="1800" dirty="0" smtClean="0"/>
          </a:p>
          <a:p>
            <a:r>
              <a:rPr lang="nl-NL" sz="1800" dirty="0" smtClean="0"/>
              <a:t>Maar soms is het ook belangrijk om waakzaam te zijn</a:t>
            </a:r>
          </a:p>
          <a:p>
            <a:pPr lvl="1"/>
            <a:r>
              <a:rPr lang="nl-NL" sz="1800" dirty="0" smtClean="0"/>
              <a:t>Niet alle intenties zijn positief</a:t>
            </a:r>
          </a:p>
          <a:p>
            <a:pPr lvl="1"/>
            <a:r>
              <a:rPr lang="nl-NL" sz="1800" dirty="0" smtClean="0"/>
              <a:t>Niet alle informatie is betrouwbaar</a:t>
            </a:r>
          </a:p>
          <a:p>
            <a:pPr marL="447675" lvl="1" indent="0">
              <a:buNone/>
            </a:pPr>
            <a:endParaRPr lang="nl-NL" sz="1800" dirty="0" smtClean="0"/>
          </a:p>
          <a:p>
            <a:pPr marL="0" indent="0">
              <a:buNone/>
            </a:pPr>
            <a:r>
              <a:rPr lang="nl-NL" sz="1800" dirty="0" smtClean="0">
                <a:sym typeface="Wingdings" panose="05000000000000000000" pitchFamily="2" charset="2"/>
              </a:rPr>
              <a:t> belangrijk </a:t>
            </a:r>
            <a:r>
              <a:rPr lang="nl-NL" sz="1800" dirty="0"/>
              <a:t>onderscheid </a:t>
            </a:r>
            <a:r>
              <a:rPr lang="nl-NL" sz="1800" dirty="0" smtClean="0"/>
              <a:t>te kunnen maken tussen</a:t>
            </a:r>
            <a:r>
              <a:rPr lang="nl-NL" sz="1800" dirty="0"/>
              <a:t>: </a:t>
            </a:r>
          </a:p>
          <a:p>
            <a:pPr lvl="1"/>
            <a:r>
              <a:rPr lang="nl-NL" sz="1800" dirty="0"/>
              <a:t>Betrouwbare, ware en goed-menende communicatieve informatiebronnen</a:t>
            </a:r>
          </a:p>
          <a:p>
            <a:pPr lvl="1"/>
            <a:r>
              <a:rPr lang="nl-NL" sz="1800" dirty="0"/>
              <a:t>Onbetrouwbare, ongeïnformeerde of gewoonweg slecht-menende informatiebronnen (nutteloos, misleidend)</a:t>
            </a:r>
          </a:p>
          <a:p>
            <a:pPr marL="447675" lvl="1" indent="0">
              <a:buNone/>
            </a:pPr>
            <a:endParaRPr lang="nl-NL" sz="1800" dirty="0" smtClean="0"/>
          </a:p>
          <a:p>
            <a:pPr marL="0" indent="0">
              <a:buNone/>
            </a:pPr>
            <a:r>
              <a:rPr lang="nl-NL" sz="1800" dirty="0" smtClean="0"/>
              <a:t>= </a:t>
            </a:r>
            <a:r>
              <a:rPr lang="nl-NL" sz="1800" b="1" u="sng" dirty="0" err="1" smtClean="0">
                <a:solidFill>
                  <a:srgbClr val="F452D5"/>
                </a:solidFill>
              </a:rPr>
              <a:t>Epistemic</a:t>
            </a:r>
            <a:r>
              <a:rPr lang="nl-NL" sz="1800" b="1" u="sng" dirty="0" smtClean="0">
                <a:solidFill>
                  <a:srgbClr val="F452D5"/>
                </a:solidFill>
              </a:rPr>
              <a:t> </a:t>
            </a:r>
            <a:r>
              <a:rPr lang="nl-NL" sz="1800" b="1" u="sng" dirty="0" err="1" smtClean="0">
                <a:solidFill>
                  <a:srgbClr val="F452D5"/>
                </a:solidFill>
              </a:rPr>
              <a:t>vigilance</a:t>
            </a:r>
            <a:r>
              <a:rPr lang="nl-NL" sz="1800" dirty="0" smtClean="0"/>
              <a:t>: waakzaamheid waarbij we onbetrouwbare bronnen van informatie buitenhouden</a:t>
            </a:r>
          </a:p>
          <a:p>
            <a:pPr marL="0" indent="0">
              <a:buNone/>
            </a:pPr>
            <a:r>
              <a:rPr lang="nl-NL" sz="1800" dirty="0" smtClean="0">
                <a:sym typeface="Wingdings" panose="05000000000000000000" pitchFamily="2" charset="2"/>
              </a:rPr>
              <a:t> </a:t>
            </a:r>
            <a:r>
              <a:rPr lang="nl-NL" sz="1800" dirty="0" err="1" smtClean="0"/>
              <a:t>Epistemic</a:t>
            </a:r>
            <a:r>
              <a:rPr lang="nl-NL" sz="1800" dirty="0" smtClean="0"/>
              <a:t> </a:t>
            </a:r>
            <a:r>
              <a:rPr lang="nl-NL" sz="1800" dirty="0" err="1" smtClean="0"/>
              <a:t>vigilance</a:t>
            </a:r>
            <a:r>
              <a:rPr lang="nl-NL" sz="1800" dirty="0" smtClean="0"/>
              <a:t> kan erg adaptief zijn in bepaalde (sociale) omstandigheden</a:t>
            </a:r>
            <a:endParaRPr lang="nl-NL" sz="1800" dirty="0"/>
          </a:p>
        </p:txBody>
      </p:sp>
    </p:spTree>
    <p:extLst>
      <p:ext uri="{BB962C8B-B14F-4D97-AF65-F5344CB8AC3E}">
        <p14:creationId xmlns:p14="http://schemas.microsoft.com/office/powerpoint/2010/main" val="830062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el 5"/>
          <p:cNvGraphicFramePr>
            <a:graphicFrameLocks noGrp="1"/>
          </p:cNvGraphicFramePr>
          <p:nvPr/>
        </p:nvGraphicFramePr>
        <p:xfrm>
          <a:off x="619125" y="1600200"/>
          <a:ext cx="7904735" cy="3962460"/>
        </p:xfrm>
        <a:graphic>
          <a:graphicData uri="http://schemas.openxmlformats.org/drawingml/2006/table">
            <a:tbl>
              <a:tblPr firstRow="1" firstCol="1" bandRow="1">
                <a:tableStyleId>{2D5ABB26-0587-4C30-8999-92F81FD0307C}</a:tableStyleId>
              </a:tblPr>
              <a:tblGrid>
                <a:gridCol w="4273087">
                  <a:extLst>
                    <a:ext uri="{9D8B030D-6E8A-4147-A177-3AD203B41FA5}">
                      <a16:colId xmlns:a16="http://schemas.microsoft.com/office/drawing/2014/main" val="20000"/>
                    </a:ext>
                  </a:extLst>
                </a:gridCol>
                <a:gridCol w="3631648">
                  <a:extLst>
                    <a:ext uri="{9D8B030D-6E8A-4147-A177-3AD203B41FA5}">
                      <a16:colId xmlns:a16="http://schemas.microsoft.com/office/drawing/2014/main" val="20001"/>
                    </a:ext>
                  </a:extLst>
                </a:gridCol>
              </a:tblGrid>
              <a:tr h="793389">
                <a:tc>
                  <a:txBody>
                    <a:bodyPr/>
                    <a:lstStyle/>
                    <a:p>
                      <a:pPr>
                        <a:spcAft>
                          <a:spcPts val="0"/>
                        </a:spcAft>
                      </a:pPr>
                      <a:r>
                        <a:rPr lang="nl-NL" sz="1900" dirty="0" smtClean="0">
                          <a:effectLst/>
                        </a:rPr>
                        <a:t>(</a:t>
                      </a:r>
                      <a:r>
                        <a:rPr lang="nl-NL" sz="1900" dirty="0">
                          <a:effectLst/>
                        </a:rPr>
                        <a:t>potentiële) belangenverstrengeling</a:t>
                      </a:r>
                      <a:endParaRPr lang="nl-NL" sz="1000" dirty="0">
                        <a:effectLst/>
                        <a:latin typeface="Calibri"/>
                        <a:ea typeface="Calibri"/>
                        <a:cs typeface="Times New Roman"/>
                      </a:endParaRPr>
                    </a:p>
                  </a:txBody>
                  <a:tcPr marL="60555" marR="605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nl-NL" sz="1900" dirty="0" smtClean="0">
                          <a:effectLst/>
                        </a:rPr>
                        <a:t>Geen / Zie hieronder</a:t>
                      </a:r>
                      <a:r>
                        <a:rPr lang="nl-NL" sz="1900" dirty="0">
                          <a:effectLst/>
                        </a:rPr>
                        <a:t> </a:t>
                      </a:r>
                      <a:endParaRPr lang="nl-NL" sz="1000" dirty="0">
                        <a:effectLst/>
                        <a:latin typeface="Calibri"/>
                        <a:ea typeface="Calibri"/>
                        <a:cs typeface="Times New Roman"/>
                      </a:endParaRPr>
                    </a:p>
                  </a:txBody>
                  <a:tcPr marL="60555" marR="605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7134">
                <a:tc>
                  <a:txBody>
                    <a:bodyPr/>
                    <a:lstStyle/>
                    <a:p>
                      <a:pPr>
                        <a:spcAft>
                          <a:spcPts val="0"/>
                        </a:spcAft>
                      </a:pPr>
                      <a:r>
                        <a:rPr lang="nl-NL" sz="1900" dirty="0">
                          <a:effectLst/>
                        </a:rPr>
                        <a:t>Voor bijeenkomst mogelijk relevante relaties met </a:t>
                      </a:r>
                      <a:r>
                        <a:rPr lang="nl-NL" sz="1900" dirty="0" smtClean="0">
                          <a:effectLst/>
                        </a:rPr>
                        <a:t>bedrijven</a:t>
                      </a:r>
                      <a:endParaRPr lang="nl-NL" sz="1000" dirty="0">
                        <a:effectLst/>
                        <a:latin typeface="Calibri"/>
                        <a:ea typeface="Calibri"/>
                        <a:cs typeface="Times New Roman"/>
                      </a:endParaRPr>
                    </a:p>
                  </a:txBody>
                  <a:tcPr marL="60555" marR="605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nl-NL" sz="1900" dirty="0" err="1" smtClean="0">
                          <a:effectLst/>
                        </a:rPr>
                        <a:t>nvt</a:t>
                      </a:r>
                      <a:endParaRPr lang="nl-NL" sz="1000" dirty="0">
                        <a:effectLst/>
                        <a:latin typeface="Calibri"/>
                        <a:ea typeface="Calibri"/>
                        <a:cs typeface="Times New Roman"/>
                      </a:endParaRPr>
                    </a:p>
                  </a:txBody>
                  <a:tcPr marL="60555" marR="605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51937">
                <a:tc>
                  <a:txBody>
                    <a:bodyPr/>
                    <a:lstStyle/>
                    <a:p>
                      <a:pPr marL="342900" lvl="0" indent="-342900">
                        <a:spcAft>
                          <a:spcPts val="0"/>
                        </a:spcAft>
                        <a:buFont typeface="Symbol"/>
                        <a:buChar char=""/>
                      </a:pPr>
                      <a:r>
                        <a:rPr lang="nl-NL" sz="1900" dirty="0">
                          <a:effectLst/>
                        </a:rPr>
                        <a:t>Sponsoring of </a:t>
                      </a:r>
                      <a:r>
                        <a:rPr lang="nl-NL" sz="1900" dirty="0" smtClean="0">
                          <a:effectLst/>
                        </a:rPr>
                        <a:t>onderzoeksgeld</a:t>
                      </a:r>
                      <a:endParaRPr lang="nl-NL" sz="1000" dirty="0">
                        <a:effectLst/>
                      </a:endParaRPr>
                    </a:p>
                    <a:p>
                      <a:pPr marL="342900" lvl="0" indent="-342900">
                        <a:spcAft>
                          <a:spcPts val="0"/>
                        </a:spcAft>
                        <a:buFont typeface="Symbol"/>
                        <a:buChar char=""/>
                      </a:pPr>
                      <a:r>
                        <a:rPr lang="nl-NL" sz="1900" dirty="0">
                          <a:effectLst/>
                        </a:rPr>
                        <a:t>Honorarium of andere (financiële) </a:t>
                      </a:r>
                      <a:r>
                        <a:rPr lang="nl-NL" sz="1900" dirty="0" smtClean="0">
                          <a:effectLst/>
                        </a:rPr>
                        <a:t>vergoeding</a:t>
                      </a:r>
                      <a:endParaRPr lang="nl-NL" sz="1000" baseline="0" dirty="0" smtClean="0">
                        <a:effectLst/>
                      </a:endParaRPr>
                    </a:p>
                    <a:p>
                      <a:pPr marL="342900" lvl="0" indent="-342900">
                        <a:spcAft>
                          <a:spcPts val="0"/>
                        </a:spcAft>
                        <a:buFont typeface="Symbol"/>
                        <a:buChar char=""/>
                      </a:pPr>
                      <a:r>
                        <a:rPr lang="nl-NL" sz="1900" dirty="0" smtClean="0">
                          <a:effectLst/>
                        </a:rPr>
                        <a:t>Aandeelhouder</a:t>
                      </a:r>
                      <a:endParaRPr lang="nl-NL" sz="1000" dirty="0">
                        <a:effectLst/>
                      </a:endParaRPr>
                    </a:p>
                    <a:p>
                      <a:pPr marL="342900" lvl="0" indent="-342900">
                        <a:spcAft>
                          <a:spcPts val="0"/>
                        </a:spcAft>
                        <a:buFont typeface="Symbol"/>
                        <a:buChar char=""/>
                      </a:pPr>
                      <a:r>
                        <a:rPr lang="nl-NL" sz="1900" dirty="0">
                          <a:effectLst/>
                        </a:rPr>
                        <a:t>Andere relatie, namelijk </a:t>
                      </a:r>
                      <a:r>
                        <a:rPr lang="nl-NL" sz="1900" dirty="0" smtClean="0">
                          <a:effectLst/>
                        </a:rPr>
                        <a:t>…</a:t>
                      </a:r>
                      <a:endParaRPr lang="nl-NL" sz="1000" dirty="0">
                        <a:effectLst/>
                        <a:latin typeface="Calibri"/>
                        <a:ea typeface="Calibri"/>
                        <a:cs typeface="Times New Roman"/>
                      </a:endParaRPr>
                    </a:p>
                  </a:txBody>
                  <a:tcPr marL="60555" marR="605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nl-NL" sz="900" dirty="0">
                          <a:effectLst/>
                        </a:rPr>
                        <a:t> </a:t>
                      </a:r>
                      <a:endParaRPr lang="nl-NL" sz="1000" dirty="0">
                        <a:effectLst/>
                      </a:endParaRPr>
                    </a:p>
                    <a:p>
                      <a:pPr>
                        <a:spcAft>
                          <a:spcPts val="0"/>
                        </a:spcAft>
                      </a:pPr>
                      <a:r>
                        <a:rPr lang="nl-NL" sz="1900" dirty="0" smtClean="0">
                          <a:effectLst/>
                          <a:sym typeface="Symbol"/>
                        </a:rPr>
                        <a:t> </a:t>
                      </a:r>
                      <a:r>
                        <a:rPr lang="nl-NL" sz="1900" dirty="0" err="1" smtClean="0">
                          <a:effectLst/>
                          <a:sym typeface="Symbol"/>
                        </a:rPr>
                        <a:t>nvt</a:t>
                      </a:r>
                      <a:endParaRPr lang="nl-NL" sz="1000" dirty="0">
                        <a:effectLst/>
                      </a:endParaRPr>
                    </a:p>
                    <a:p>
                      <a:pPr>
                        <a:spcAft>
                          <a:spcPts val="0"/>
                        </a:spcAft>
                      </a:pPr>
                      <a:r>
                        <a:rPr lang="nl-NL" sz="1900" dirty="0" smtClean="0">
                          <a:effectLst/>
                          <a:sym typeface="Symbol"/>
                        </a:rPr>
                        <a:t> </a:t>
                      </a:r>
                      <a:r>
                        <a:rPr lang="nl-NL" sz="1900" dirty="0" err="1" smtClean="0">
                          <a:effectLst/>
                          <a:sym typeface="Symbol"/>
                        </a:rPr>
                        <a:t>nvt</a:t>
                      </a:r>
                      <a:endParaRPr lang="nl-NL" sz="1000" dirty="0">
                        <a:effectLst/>
                      </a:endParaRPr>
                    </a:p>
                    <a:p>
                      <a:pPr>
                        <a:spcAft>
                          <a:spcPts val="0"/>
                        </a:spcAft>
                      </a:pPr>
                      <a:r>
                        <a:rPr lang="nl-NL" sz="1100" dirty="0">
                          <a:effectLst/>
                        </a:rPr>
                        <a:t> </a:t>
                      </a:r>
                      <a:endParaRPr lang="nl-NL" sz="1000" dirty="0">
                        <a:effectLst/>
                      </a:endParaRPr>
                    </a:p>
                    <a:p>
                      <a:pPr>
                        <a:spcAft>
                          <a:spcPts val="0"/>
                        </a:spcAft>
                      </a:pPr>
                      <a:r>
                        <a:rPr lang="nl-NL" sz="1900" dirty="0" smtClean="0">
                          <a:effectLst/>
                          <a:sym typeface="Symbol"/>
                        </a:rPr>
                        <a:t> </a:t>
                      </a:r>
                      <a:r>
                        <a:rPr lang="nl-NL" sz="1900" dirty="0" err="1" smtClean="0">
                          <a:effectLst/>
                          <a:sym typeface="Symbol"/>
                        </a:rPr>
                        <a:t>nvt</a:t>
                      </a:r>
                      <a:endParaRPr lang="nl-NL" sz="1000" dirty="0">
                        <a:effectLst/>
                      </a:endParaRPr>
                    </a:p>
                    <a:p>
                      <a:pPr>
                        <a:spcAft>
                          <a:spcPts val="0"/>
                        </a:spcAft>
                      </a:pPr>
                      <a:r>
                        <a:rPr lang="nl-NL" sz="1900" dirty="0" smtClean="0">
                          <a:effectLst/>
                          <a:sym typeface="Symbol"/>
                        </a:rPr>
                        <a:t> </a:t>
                      </a:r>
                      <a:r>
                        <a:rPr lang="nl-NL" sz="1900" dirty="0" err="1" smtClean="0">
                          <a:effectLst/>
                          <a:sym typeface="Symbol"/>
                        </a:rPr>
                        <a:t>nvt</a:t>
                      </a:r>
                      <a:endParaRPr lang="nl-NL" sz="1000" dirty="0">
                        <a:effectLst/>
                        <a:latin typeface="Calibri"/>
                        <a:ea typeface="Calibri"/>
                        <a:cs typeface="Times New Roman"/>
                      </a:endParaRPr>
                    </a:p>
                  </a:txBody>
                  <a:tcPr marL="60555" marR="605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Titel 6"/>
          <p:cNvSpPr>
            <a:spLocks noGrp="1"/>
          </p:cNvSpPr>
          <p:nvPr>
            <p:ph type="title"/>
          </p:nvPr>
        </p:nvSpPr>
        <p:spPr>
          <a:xfrm>
            <a:off x="1331913" y="549275"/>
            <a:ext cx="7343775" cy="935038"/>
          </a:xfrm>
        </p:spPr>
        <p:txBody>
          <a:bodyPr rtlCol="0">
            <a:normAutofit fontScale="90000"/>
          </a:bodyPr>
          <a:lstStyle/>
          <a:p>
            <a:pPr fontAlgn="auto">
              <a:spcAft>
                <a:spcPts val="0"/>
              </a:spcAft>
              <a:defRPr/>
            </a:pPr>
            <a:r>
              <a:rPr lang="nl-NL" dirty="0" err="1" smtClean="0">
                <a:solidFill>
                  <a:srgbClr val="002060"/>
                </a:solidFill>
                <a:ea typeface="+mn-ea"/>
                <a:cs typeface="+mn-cs"/>
              </a:rPr>
              <a:t>Disclosure</a:t>
            </a:r>
            <a:r>
              <a:rPr lang="nl-NL" dirty="0" smtClean="0">
                <a:solidFill>
                  <a:srgbClr val="002060"/>
                </a:solidFill>
                <a:ea typeface="+mn-ea"/>
                <a:cs typeface="+mn-cs"/>
              </a:rPr>
              <a:t> belangen spreker</a:t>
            </a:r>
            <a:r>
              <a:rPr lang="nl-NL" dirty="0" smtClean="0">
                <a:solidFill>
                  <a:srgbClr val="002060"/>
                </a:solidFill>
              </a:rPr>
              <a:t/>
            </a:r>
            <a:br>
              <a:rPr lang="nl-NL" dirty="0" smtClean="0">
                <a:solidFill>
                  <a:srgbClr val="002060"/>
                </a:solidFill>
              </a:rPr>
            </a:br>
            <a:endParaRPr lang="nl-NL" dirty="0" smtClean="0">
              <a:solidFill>
                <a:srgbClr val="00206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043510" y="260560"/>
            <a:ext cx="7849008" cy="792761"/>
          </a:xfrm>
        </p:spPr>
        <p:txBody>
          <a:bodyPr/>
          <a:lstStyle/>
          <a:p>
            <a:pPr eaLnBrk="1" hangingPunct="1"/>
            <a:r>
              <a:rPr lang="nl-NL" dirty="0" smtClean="0">
                <a:solidFill>
                  <a:srgbClr val="002060"/>
                </a:solidFill>
                <a:cs typeface="Arial" charset="0"/>
              </a:rPr>
              <a:t>  Interventies: leidende principes </a:t>
            </a:r>
          </a:p>
        </p:txBody>
      </p:sp>
      <p:sp>
        <p:nvSpPr>
          <p:cNvPr id="38915" name="Rectangle 3"/>
          <p:cNvSpPr>
            <a:spLocks noGrp="1" noChangeArrowheads="1"/>
          </p:cNvSpPr>
          <p:nvPr>
            <p:ph idx="4294967295"/>
          </p:nvPr>
        </p:nvSpPr>
        <p:spPr>
          <a:xfrm>
            <a:off x="539440" y="1484729"/>
            <a:ext cx="8152341" cy="4104861"/>
          </a:xfrm>
        </p:spPr>
        <p:txBody>
          <a:bodyPr/>
          <a:lstStyle/>
          <a:p>
            <a:pPr marL="376238" indent="-376238" eaLnBrk="1" hangingPunct="1">
              <a:spcBef>
                <a:spcPct val="10000"/>
              </a:spcBef>
              <a:defRPr/>
            </a:pPr>
            <a:r>
              <a:rPr lang="nl-NL" dirty="0" smtClean="0">
                <a:cs typeface="Arial" pitchFamily="34" charset="0"/>
              </a:rPr>
              <a:t>Essentieel: behoud of herstel eigen mentaliseren! </a:t>
            </a:r>
            <a:endParaRPr lang="en-US" dirty="0" smtClean="0">
              <a:solidFill>
                <a:srgbClr val="000066"/>
              </a:solidFill>
              <a:cs typeface="Arial" pitchFamily="34" charset="0"/>
            </a:endParaRPr>
          </a:p>
          <a:p>
            <a:pPr marL="376238" indent="-376238" eaLnBrk="1" hangingPunct="1">
              <a:spcBef>
                <a:spcPct val="10000"/>
              </a:spcBef>
              <a:defRPr/>
            </a:pPr>
            <a:r>
              <a:rPr lang="nl-NL" dirty="0" smtClean="0">
                <a:cs typeface="Arial" pitchFamily="34" charset="0"/>
              </a:rPr>
              <a:t>Binnen actueel </a:t>
            </a:r>
            <a:r>
              <a:rPr lang="nl-NL" dirty="0" err="1" smtClean="0">
                <a:cs typeface="Arial" pitchFamily="34" charset="0"/>
              </a:rPr>
              <a:t>mentaliserend</a:t>
            </a:r>
            <a:r>
              <a:rPr lang="nl-NL" dirty="0" smtClean="0">
                <a:cs typeface="Arial" pitchFamily="34" charset="0"/>
              </a:rPr>
              <a:t> vermogen van patiënt (eenvoudig, kort, etc.)</a:t>
            </a:r>
            <a:endParaRPr lang="nl-NL" dirty="0" smtClean="0">
              <a:solidFill>
                <a:srgbClr val="000066"/>
              </a:solidFill>
              <a:cs typeface="Arial" pitchFamily="34" charset="0"/>
            </a:endParaRPr>
          </a:p>
          <a:p>
            <a:pPr marL="376238" indent="-376238" eaLnBrk="1" hangingPunct="1">
              <a:spcBef>
                <a:spcPct val="10000"/>
              </a:spcBef>
              <a:defRPr/>
            </a:pPr>
            <a:r>
              <a:rPr lang="en-US" dirty="0" err="1">
                <a:solidFill>
                  <a:srgbClr val="000066"/>
                </a:solidFill>
                <a:cs typeface="Arial" pitchFamily="34" charset="0"/>
              </a:rPr>
              <a:t>Spanningsniveau</a:t>
            </a:r>
            <a:r>
              <a:rPr lang="en-US" dirty="0">
                <a:solidFill>
                  <a:srgbClr val="000066"/>
                </a:solidFill>
                <a:cs typeface="Arial" pitchFamily="34" charset="0"/>
              </a:rPr>
              <a:t> </a:t>
            </a:r>
            <a:r>
              <a:rPr lang="en-US" dirty="0" err="1">
                <a:solidFill>
                  <a:srgbClr val="000066"/>
                </a:solidFill>
                <a:cs typeface="Arial" pitchFamily="34" charset="0"/>
              </a:rPr>
              <a:t>blijven</a:t>
            </a:r>
            <a:r>
              <a:rPr lang="en-US" dirty="0">
                <a:solidFill>
                  <a:srgbClr val="000066"/>
                </a:solidFill>
                <a:cs typeface="Arial" pitchFamily="34" charset="0"/>
              </a:rPr>
              <a:t> </a:t>
            </a:r>
            <a:r>
              <a:rPr lang="en-US" dirty="0" err="1">
                <a:solidFill>
                  <a:srgbClr val="000066"/>
                </a:solidFill>
                <a:cs typeface="Arial" pitchFamily="34" charset="0"/>
              </a:rPr>
              <a:t>reguleren</a:t>
            </a:r>
            <a:r>
              <a:rPr lang="en-US" dirty="0">
                <a:solidFill>
                  <a:srgbClr val="000066"/>
                </a:solidFill>
                <a:cs typeface="Arial" pitchFamily="34" charset="0"/>
              </a:rPr>
              <a:t>!</a:t>
            </a:r>
          </a:p>
          <a:p>
            <a:pPr marL="376238" indent="-376238" eaLnBrk="1" hangingPunct="1">
              <a:spcBef>
                <a:spcPct val="10000"/>
              </a:spcBef>
              <a:defRPr/>
            </a:pPr>
            <a:endParaRPr lang="en-US" dirty="0" smtClean="0">
              <a:solidFill>
                <a:srgbClr val="000066"/>
              </a:solidFill>
              <a:cs typeface="Arial" pitchFamily="34" charset="0"/>
            </a:endParaRPr>
          </a:p>
          <a:p>
            <a:pPr marL="376238" indent="-376238" eaLnBrk="1" hangingPunct="1">
              <a:spcBef>
                <a:spcPct val="10000"/>
              </a:spcBef>
              <a:defRPr/>
            </a:pPr>
            <a:r>
              <a:rPr lang="en-US" dirty="0" smtClean="0">
                <a:solidFill>
                  <a:srgbClr val="000066"/>
                </a:solidFill>
                <a:cs typeface="Arial" pitchFamily="34" charset="0"/>
              </a:rPr>
              <a:t>Focus op ‘mind’ van patiënt, op mentaal proces, minder op inhoud</a:t>
            </a:r>
          </a:p>
          <a:p>
            <a:pPr marL="376238" indent="-376238" eaLnBrk="1" hangingPunct="1">
              <a:spcBef>
                <a:spcPct val="10000"/>
              </a:spcBef>
              <a:defRPr/>
            </a:pPr>
            <a:r>
              <a:rPr lang="nl-NL" dirty="0" smtClean="0">
                <a:cs typeface="Arial" pitchFamily="34" charset="0"/>
              </a:rPr>
              <a:t>Gericht op affect (liefde, verlangen, pijn, ramp, opwinding)</a:t>
            </a:r>
            <a:endParaRPr lang="nl-NL" dirty="0" smtClean="0">
              <a:solidFill>
                <a:srgbClr val="000066"/>
              </a:solidFill>
              <a:cs typeface="Arial" pitchFamily="34" charset="0"/>
            </a:endParaRPr>
          </a:p>
          <a:p>
            <a:pPr marL="376238" indent="-376238" eaLnBrk="1" hangingPunct="1">
              <a:spcBef>
                <a:spcPct val="10000"/>
              </a:spcBef>
              <a:defRPr/>
            </a:pPr>
            <a:r>
              <a:rPr lang="nl-NL" dirty="0" smtClean="0">
                <a:solidFill>
                  <a:srgbClr val="000066"/>
                </a:solidFill>
                <a:cs typeface="Arial" pitchFamily="34" charset="0"/>
              </a:rPr>
              <a:t>Richt op het verband tussen de actuele gebeurtenis of activiteit en de </a:t>
            </a:r>
            <a:r>
              <a:rPr lang="en-US" dirty="0" smtClean="0">
                <a:solidFill>
                  <a:srgbClr val="000066"/>
                </a:solidFill>
                <a:cs typeface="Arial" pitchFamily="34" charset="0"/>
              </a:rPr>
              <a:t>mentale toestand.</a:t>
            </a:r>
          </a:p>
          <a:p>
            <a:pPr marL="376238" indent="-376238" eaLnBrk="1" hangingPunct="1">
              <a:spcBef>
                <a:spcPct val="10000"/>
              </a:spcBef>
              <a:defRPr/>
            </a:pPr>
            <a:r>
              <a:rPr lang="nl-NL" dirty="0" smtClean="0"/>
              <a:t>Ook gericht om patiënt over de ander/relatie te laten </a:t>
            </a:r>
            <a:r>
              <a:rPr lang="nl-NL" dirty="0" err="1" smtClean="0"/>
              <a:t>mentaliseren</a:t>
            </a:r>
            <a:endParaRPr lang="nl-NL" dirty="0" smtClean="0"/>
          </a:p>
          <a:p>
            <a:pPr marL="376238" indent="-376238" eaLnBrk="1" hangingPunct="1">
              <a:spcBef>
                <a:spcPct val="10000"/>
              </a:spcBef>
              <a:defRPr/>
            </a:pPr>
            <a:endParaRPr lang="en-US" dirty="0" smtClean="0">
              <a:solidFill>
                <a:srgbClr val="000066"/>
              </a:solidFill>
              <a:cs typeface="Arial" pitchFamily="34" charset="0"/>
            </a:endParaRPr>
          </a:p>
          <a:p>
            <a:pPr marL="376238" indent="-376238" eaLnBrk="1" hangingPunct="1">
              <a:spcBef>
                <a:spcPct val="10000"/>
              </a:spcBef>
              <a:defRPr/>
            </a:pPr>
            <a:r>
              <a:rPr lang="en-US" dirty="0" err="1" smtClean="0">
                <a:solidFill>
                  <a:srgbClr val="000066"/>
                </a:solidFill>
                <a:cs typeface="Arial" pitchFamily="34" charset="0"/>
              </a:rPr>
              <a:t>Stapsgewijze</a:t>
            </a:r>
            <a:r>
              <a:rPr lang="en-US" dirty="0" smtClean="0">
                <a:solidFill>
                  <a:srgbClr val="000066"/>
                </a:solidFill>
                <a:cs typeface="Arial" pitchFamily="34" charset="0"/>
              </a:rPr>
              <a:t> </a:t>
            </a:r>
            <a:r>
              <a:rPr lang="en-US" dirty="0" err="1">
                <a:solidFill>
                  <a:srgbClr val="000066"/>
                </a:solidFill>
                <a:cs typeface="Arial" pitchFamily="34" charset="0"/>
              </a:rPr>
              <a:t>interventie</a:t>
            </a:r>
            <a:r>
              <a:rPr lang="en-US" dirty="0">
                <a:solidFill>
                  <a:srgbClr val="000066"/>
                </a:solidFill>
                <a:cs typeface="Arial" pitchFamily="34" charset="0"/>
              </a:rPr>
              <a:t> </a:t>
            </a:r>
            <a:r>
              <a:rPr lang="en-US" dirty="0" err="1">
                <a:solidFill>
                  <a:srgbClr val="000066"/>
                </a:solidFill>
                <a:cs typeface="Arial" pitchFamily="34" charset="0"/>
              </a:rPr>
              <a:t>proces</a:t>
            </a:r>
            <a:r>
              <a:rPr lang="en-US" dirty="0">
                <a:solidFill>
                  <a:srgbClr val="000066"/>
                </a:solidFill>
                <a:cs typeface="Arial" pitchFamily="34" charset="0"/>
              </a:rPr>
              <a:t>, </a:t>
            </a:r>
            <a:r>
              <a:rPr lang="en-US" dirty="0" err="1">
                <a:solidFill>
                  <a:srgbClr val="000066"/>
                </a:solidFill>
                <a:cs typeface="Arial" pitchFamily="34" charset="0"/>
              </a:rPr>
              <a:t>beginnend</a:t>
            </a:r>
            <a:r>
              <a:rPr lang="en-US" dirty="0">
                <a:solidFill>
                  <a:srgbClr val="000066"/>
                </a:solidFill>
                <a:cs typeface="Arial" pitchFamily="34" charset="0"/>
              </a:rPr>
              <a:t> met </a:t>
            </a:r>
            <a:r>
              <a:rPr lang="en-US" dirty="0" err="1">
                <a:solidFill>
                  <a:srgbClr val="000066"/>
                </a:solidFill>
                <a:cs typeface="Arial" pitchFamily="34" charset="0"/>
              </a:rPr>
              <a:t>empathische</a:t>
            </a:r>
            <a:r>
              <a:rPr lang="en-US" dirty="0">
                <a:solidFill>
                  <a:srgbClr val="000066"/>
                </a:solidFill>
                <a:cs typeface="Arial" pitchFamily="34" charset="0"/>
              </a:rPr>
              <a:t> </a:t>
            </a:r>
            <a:r>
              <a:rPr lang="en-US" dirty="0" err="1" smtClean="0">
                <a:solidFill>
                  <a:srgbClr val="000066"/>
                </a:solidFill>
                <a:cs typeface="Arial" pitchFamily="34" charset="0"/>
              </a:rPr>
              <a:t>validatie</a:t>
            </a:r>
            <a:endParaRPr lang="nl-NL" dirty="0" smtClean="0"/>
          </a:p>
          <a:p>
            <a:pPr eaLnBrk="1" hangingPunct="1">
              <a:lnSpc>
                <a:spcPct val="90000"/>
              </a:lnSpc>
              <a:buFontTx/>
              <a:buNone/>
              <a:defRPr/>
            </a:pPr>
            <a:endParaRPr lang="nl-NL" dirty="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480" y="0"/>
            <a:ext cx="7848600" cy="1098550"/>
          </a:xfrm>
        </p:spPr>
        <p:txBody>
          <a:bodyPr/>
          <a:lstStyle/>
          <a:p>
            <a:pPr marL="180975" indent="-180975" algn="ctr"/>
            <a:r>
              <a:rPr lang="nl-NL" sz="3600" b="1" dirty="0" smtClean="0">
                <a:solidFill>
                  <a:srgbClr val="9A0A7F"/>
                </a:solidFill>
              </a:rPr>
              <a:t>Basis van model</a:t>
            </a:r>
            <a:endParaRPr lang="nl-NL" sz="3600" b="1" dirty="0">
              <a:solidFill>
                <a:srgbClr val="9A0A7F"/>
              </a:solidFill>
            </a:endParaRPr>
          </a:p>
        </p:txBody>
      </p:sp>
      <p:sp>
        <p:nvSpPr>
          <p:cNvPr id="3" name="Tijdelijke aanduiding voor inhoud 2"/>
          <p:cNvSpPr>
            <a:spLocks noGrp="1"/>
          </p:cNvSpPr>
          <p:nvPr>
            <p:ph idx="1"/>
          </p:nvPr>
        </p:nvSpPr>
        <p:spPr>
          <a:xfrm>
            <a:off x="827088" y="1196690"/>
            <a:ext cx="7848600" cy="5328739"/>
          </a:xfrm>
        </p:spPr>
        <p:txBody>
          <a:bodyPr>
            <a:normAutofit fontScale="92500" lnSpcReduction="10000"/>
          </a:bodyPr>
          <a:lstStyle/>
          <a:p>
            <a:r>
              <a:rPr lang="nl-NL" dirty="0" smtClean="0"/>
              <a:t>Cliënten die bij ons in behandeling komen, hebben vaak erg negatieve ervaringen in </a:t>
            </a:r>
            <a:r>
              <a:rPr lang="nl-NL" dirty="0" err="1" smtClean="0"/>
              <a:t>interpersoonlijke</a:t>
            </a:r>
            <a:r>
              <a:rPr lang="nl-NL" dirty="0" smtClean="0"/>
              <a:t> (gehechtheids)relaties meegemaakt</a:t>
            </a:r>
          </a:p>
          <a:p>
            <a:pPr lvl="1"/>
            <a:r>
              <a:rPr lang="nl-NL" dirty="0" smtClean="0"/>
              <a:t>Verwaarlozing, trauma</a:t>
            </a:r>
          </a:p>
          <a:p>
            <a:endParaRPr lang="nl-NL" dirty="0" smtClean="0"/>
          </a:p>
          <a:p>
            <a:r>
              <a:rPr lang="nl-NL" dirty="0" smtClean="0"/>
              <a:t>Die ervaringen hebben een belangrijke impact gehad op: </a:t>
            </a:r>
          </a:p>
          <a:p>
            <a:pPr lvl="1"/>
            <a:r>
              <a:rPr lang="nl-NL" dirty="0" smtClean="0"/>
              <a:t>Hun vermogen om zichzelf en anderen goed te begrijpen (</a:t>
            </a:r>
            <a:r>
              <a:rPr lang="nl-NL" dirty="0" smtClean="0">
                <a:solidFill>
                  <a:srgbClr val="9A0A7F"/>
                </a:solidFill>
              </a:rPr>
              <a:t>mentaliseren</a:t>
            </a:r>
            <a:r>
              <a:rPr lang="nl-NL" dirty="0" smtClean="0"/>
              <a:t>)</a:t>
            </a:r>
          </a:p>
          <a:p>
            <a:pPr lvl="1"/>
            <a:r>
              <a:rPr lang="nl-NL" dirty="0" smtClean="0"/>
              <a:t>Hun openheid om te leren uit nieuwe (sociale) ervaringen (</a:t>
            </a:r>
            <a:r>
              <a:rPr lang="nl-NL" dirty="0" err="1" smtClean="0">
                <a:solidFill>
                  <a:srgbClr val="9A0A7F"/>
                </a:solidFill>
              </a:rPr>
              <a:t>epistemic</a:t>
            </a:r>
            <a:r>
              <a:rPr lang="nl-NL" dirty="0" smtClean="0">
                <a:solidFill>
                  <a:srgbClr val="9A0A7F"/>
                </a:solidFill>
              </a:rPr>
              <a:t> trust</a:t>
            </a:r>
            <a:r>
              <a:rPr lang="nl-NL" dirty="0" smtClean="0"/>
              <a:t>)</a:t>
            </a:r>
          </a:p>
          <a:p>
            <a:pPr lvl="1"/>
            <a:endParaRPr lang="nl-NL" dirty="0" smtClean="0"/>
          </a:p>
          <a:p>
            <a:r>
              <a:rPr lang="nl-NL" dirty="0" smtClean="0"/>
              <a:t>Waardoor ze zich </a:t>
            </a:r>
            <a:r>
              <a:rPr lang="nl-NL" dirty="0" smtClean="0">
                <a:solidFill>
                  <a:srgbClr val="9A0A7F"/>
                </a:solidFill>
              </a:rPr>
              <a:t>snel afsluiten</a:t>
            </a:r>
            <a:r>
              <a:rPr lang="nl-NL" dirty="0" smtClean="0">
                <a:solidFill>
                  <a:srgbClr val="FF0000"/>
                </a:solidFill>
              </a:rPr>
              <a:t> </a:t>
            </a:r>
            <a:r>
              <a:rPr lang="nl-NL" dirty="0" smtClean="0"/>
              <a:t>van nieuwe kennis/ervaringen, die geen invloed meer hebben op hoe ze zichzelf en anderen ervaren</a:t>
            </a:r>
          </a:p>
          <a:p>
            <a:endParaRPr lang="nl-NL" dirty="0" smtClean="0"/>
          </a:p>
          <a:p>
            <a:r>
              <a:rPr lang="nl-NL" dirty="0" smtClean="0"/>
              <a:t>Waardoor </a:t>
            </a:r>
            <a:r>
              <a:rPr lang="nl-NL" dirty="0" smtClean="0">
                <a:solidFill>
                  <a:srgbClr val="9A0A7F"/>
                </a:solidFill>
              </a:rPr>
              <a:t>ze versteend raken </a:t>
            </a:r>
            <a:r>
              <a:rPr lang="nl-NL" dirty="0" smtClean="0"/>
              <a:t>in vastgelopen patronen/interacties </a:t>
            </a:r>
          </a:p>
          <a:p>
            <a:pPr lvl="1"/>
            <a:r>
              <a:rPr lang="nl-NL" dirty="0" smtClean="0"/>
              <a:t>‘muur’</a:t>
            </a:r>
          </a:p>
          <a:p>
            <a:pPr lvl="1"/>
            <a:r>
              <a:rPr lang="nl-NL" dirty="0" smtClean="0"/>
              <a:t>‘rigiditeit’</a:t>
            </a:r>
            <a:endParaRPr lang="nl-NL" dirty="0"/>
          </a:p>
        </p:txBody>
      </p:sp>
    </p:spTree>
    <p:extLst>
      <p:ext uri="{BB962C8B-B14F-4D97-AF65-F5344CB8AC3E}">
        <p14:creationId xmlns:p14="http://schemas.microsoft.com/office/powerpoint/2010/main" val="32116052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986" name="Picture 4"/>
          <p:cNvPicPr>
            <a:picLocks noChangeAspect="1" noChangeArrowheads="1"/>
          </p:cNvPicPr>
          <p:nvPr/>
        </p:nvPicPr>
        <p:blipFill>
          <a:blip r:embed="rId3" cstate="print"/>
          <a:srcRect l="17819" t="35252" r="13792" b="9105"/>
          <a:stretch>
            <a:fillRect/>
          </a:stretch>
        </p:blipFill>
        <p:spPr bwMode="auto">
          <a:xfrm>
            <a:off x="1042988" y="1268413"/>
            <a:ext cx="7345362" cy="4483100"/>
          </a:xfrm>
          <a:prstGeom prst="rect">
            <a:avLst/>
          </a:prstGeom>
          <a:noFill/>
          <a:ln w="9525">
            <a:noFill/>
            <a:miter lim="800000"/>
            <a:headEnd/>
            <a:tailEnd/>
          </a:ln>
        </p:spPr>
      </p:pic>
      <p:sp>
        <p:nvSpPr>
          <p:cNvPr id="169987" name="Rectangle 6"/>
          <p:cNvSpPr>
            <a:spLocks noChangeArrowheads="1"/>
          </p:cNvSpPr>
          <p:nvPr/>
        </p:nvSpPr>
        <p:spPr bwMode="auto">
          <a:xfrm>
            <a:off x="620713" y="-100013"/>
            <a:ext cx="8763000" cy="1528763"/>
          </a:xfrm>
          <a:prstGeom prst="rect">
            <a:avLst/>
          </a:prstGeom>
          <a:noFill/>
          <a:ln w="9525">
            <a:noFill/>
            <a:miter lim="800000"/>
            <a:headEnd/>
            <a:tailEnd/>
          </a:ln>
        </p:spPr>
        <p:txBody>
          <a:bodyPr anchor="ctr"/>
          <a:lstStyle/>
          <a:p>
            <a:endParaRPr lang="en-GB" sz="2900">
              <a:solidFill>
                <a:schemeClr val="tx1"/>
              </a:solidFill>
            </a:endParaRPr>
          </a:p>
        </p:txBody>
      </p:sp>
      <p:sp>
        <p:nvSpPr>
          <p:cNvPr id="1465352" name="Freeform 8"/>
          <p:cNvSpPr>
            <a:spLocks/>
          </p:cNvSpPr>
          <p:nvPr/>
        </p:nvSpPr>
        <p:spPr bwMode="auto">
          <a:xfrm>
            <a:off x="3203574" y="2010724"/>
            <a:ext cx="2808563" cy="2426340"/>
          </a:xfrm>
          <a:custGeom>
            <a:avLst/>
            <a:gdLst>
              <a:gd name="T0" fmla="*/ 0 w 1588"/>
              <a:gd name="T1" fmla="*/ 2147483647 h 1799"/>
              <a:gd name="T2" fmla="*/ 2147483647 w 1588"/>
              <a:gd name="T3" fmla="*/ 2147483647 h 1799"/>
              <a:gd name="T4" fmla="*/ 2147483647 w 1588"/>
              <a:gd name="T5" fmla="*/ 2147483647 h 1799"/>
              <a:gd name="T6" fmla="*/ 0 60000 65536"/>
              <a:gd name="T7" fmla="*/ 0 60000 65536"/>
              <a:gd name="T8" fmla="*/ 0 60000 65536"/>
              <a:gd name="T9" fmla="*/ 0 w 1588"/>
              <a:gd name="T10" fmla="*/ 0 h 1799"/>
              <a:gd name="T11" fmla="*/ 1588 w 1588"/>
              <a:gd name="T12" fmla="*/ 1799 h 1799"/>
              <a:gd name="connsiteX0" fmla="*/ 0 w 9287"/>
              <a:gd name="connsiteY0" fmla="*/ 8910 h 8910"/>
              <a:gd name="connsiteX1" fmla="*/ 4282 w 9287"/>
              <a:gd name="connsiteY1" fmla="*/ 88 h 8910"/>
              <a:gd name="connsiteX2" fmla="*/ 9287 w 9287"/>
              <a:gd name="connsiteY2" fmla="*/ 8384 h 8910"/>
              <a:gd name="connsiteX0" fmla="*/ 0 w 10000"/>
              <a:gd name="connsiteY0" fmla="*/ 10000 h 10000"/>
              <a:gd name="connsiteX1" fmla="*/ 4611 w 10000"/>
              <a:gd name="connsiteY1" fmla="*/ 99 h 10000"/>
              <a:gd name="connsiteX2" fmla="*/ 10000 w 10000"/>
              <a:gd name="connsiteY2" fmla="*/ 9410 h 10000"/>
              <a:gd name="connsiteX0" fmla="*/ 0 w 10000"/>
              <a:gd name="connsiteY0" fmla="*/ 9950 h 9950"/>
              <a:gd name="connsiteX1" fmla="*/ 4611 w 10000"/>
              <a:gd name="connsiteY1" fmla="*/ 49 h 9950"/>
              <a:gd name="connsiteX2" fmla="*/ 10000 w 10000"/>
              <a:gd name="connsiteY2" fmla="*/ 9655 h 9950"/>
              <a:gd name="connsiteX0" fmla="*/ 0 w 10000"/>
              <a:gd name="connsiteY0" fmla="*/ 10000 h 10000"/>
              <a:gd name="connsiteX1" fmla="*/ 4611 w 10000"/>
              <a:gd name="connsiteY1" fmla="*/ 49 h 10000"/>
              <a:gd name="connsiteX2" fmla="*/ 10000 w 10000"/>
              <a:gd name="connsiteY2" fmla="*/ 9704 h 10000"/>
            </a:gdLst>
            <a:ahLst/>
            <a:cxnLst>
              <a:cxn ang="0">
                <a:pos x="connsiteX0" y="connsiteY0"/>
              </a:cxn>
              <a:cxn ang="0">
                <a:pos x="connsiteX1" y="connsiteY1"/>
              </a:cxn>
              <a:cxn ang="0">
                <a:pos x="connsiteX2" y="connsiteY2"/>
              </a:cxn>
            </a:cxnLst>
            <a:rect l="l" t="t" r="r" b="b"/>
            <a:pathLst>
              <a:path w="10000" h="10000">
                <a:moveTo>
                  <a:pt x="0" y="10000"/>
                </a:moveTo>
                <a:cubicBezTo>
                  <a:pt x="1404" y="5686"/>
                  <a:pt x="2944" y="98"/>
                  <a:pt x="4611" y="49"/>
                </a:cubicBezTo>
                <a:cubicBezTo>
                  <a:pt x="6278" y="0"/>
                  <a:pt x="8943" y="7447"/>
                  <a:pt x="10000" y="9704"/>
                </a:cubicBezTo>
              </a:path>
            </a:pathLst>
          </a:custGeom>
          <a:noFill/>
          <a:ln w="28575" cmpd="sng">
            <a:solidFill>
              <a:schemeClr val="tx1"/>
            </a:solidFill>
            <a:round/>
            <a:headEnd/>
            <a:tailEnd/>
          </a:ln>
        </p:spPr>
        <p:txBody>
          <a:bodyPr/>
          <a:lstStyle/>
          <a:p>
            <a:endParaRPr lang="nl-NL"/>
          </a:p>
        </p:txBody>
      </p:sp>
      <p:sp>
        <p:nvSpPr>
          <p:cNvPr id="1465357" name="Line 13"/>
          <p:cNvSpPr>
            <a:spLocks noChangeShapeType="1"/>
          </p:cNvSpPr>
          <p:nvPr/>
        </p:nvSpPr>
        <p:spPr bwMode="auto">
          <a:xfrm flipH="1" flipV="1">
            <a:off x="4427538" y="2565400"/>
            <a:ext cx="1296987" cy="503238"/>
          </a:xfrm>
          <a:prstGeom prst="line">
            <a:avLst/>
          </a:prstGeom>
          <a:noFill/>
          <a:ln w="98425">
            <a:solidFill>
              <a:srgbClr val="B2B2B2"/>
            </a:solidFill>
            <a:round/>
            <a:headEnd/>
            <a:tailEnd type="triangle" w="med" len="med"/>
          </a:ln>
        </p:spPr>
        <p:txBody>
          <a:bodyPr/>
          <a:lstStyle/>
          <a:p>
            <a:endParaRPr lang="nl-NL"/>
          </a:p>
        </p:txBody>
      </p:sp>
      <p:sp>
        <p:nvSpPr>
          <p:cNvPr id="169990" name="Rectangle 2"/>
          <p:cNvSpPr>
            <a:spLocks noChangeArrowheads="1"/>
          </p:cNvSpPr>
          <p:nvPr/>
        </p:nvSpPr>
        <p:spPr bwMode="auto">
          <a:xfrm>
            <a:off x="2195513" y="260350"/>
            <a:ext cx="6356350" cy="854075"/>
          </a:xfrm>
          <a:prstGeom prst="rect">
            <a:avLst/>
          </a:prstGeom>
          <a:noFill/>
          <a:ln w="9525">
            <a:noFill/>
            <a:miter lim="800000"/>
            <a:headEnd/>
            <a:tailEnd/>
          </a:ln>
        </p:spPr>
        <p:txBody>
          <a:bodyPr anchor="b">
            <a:spAutoFit/>
          </a:bodyPr>
          <a:lstStyle/>
          <a:p>
            <a:r>
              <a:rPr lang="nl-NL" sz="3200">
                <a:solidFill>
                  <a:schemeClr val="tx1"/>
                </a:solidFill>
              </a:rPr>
              <a:t>Biobehavioral ‘switch’ model</a:t>
            </a:r>
            <a:br>
              <a:rPr lang="nl-NL" sz="3200">
                <a:solidFill>
                  <a:schemeClr val="tx1"/>
                </a:solidFill>
              </a:rPr>
            </a:br>
            <a:r>
              <a:rPr lang="nl-NL" sz="1800">
                <a:solidFill>
                  <a:schemeClr val="tx1"/>
                </a:solidFill>
              </a:rPr>
              <a:t>(gebaseerd op Luyten, Mayes, et al. 2009)</a:t>
            </a:r>
          </a:p>
        </p:txBody>
      </p:sp>
    </p:spTree>
    <p:extLst>
      <p:ext uri="{BB962C8B-B14F-4D97-AF65-F5344CB8AC3E}">
        <p14:creationId xmlns:p14="http://schemas.microsoft.com/office/powerpoint/2010/main" val="491452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65352"/>
                                        </p:tgtEl>
                                        <p:attrNameLst>
                                          <p:attrName>style.visibility</p:attrName>
                                        </p:attrNameLst>
                                      </p:cBhvr>
                                      <p:to>
                                        <p:strVal val="visible"/>
                                      </p:to>
                                    </p:set>
                                    <p:animEffect transition="in" filter="wipe(down)">
                                      <p:cBhvr>
                                        <p:cTn id="7" dur="2000"/>
                                        <p:tgtEl>
                                          <p:spTgt spid="1465352"/>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65357"/>
                                        </p:tgtEl>
                                        <p:attrNameLst>
                                          <p:attrName>style.visibility</p:attrName>
                                        </p:attrNameLst>
                                      </p:cBhvr>
                                      <p:to>
                                        <p:strVal val="visible"/>
                                      </p:to>
                                    </p:set>
                                    <p:animEffect transition="in" filter="wipe(down)">
                                      <p:cBhvr>
                                        <p:cTn id="12" dur="1000"/>
                                        <p:tgtEl>
                                          <p:spTgt spid="1465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5352" grpId="0" animBg="1"/>
      <p:bldP spid="146535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430" y="332570"/>
            <a:ext cx="7849090" cy="1098550"/>
          </a:xfrm>
        </p:spPr>
        <p:txBody>
          <a:bodyPr/>
          <a:lstStyle/>
          <a:p>
            <a:pPr algn="ctr"/>
            <a:r>
              <a:rPr lang="nl-NL" sz="3600" b="1" dirty="0" smtClean="0">
                <a:solidFill>
                  <a:srgbClr val="9A0A7F"/>
                </a:solidFill>
              </a:rPr>
              <a:t>Focus MBT</a:t>
            </a:r>
            <a:endParaRPr lang="nl-NL" sz="3600" b="1" dirty="0">
              <a:solidFill>
                <a:srgbClr val="9A0A7F"/>
              </a:solidFill>
            </a:endParaRPr>
          </a:p>
        </p:txBody>
      </p:sp>
      <p:sp>
        <p:nvSpPr>
          <p:cNvPr id="3" name="Tijdelijke aanduiding voor inhoud 2"/>
          <p:cNvSpPr>
            <a:spLocks noGrp="1"/>
          </p:cNvSpPr>
          <p:nvPr>
            <p:ph idx="1"/>
          </p:nvPr>
        </p:nvSpPr>
        <p:spPr>
          <a:xfrm>
            <a:off x="467430" y="1412720"/>
            <a:ext cx="7848600" cy="4392613"/>
          </a:xfrm>
        </p:spPr>
        <p:txBody>
          <a:bodyPr>
            <a:normAutofit/>
          </a:bodyPr>
          <a:lstStyle/>
          <a:p>
            <a:pPr lvl="1"/>
            <a:endParaRPr lang="nl-NL" sz="2400" dirty="0" smtClean="0"/>
          </a:p>
          <a:p>
            <a:pPr lvl="1"/>
            <a:r>
              <a:rPr lang="nl-NL" sz="2400" dirty="0" smtClean="0"/>
              <a:t>Verbeteren van het </a:t>
            </a:r>
            <a:r>
              <a:rPr lang="nl-NL" sz="2400" dirty="0" err="1" smtClean="0"/>
              <a:t>mentaliserend</a:t>
            </a:r>
            <a:r>
              <a:rPr lang="nl-NL" sz="2400" dirty="0" smtClean="0"/>
              <a:t> vermogen</a:t>
            </a:r>
          </a:p>
          <a:p>
            <a:pPr lvl="1"/>
            <a:endParaRPr lang="nl-NL" sz="2400" dirty="0" smtClean="0"/>
          </a:p>
          <a:p>
            <a:pPr lvl="2"/>
            <a:r>
              <a:rPr lang="en-US" sz="2400" dirty="0" err="1" smtClean="0"/>
              <a:t>verbeterde</a:t>
            </a:r>
            <a:r>
              <a:rPr lang="en-US" sz="2400" dirty="0" smtClean="0"/>
              <a:t> </a:t>
            </a:r>
            <a:r>
              <a:rPr lang="en-US" sz="2400" dirty="0" err="1" smtClean="0"/>
              <a:t>sociale</a:t>
            </a:r>
            <a:r>
              <a:rPr lang="en-US" sz="2400" dirty="0" smtClean="0"/>
              <a:t> </a:t>
            </a:r>
            <a:r>
              <a:rPr lang="en-US" sz="2400" dirty="0" err="1" smtClean="0"/>
              <a:t>relaties</a:t>
            </a:r>
            <a:endParaRPr lang="nl-NL" sz="2400" dirty="0" smtClean="0"/>
          </a:p>
          <a:p>
            <a:pPr lvl="1"/>
            <a:endParaRPr lang="nl-NL" sz="2400" dirty="0" smtClean="0"/>
          </a:p>
          <a:p>
            <a:pPr lvl="1"/>
            <a:r>
              <a:rPr lang="nl-NL" sz="2400" dirty="0" smtClean="0"/>
              <a:t>Vergroten van het epistemische vertrouwen</a:t>
            </a:r>
          </a:p>
          <a:p>
            <a:pPr lvl="1">
              <a:buNone/>
            </a:pPr>
            <a:endParaRPr lang="nl-NL" sz="2400" dirty="0" smtClean="0"/>
          </a:p>
          <a:p>
            <a:pPr lvl="2"/>
            <a:r>
              <a:rPr lang="nl-NL" sz="2400" dirty="0" smtClean="0"/>
              <a:t>leren van ervaring</a:t>
            </a:r>
          </a:p>
          <a:p>
            <a:pPr lvl="1"/>
            <a:endParaRPr lang="nl-NL" sz="2400" dirty="0" smtClean="0"/>
          </a:p>
          <a:p>
            <a:pPr lvl="1">
              <a:buNone/>
            </a:pPr>
            <a:endParaRPr lang="nl-NL" dirty="0" smtClean="0"/>
          </a:p>
          <a:p>
            <a:pPr lvl="1"/>
            <a:endParaRPr lang="nl-NL" sz="2400" dirty="0" smtClean="0"/>
          </a:p>
          <a:p>
            <a:pPr lvl="1"/>
            <a:endParaRPr lang="nl-NL" sz="2400" dirty="0" smtClean="0"/>
          </a:p>
          <a:p>
            <a:pPr lvl="1"/>
            <a:endParaRPr lang="nl-NL" dirty="0" smtClean="0"/>
          </a:p>
          <a:p>
            <a:pPr>
              <a:buNone/>
            </a:pPr>
            <a:endParaRPr lang="nl-NL" dirty="0" smtClean="0"/>
          </a:p>
        </p:txBody>
      </p:sp>
    </p:spTree>
    <p:extLst>
      <p:ext uri="{BB962C8B-B14F-4D97-AF65-F5344CB8AC3E}">
        <p14:creationId xmlns:p14="http://schemas.microsoft.com/office/powerpoint/2010/main" val="1993250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88550"/>
            <a:ext cx="7848600" cy="1098550"/>
          </a:xfrm>
        </p:spPr>
        <p:txBody>
          <a:bodyPr>
            <a:normAutofit/>
          </a:bodyPr>
          <a:lstStyle/>
          <a:p>
            <a:r>
              <a:rPr lang="en-US" sz="2800" dirty="0" err="1" smtClean="0">
                <a:solidFill>
                  <a:schemeClr val="tx1"/>
                </a:solidFill>
              </a:rPr>
              <a:t>Bevorderen</a:t>
            </a:r>
            <a:r>
              <a:rPr lang="en-US" sz="2800" dirty="0" smtClean="0">
                <a:solidFill>
                  <a:schemeClr val="tx1"/>
                </a:solidFill>
              </a:rPr>
              <a:t> van </a:t>
            </a:r>
            <a:r>
              <a:rPr lang="en-US" sz="2800" dirty="0" err="1" smtClean="0">
                <a:solidFill>
                  <a:schemeClr val="tx1"/>
                </a:solidFill>
              </a:rPr>
              <a:t>mentaliseren</a:t>
            </a:r>
            <a:r>
              <a:rPr lang="en-US" sz="2800" dirty="0" smtClean="0">
                <a:solidFill>
                  <a:schemeClr val="tx1"/>
                </a:solidFill>
              </a:rPr>
              <a:t>:</a:t>
            </a:r>
            <a:br>
              <a:rPr lang="en-US" sz="2800" dirty="0" smtClean="0">
                <a:solidFill>
                  <a:schemeClr val="tx1"/>
                </a:solidFill>
              </a:rPr>
            </a:br>
            <a:r>
              <a:rPr lang="en-US" sz="2800" dirty="0" smtClean="0">
                <a:solidFill>
                  <a:schemeClr val="tx1"/>
                </a:solidFill>
              </a:rPr>
              <a:t>Hoe doe je </a:t>
            </a:r>
            <a:r>
              <a:rPr lang="en-US" sz="2800" dirty="0" err="1" smtClean="0">
                <a:solidFill>
                  <a:schemeClr val="tx1"/>
                </a:solidFill>
              </a:rPr>
              <a:t>dat</a:t>
            </a:r>
            <a:r>
              <a:rPr lang="en-US" sz="2800" dirty="0" smtClean="0">
                <a:solidFill>
                  <a:schemeClr val="tx1"/>
                </a:solidFill>
              </a:rPr>
              <a:t>???</a:t>
            </a:r>
            <a:endParaRPr lang="nl-BE" sz="2800" dirty="0">
              <a:solidFill>
                <a:schemeClr val="tx1"/>
              </a:solidFill>
            </a:endParaRPr>
          </a:p>
        </p:txBody>
      </p:sp>
      <p:sp>
        <p:nvSpPr>
          <p:cNvPr id="3" name="Content Placeholder 2"/>
          <p:cNvSpPr>
            <a:spLocks noGrp="1"/>
          </p:cNvSpPr>
          <p:nvPr>
            <p:ph idx="1"/>
          </p:nvPr>
        </p:nvSpPr>
        <p:spPr>
          <a:xfrm>
            <a:off x="251400" y="1484730"/>
            <a:ext cx="8640960" cy="4608640"/>
          </a:xfrm>
        </p:spPr>
        <p:txBody>
          <a:bodyPr>
            <a:normAutofit fontScale="92500"/>
          </a:bodyPr>
          <a:lstStyle/>
          <a:p>
            <a:pPr marL="180975" lvl="1">
              <a:buFontTx/>
              <a:buChar char="•"/>
            </a:pPr>
            <a:r>
              <a:rPr lang="nl-NL" dirty="0" smtClean="0">
                <a:solidFill>
                  <a:srgbClr val="002060"/>
                </a:solidFill>
                <a:cs typeface="Arial" pitchFamily="34" charset="0"/>
              </a:rPr>
              <a:t>Essentieel: </a:t>
            </a:r>
            <a:r>
              <a:rPr lang="nl-NL" dirty="0" smtClean="0">
                <a:solidFill>
                  <a:srgbClr val="9A0A7F"/>
                </a:solidFill>
                <a:cs typeface="Arial" pitchFamily="34" charset="0"/>
              </a:rPr>
              <a:t>behoud of herstel eigen mentaliseren</a:t>
            </a:r>
            <a:r>
              <a:rPr lang="nl-NL" dirty="0" smtClean="0">
                <a:solidFill>
                  <a:srgbClr val="002060"/>
                </a:solidFill>
                <a:cs typeface="Arial" pitchFamily="34" charset="0"/>
              </a:rPr>
              <a:t>! </a:t>
            </a:r>
          </a:p>
          <a:p>
            <a:endParaRPr lang="en-US" sz="2200" dirty="0" smtClean="0">
              <a:solidFill>
                <a:srgbClr val="002060"/>
              </a:solidFill>
            </a:endParaRPr>
          </a:p>
          <a:p>
            <a:r>
              <a:rPr lang="en-US" sz="2200" dirty="0" err="1" smtClean="0">
                <a:solidFill>
                  <a:srgbClr val="002060"/>
                </a:solidFill>
              </a:rPr>
              <a:t>Eerst</a:t>
            </a:r>
            <a:r>
              <a:rPr lang="en-US" sz="2200" dirty="0" smtClean="0">
                <a:solidFill>
                  <a:srgbClr val="002060"/>
                </a:solidFill>
              </a:rPr>
              <a:t>: </a:t>
            </a:r>
            <a:r>
              <a:rPr lang="en-US" sz="2200" dirty="0" smtClean="0">
                <a:solidFill>
                  <a:srgbClr val="9A0A7F"/>
                </a:solidFill>
              </a:rPr>
              <a:t>“</a:t>
            </a:r>
            <a:r>
              <a:rPr lang="nl-BE" sz="2200" dirty="0" smtClean="0">
                <a:solidFill>
                  <a:srgbClr val="9A0A7F"/>
                </a:solidFill>
              </a:rPr>
              <a:t>Open” een leeromgeving</a:t>
            </a:r>
            <a:endParaRPr lang="nl-BE" sz="2200" dirty="0">
              <a:solidFill>
                <a:srgbClr val="9A0A7F"/>
              </a:solidFill>
              <a:cs typeface="Arial" pitchFamily="34" charset="0"/>
            </a:endParaRPr>
          </a:p>
          <a:p>
            <a:pPr marL="457200" lvl="1" indent="0">
              <a:buNone/>
            </a:pPr>
            <a:r>
              <a:rPr lang="nl-BE" sz="2200" dirty="0" smtClean="0">
                <a:solidFill>
                  <a:srgbClr val="002060"/>
                </a:solidFill>
              </a:rPr>
              <a:t>Patiënt staat open om te leren als hij zich begrepen en gezien voelt</a:t>
            </a:r>
          </a:p>
          <a:p>
            <a:pPr marL="457200" lvl="1" indent="0">
              <a:buNone/>
            </a:pPr>
            <a:endParaRPr lang="nl-BE" sz="2200" dirty="0" smtClean="0">
              <a:solidFill>
                <a:srgbClr val="CC0099"/>
              </a:solidFill>
              <a:cs typeface="Arial" pitchFamily="34" charset="0"/>
            </a:endParaRPr>
          </a:p>
          <a:p>
            <a:r>
              <a:rPr lang="en-US" sz="2200" dirty="0" smtClean="0">
                <a:solidFill>
                  <a:srgbClr val="9A0A7F"/>
                </a:solidFill>
              </a:rPr>
              <a:t>Focus op het </a:t>
            </a:r>
            <a:r>
              <a:rPr lang="en-US" sz="2200" dirty="0" err="1" smtClean="0">
                <a:solidFill>
                  <a:srgbClr val="9A0A7F"/>
                </a:solidFill>
              </a:rPr>
              <a:t>mentale</a:t>
            </a:r>
            <a:r>
              <a:rPr lang="en-US" sz="2200" dirty="0" smtClean="0">
                <a:solidFill>
                  <a:srgbClr val="9A0A7F"/>
                </a:solidFill>
              </a:rPr>
              <a:t> </a:t>
            </a:r>
            <a:r>
              <a:rPr lang="en-US" sz="2200" dirty="0" err="1" smtClean="0">
                <a:solidFill>
                  <a:srgbClr val="9A0A7F"/>
                </a:solidFill>
              </a:rPr>
              <a:t>proces</a:t>
            </a:r>
            <a:r>
              <a:rPr lang="en-US" sz="2200" dirty="0" smtClean="0">
                <a:solidFill>
                  <a:srgbClr val="9A0A7F"/>
                </a:solidFill>
              </a:rPr>
              <a:t> </a:t>
            </a:r>
            <a:r>
              <a:rPr lang="en-US" sz="2200" dirty="0" smtClean="0">
                <a:solidFill>
                  <a:srgbClr val="002060"/>
                </a:solidFill>
              </a:rPr>
              <a:t>(minder op </a:t>
            </a:r>
            <a:r>
              <a:rPr lang="en-US" sz="2200" dirty="0" err="1" smtClean="0">
                <a:solidFill>
                  <a:srgbClr val="002060"/>
                </a:solidFill>
              </a:rPr>
              <a:t>inhoud</a:t>
            </a:r>
            <a:r>
              <a:rPr lang="en-US" sz="2200" dirty="0" smtClean="0">
                <a:solidFill>
                  <a:srgbClr val="002060"/>
                </a:solidFill>
              </a:rPr>
              <a:t>)</a:t>
            </a:r>
          </a:p>
          <a:p>
            <a:pPr lvl="1">
              <a:buFont typeface="Wingdings" panose="05000000000000000000" pitchFamily="2" charset="2"/>
              <a:buChar char="Ø"/>
            </a:pPr>
            <a:r>
              <a:rPr lang="en-US" sz="2200" dirty="0" err="1" smtClean="0">
                <a:solidFill>
                  <a:srgbClr val="002060"/>
                </a:solidFill>
              </a:rPr>
              <a:t>Niet</a:t>
            </a:r>
            <a:r>
              <a:rPr lang="en-US" sz="2200" dirty="0" smtClean="0">
                <a:solidFill>
                  <a:srgbClr val="002060"/>
                </a:solidFill>
              </a:rPr>
              <a:t> ‘</a:t>
            </a:r>
            <a:r>
              <a:rPr lang="en-US" sz="2200" dirty="0" err="1" smtClean="0">
                <a:solidFill>
                  <a:srgbClr val="002060"/>
                </a:solidFill>
              </a:rPr>
              <a:t>wat</a:t>
            </a:r>
            <a:r>
              <a:rPr lang="en-US" sz="2200" dirty="0" smtClean="0">
                <a:solidFill>
                  <a:srgbClr val="002060"/>
                </a:solidFill>
              </a:rPr>
              <a:t>’ </a:t>
            </a:r>
            <a:r>
              <a:rPr lang="en-US" sz="2200" dirty="0" err="1" smtClean="0">
                <a:solidFill>
                  <a:srgbClr val="002060"/>
                </a:solidFill>
              </a:rPr>
              <a:t>ze</a:t>
            </a:r>
            <a:r>
              <a:rPr lang="en-US" sz="2200" dirty="0" smtClean="0">
                <a:solidFill>
                  <a:srgbClr val="002060"/>
                </a:solidFill>
              </a:rPr>
              <a:t> </a:t>
            </a:r>
            <a:r>
              <a:rPr lang="en-US" sz="2200" dirty="0" err="1" smtClean="0">
                <a:solidFill>
                  <a:srgbClr val="002060"/>
                </a:solidFill>
              </a:rPr>
              <a:t>zeggen</a:t>
            </a:r>
            <a:r>
              <a:rPr lang="en-US" sz="2200" dirty="0" smtClean="0">
                <a:solidFill>
                  <a:srgbClr val="002060"/>
                </a:solidFill>
              </a:rPr>
              <a:t>, </a:t>
            </a:r>
            <a:r>
              <a:rPr lang="en-US" sz="2200" dirty="0" err="1" smtClean="0">
                <a:solidFill>
                  <a:srgbClr val="002060"/>
                </a:solidFill>
              </a:rPr>
              <a:t>maar</a:t>
            </a:r>
            <a:r>
              <a:rPr lang="en-US" sz="2200" dirty="0" smtClean="0">
                <a:solidFill>
                  <a:srgbClr val="002060"/>
                </a:solidFill>
              </a:rPr>
              <a:t> ‘hoe’ </a:t>
            </a:r>
            <a:r>
              <a:rPr lang="en-US" sz="2200" dirty="0" err="1" smtClean="0">
                <a:solidFill>
                  <a:srgbClr val="002060"/>
                </a:solidFill>
              </a:rPr>
              <a:t>ze</a:t>
            </a:r>
            <a:r>
              <a:rPr lang="en-US" sz="2200" dirty="0" smtClean="0">
                <a:solidFill>
                  <a:srgbClr val="002060"/>
                </a:solidFill>
              </a:rPr>
              <a:t> het </a:t>
            </a:r>
            <a:r>
              <a:rPr lang="en-US" sz="2200" dirty="0" err="1" smtClean="0">
                <a:solidFill>
                  <a:srgbClr val="002060"/>
                </a:solidFill>
              </a:rPr>
              <a:t>zeggen</a:t>
            </a:r>
            <a:endParaRPr lang="en-US" sz="2200" dirty="0" smtClean="0">
              <a:solidFill>
                <a:srgbClr val="002060"/>
              </a:solidFill>
            </a:endParaRPr>
          </a:p>
          <a:p>
            <a:pPr marL="376238" indent="-376238">
              <a:spcBef>
                <a:spcPct val="10000"/>
              </a:spcBef>
              <a:defRPr/>
            </a:pPr>
            <a:endParaRPr lang="nl-NL" sz="2200" dirty="0" smtClean="0">
              <a:solidFill>
                <a:srgbClr val="002060"/>
              </a:solidFill>
            </a:endParaRPr>
          </a:p>
          <a:p>
            <a:pPr marL="376238" indent="-376238">
              <a:spcBef>
                <a:spcPct val="10000"/>
              </a:spcBef>
              <a:defRPr/>
            </a:pPr>
            <a:r>
              <a:rPr lang="nl-NL" sz="2200" dirty="0" smtClean="0">
                <a:solidFill>
                  <a:srgbClr val="002060"/>
                </a:solidFill>
              </a:rPr>
              <a:t>Gericht op het </a:t>
            </a:r>
            <a:r>
              <a:rPr lang="nl-NL" sz="2200" dirty="0" smtClean="0">
                <a:solidFill>
                  <a:srgbClr val="9A0A7F"/>
                </a:solidFill>
              </a:rPr>
              <a:t>verband tussen de actuele gebeurtenis  </a:t>
            </a:r>
            <a:r>
              <a:rPr lang="nl-NL" sz="2200" dirty="0" smtClean="0">
                <a:solidFill>
                  <a:srgbClr val="281C6E"/>
                </a:solidFill>
              </a:rPr>
              <a:t>of activiteit en de </a:t>
            </a:r>
            <a:r>
              <a:rPr lang="en-US" sz="2200" dirty="0" err="1" smtClean="0">
                <a:solidFill>
                  <a:srgbClr val="9A0A7F"/>
                </a:solidFill>
              </a:rPr>
              <a:t>mentale</a:t>
            </a:r>
            <a:r>
              <a:rPr lang="en-US" sz="2200" dirty="0" smtClean="0">
                <a:solidFill>
                  <a:srgbClr val="9A0A7F"/>
                </a:solidFill>
              </a:rPr>
              <a:t> </a:t>
            </a:r>
            <a:r>
              <a:rPr lang="en-US" sz="2200" dirty="0" err="1" smtClean="0">
                <a:solidFill>
                  <a:srgbClr val="9A0A7F"/>
                </a:solidFill>
              </a:rPr>
              <a:t>toestand</a:t>
            </a:r>
            <a:endParaRPr lang="en-US" sz="2200" dirty="0" smtClean="0">
              <a:solidFill>
                <a:srgbClr val="9A0A7F"/>
              </a:solidFill>
            </a:endParaRPr>
          </a:p>
          <a:p>
            <a:pPr marL="857250" lvl="1" indent="-457200">
              <a:spcBef>
                <a:spcPct val="10000"/>
              </a:spcBef>
              <a:buFont typeface="Wingdings" panose="05000000000000000000" pitchFamily="2" charset="2"/>
              <a:buChar char="Ø"/>
              <a:defRPr/>
            </a:pPr>
            <a:r>
              <a:rPr lang="en-US" sz="2200" dirty="0" err="1" smtClean="0">
                <a:solidFill>
                  <a:srgbClr val="002060"/>
                </a:solidFill>
              </a:rPr>
              <a:t>Maak</a:t>
            </a:r>
            <a:r>
              <a:rPr lang="en-US" sz="2200" dirty="0" smtClean="0">
                <a:solidFill>
                  <a:srgbClr val="002060"/>
                </a:solidFill>
              </a:rPr>
              <a:t> </a:t>
            </a:r>
            <a:r>
              <a:rPr lang="en-US" sz="2200" dirty="0" err="1" smtClean="0">
                <a:solidFill>
                  <a:srgbClr val="002060"/>
                </a:solidFill>
              </a:rPr>
              <a:t>ervaringen</a:t>
            </a:r>
            <a:r>
              <a:rPr lang="en-US" sz="2200" dirty="0" smtClean="0">
                <a:solidFill>
                  <a:srgbClr val="002060"/>
                </a:solidFill>
              </a:rPr>
              <a:t> </a:t>
            </a:r>
            <a:r>
              <a:rPr lang="en-US" sz="2200" dirty="0" err="1" smtClean="0">
                <a:solidFill>
                  <a:srgbClr val="002060"/>
                </a:solidFill>
              </a:rPr>
              <a:t>betekenisvol</a:t>
            </a:r>
            <a:r>
              <a:rPr lang="en-US" sz="2200" dirty="0" smtClean="0">
                <a:solidFill>
                  <a:srgbClr val="002060"/>
                </a:solidFill>
              </a:rPr>
              <a:t> </a:t>
            </a:r>
            <a:r>
              <a:rPr lang="en-US" sz="2200" dirty="0" err="1" smtClean="0">
                <a:solidFill>
                  <a:srgbClr val="002060"/>
                </a:solidFill>
              </a:rPr>
              <a:t>binnen</a:t>
            </a:r>
            <a:r>
              <a:rPr lang="en-US" sz="2200" dirty="0" smtClean="0">
                <a:solidFill>
                  <a:srgbClr val="002060"/>
                </a:solidFill>
              </a:rPr>
              <a:t> de </a:t>
            </a:r>
            <a:r>
              <a:rPr lang="en-US" sz="2200" dirty="0" err="1" smtClean="0">
                <a:solidFill>
                  <a:srgbClr val="002060"/>
                </a:solidFill>
              </a:rPr>
              <a:t>huidige</a:t>
            </a:r>
            <a:r>
              <a:rPr lang="en-US" sz="2200" dirty="0" smtClean="0">
                <a:solidFill>
                  <a:srgbClr val="002060"/>
                </a:solidFill>
              </a:rPr>
              <a:t> context</a:t>
            </a:r>
          </a:p>
          <a:p>
            <a:pPr marL="857250" lvl="1" indent="-457200">
              <a:spcBef>
                <a:spcPct val="10000"/>
              </a:spcBef>
              <a:buFont typeface="Wingdings" panose="05000000000000000000" pitchFamily="2" charset="2"/>
              <a:buChar char="Ø"/>
              <a:defRPr/>
            </a:pPr>
            <a:r>
              <a:rPr lang="nl-NL" sz="2200" dirty="0" smtClean="0">
                <a:solidFill>
                  <a:srgbClr val="002060"/>
                </a:solidFill>
              </a:rPr>
              <a:t>Onderzoek gebeurtenissen en ervaringen vanuit het perspectief van de patiënt</a:t>
            </a:r>
          </a:p>
          <a:p>
            <a:pPr marL="857250" lvl="1" indent="-457200">
              <a:spcBef>
                <a:spcPct val="10000"/>
              </a:spcBef>
              <a:buFont typeface="Wingdings" panose="05000000000000000000" pitchFamily="2" charset="2"/>
              <a:buChar char="Ø"/>
              <a:defRPr/>
            </a:pPr>
            <a:endParaRPr lang="nl-NL" sz="2200" dirty="0" smtClean="0">
              <a:solidFill>
                <a:srgbClr val="002060"/>
              </a:solidFill>
            </a:endParaRPr>
          </a:p>
          <a:p>
            <a:pPr lvl="1"/>
            <a:endParaRPr lang="nl-NL" sz="2200" dirty="0" smtClean="0">
              <a:solidFill>
                <a:srgbClr val="002060"/>
              </a:solidFill>
            </a:endParaRPr>
          </a:p>
        </p:txBody>
      </p:sp>
    </p:spTree>
    <p:extLst>
      <p:ext uri="{BB962C8B-B14F-4D97-AF65-F5344CB8AC3E}">
        <p14:creationId xmlns:p14="http://schemas.microsoft.com/office/powerpoint/2010/main" val="525639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60560"/>
            <a:ext cx="7848600" cy="1098550"/>
          </a:xfrm>
        </p:spPr>
        <p:txBody>
          <a:bodyPr>
            <a:normAutofit/>
          </a:bodyPr>
          <a:lstStyle/>
          <a:p>
            <a:r>
              <a:rPr lang="en-US" sz="2800" dirty="0" err="1" smtClean="0">
                <a:solidFill>
                  <a:schemeClr val="tx1"/>
                </a:solidFill>
              </a:rPr>
              <a:t>Bevorderen</a:t>
            </a:r>
            <a:r>
              <a:rPr lang="en-US" sz="2800" dirty="0" smtClean="0">
                <a:solidFill>
                  <a:schemeClr val="tx1"/>
                </a:solidFill>
              </a:rPr>
              <a:t> van </a:t>
            </a:r>
            <a:r>
              <a:rPr lang="en-US" sz="2800" dirty="0" err="1" smtClean="0">
                <a:solidFill>
                  <a:schemeClr val="tx1"/>
                </a:solidFill>
              </a:rPr>
              <a:t>mentaliseren</a:t>
            </a:r>
            <a:r>
              <a:rPr lang="en-US" sz="2800" dirty="0" smtClean="0">
                <a:solidFill>
                  <a:schemeClr val="tx1"/>
                </a:solidFill>
              </a:rPr>
              <a:t>:</a:t>
            </a:r>
            <a:br>
              <a:rPr lang="en-US" sz="2800" dirty="0" smtClean="0">
                <a:solidFill>
                  <a:schemeClr val="tx1"/>
                </a:solidFill>
              </a:rPr>
            </a:br>
            <a:r>
              <a:rPr lang="en-US" sz="2800" dirty="0" smtClean="0">
                <a:solidFill>
                  <a:schemeClr val="tx1"/>
                </a:solidFill>
              </a:rPr>
              <a:t>Hoe doe je </a:t>
            </a:r>
            <a:r>
              <a:rPr lang="en-US" sz="2800" dirty="0" err="1" smtClean="0">
                <a:solidFill>
                  <a:schemeClr val="tx1"/>
                </a:solidFill>
              </a:rPr>
              <a:t>dat</a:t>
            </a:r>
            <a:r>
              <a:rPr lang="en-US" sz="2800" dirty="0" smtClean="0">
                <a:solidFill>
                  <a:schemeClr val="tx1"/>
                </a:solidFill>
              </a:rPr>
              <a:t>???</a:t>
            </a:r>
            <a:endParaRPr lang="nl-BE" sz="2800" dirty="0">
              <a:solidFill>
                <a:schemeClr val="tx1"/>
              </a:solidFill>
            </a:endParaRPr>
          </a:p>
        </p:txBody>
      </p:sp>
      <p:sp>
        <p:nvSpPr>
          <p:cNvPr id="3" name="Content Placeholder 2"/>
          <p:cNvSpPr>
            <a:spLocks noGrp="1"/>
          </p:cNvSpPr>
          <p:nvPr>
            <p:ph idx="1"/>
          </p:nvPr>
        </p:nvSpPr>
        <p:spPr>
          <a:xfrm>
            <a:off x="251520" y="1600200"/>
            <a:ext cx="8640960" cy="4525963"/>
          </a:xfrm>
        </p:spPr>
        <p:txBody>
          <a:bodyPr>
            <a:normAutofit/>
          </a:bodyPr>
          <a:lstStyle/>
          <a:p>
            <a:pPr marL="376238" indent="-376238">
              <a:spcBef>
                <a:spcPct val="10000"/>
              </a:spcBef>
              <a:defRPr/>
            </a:pPr>
            <a:r>
              <a:rPr lang="nl-NL" dirty="0" smtClean="0">
                <a:solidFill>
                  <a:srgbClr val="002060"/>
                </a:solidFill>
                <a:cs typeface="Arial" pitchFamily="34" charset="0"/>
              </a:rPr>
              <a:t>Expliciet </a:t>
            </a:r>
            <a:r>
              <a:rPr lang="nl-NL" sz="2200" dirty="0" smtClean="0">
                <a:solidFill>
                  <a:srgbClr val="9A0A7F"/>
                </a:solidFill>
              </a:rPr>
              <a:t>interpersoonlijk</a:t>
            </a:r>
          </a:p>
          <a:p>
            <a:pPr marL="857250" lvl="1" indent="-457200">
              <a:spcBef>
                <a:spcPct val="10000"/>
              </a:spcBef>
              <a:buFont typeface="Wingdings" panose="05000000000000000000" pitchFamily="2" charset="2"/>
              <a:buChar char="Ø"/>
              <a:defRPr/>
            </a:pPr>
            <a:r>
              <a:rPr lang="nl-NL" dirty="0" smtClean="0">
                <a:solidFill>
                  <a:srgbClr val="002060"/>
                </a:solidFill>
              </a:rPr>
              <a:t>Ook </a:t>
            </a:r>
            <a:r>
              <a:rPr lang="nl-NL" dirty="0">
                <a:solidFill>
                  <a:srgbClr val="002060"/>
                </a:solidFill>
              </a:rPr>
              <a:t>gericht om patiënt over de ander/relatie te </a:t>
            </a:r>
            <a:r>
              <a:rPr lang="nl-NL" dirty="0" smtClean="0">
                <a:solidFill>
                  <a:srgbClr val="002060"/>
                </a:solidFill>
              </a:rPr>
              <a:t>laten </a:t>
            </a:r>
            <a:r>
              <a:rPr lang="nl-NL" dirty="0" err="1" smtClean="0">
                <a:solidFill>
                  <a:srgbClr val="002060"/>
                </a:solidFill>
              </a:rPr>
              <a:t>mentaliseren</a:t>
            </a:r>
            <a:endParaRPr lang="nl-NL" dirty="0" smtClean="0">
              <a:solidFill>
                <a:srgbClr val="002060"/>
              </a:solidFill>
            </a:endParaRPr>
          </a:p>
          <a:p>
            <a:pPr marL="857250" lvl="1" indent="-457200">
              <a:spcBef>
                <a:spcPct val="10000"/>
              </a:spcBef>
              <a:buFont typeface="Wingdings" panose="05000000000000000000" pitchFamily="2" charset="2"/>
              <a:buChar char="Ø"/>
              <a:defRPr/>
            </a:pPr>
            <a:r>
              <a:rPr lang="nl-NL" dirty="0" smtClean="0">
                <a:solidFill>
                  <a:srgbClr val="002060"/>
                </a:solidFill>
              </a:rPr>
              <a:t>Maak </a:t>
            </a:r>
            <a:r>
              <a:rPr lang="nl-NL" dirty="0">
                <a:solidFill>
                  <a:srgbClr val="002060"/>
                </a:solidFill>
              </a:rPr>
              <a:t>de patiënt nieuwsgierig naar zijn drijfveren en die van anderen</a:t>
            </a:r>
          </a:p>
          <a:p>
            <a:pPr marL="400050" lvl="1" indent="0">
              <a:spcBef>
                <a:spcPct val="10000"/>
              </a:spcBef>
              <a:buNone/>
              <a:defRPr/>
            </a:pPr>
            <a:endParaRPr lang="en-US" dirty="0">
              <a:solidFill>
                <a:srgbClr val="002060"/>
              </a:solidFill>
              <a:cs typeface="Arial" pitchFamily="34" charset="0"/>
            </a:endParaRPr>
          </a:p>
          <a:p>
            <a:pPr marL="376238" indent="-376238">
              <a:spcBef>
                <a:spcPct val="10000"/>
              </a:spcBef>
              <a:defRPr/>
            </a:pPr>
            <a:r>
              <a:rPr lang="nl-NL" sz="2200" dirty="0" smtClean="0">
                <a:solidFill>
                  <a:srgbClr val="9A0A7F"/>
                </a:solidFill>
              </a:rPr>
              <a:t>Gericht </a:t>
            </a:r>
            <a:r>
              <a:rPr lang="nl-NL" sz="2200" dirty="0">
                <a:solidFill>
                  <a:srgbClr val="9A0A7F"/>
                </a:solidFill>
              </a:rPr>
              <a:t>op </a:t>
            </a:r>
            <a:r>
              <a:rPr lang="nl-NL" sz="2200" dirty="0" smtClean="0">
                <a:solidFill>
                  <a:srgbClr val="9A0A7F"/>
                </a:solidFill>
              </a:rPr>
              <a:t>affect</a:t>
            </a:r>
            <a:r>
              <a:rPr lang="nl-NL" dirty="0" smtClean="0">
                <a:solidFill>
                  <a:srgbClr val="002060"/>
                </a:solidFill>
                <a:cs typeface="Arial" pitchFamily="34" charset="0"/>
              </a:rPr>
              <a:t> </a:t>
            </a:r>
          </a:p>
          <a:p>
            <a:pPr marL="857250" lvl="1" indent="-457200">
              <a:spcBef>
                <a:spcPct val="10000"/>
              </a:spcBef>
              <a:buFont typeface="Wingdings" panose="05000000000000000000" pitchFamily="2" charset="2"/>
              <a:buChar char="Ø"/>
              <a:defRPr/>
            </a:pPr>
            <a:r>
              <a:rPr lang="nl-NL" dirty="0" smtClean="0">
                <a:solidFill>
                  <a:srgbClr val="002060"/>
                </a:solidFill>
                <a:cs typeface="Arial" pitchFamily="34" charset="0"/>
              </a:rPr>
              <a:t>Help hen woorden te vinden voor gevoelens</a:t>
            </a:r>
          </a:p>
          <a:p>
            <a:pPr marL="857250" lvl="1" indent="-457200">
              <a:spcBef>
                <a:spcPct val="10000"/>
              </a:spcBef>
              <a:buFont typeface="Wingdings" panose="05000000000000000000" pitchFamily="2" charset="2"/>
              <a:buChar char="Ø"/>
              <a:defRPr/>
            </a:pPr>
            <a:r>
              <a:rPr lang="nl-NL" dirty="0" smtClean="0">
                <a:solidFill>
                  <a:srgbClr val="002060"/>
                </a:solidFill>
                <a:cs typeface="Arial" pitchFamily="34" charset="0"/>
              </a:rPr>
              <a:t>Ga op zoek naar gemengde gevoelens (</a:t>
            </a:r>
            <a:r>
              <a:rPr lang="nl-NL" dirty="0" err="1" smtClean="0">
                <a:solidFill>
                  <a:srgbClr val="002060"/>
                </a:solidFill>
                <a:cs typeface="Arial" pitchFamily="34" charset="0"/>
              </a:rPr>
              <a:t>meerlaagdigheid</a:t>
            </a:r>
            <a:r>
              <a:rPr lang="nl-NL" dirty="0" smtClean="0">
                <a:solidFill>
                  <a:srgbClr val="002060"/>
                </a:solidFill>
                <a:cs typeface="Arial" pitchFamily="34" charset="0"/>
              </a:rPr>
              <a:t>)</a:t>
            </a:r>
          </a:p>
          <a:p>
            <a:pPr marL="857250" lvl="1" indent="-457200">
              <a:spcBef>
                <a:spcPct val="10000"/>
              </a:spcBef>
              <a:buFont typeface="Wingdings" panose="05000000000000000000" pitchFamily="2" charset="2"/>
              <a:buChar char="Ø"/>
              <a:defRPr/>
            </a:pPr>
            <a:r>
              <a:rPr lang="nl-NL" dirty="0" smtClean="0">
                <a:solidFill>
                  <a:srgbClr val="002060"/>
                </a:solidFill>
                <a:cs typeface="Arial" pitchFamily="34" charset="0"/>
              </a:rPr>
              <a:t>Laat je niet alleen afleiden door besproken affect, maar richt je ook op het actuele affect in de sessie</a:t>
            </a:r>
          </a:p>
          <a:p>
            <a:pPr marL="857250" lvl="1" indent="-457200">
              <a:spcBef>
                <a:spcPct val="10000"/>
              </a:spcBef>
              <a:buFont typeface="Wingdings" panose="05000000000000000000" pitchFamily="2" charset="2"/>
              <a:buChar char="Ø"/>
              <a:defRPr/>
            </a:pPr>
            <a:endParaRPr lang="nl-NL" dirty="0" smtClean="0">
              <a:solidFill>
                <a:srgbClr val="002060"/>
              </a:solidFill>
              <a:cs typeface="Arial" pitchFamily="34" charset="0"/>
            </a:endParaRPr>
          </a:p>
          <a:p>
            <a:pPr marL="409575" lvl="1" indent="-457200">
              <a:spcBef>
                <a:spcPct val="10000"/>
              </a:spcBef>
              <a:buFont typeface="Wingdings" panose="05000000000000000000" pitchFamily="2" charset="2"/>
              <a:buChar char="Ø"/>
              <a:defRPr/>
            </a:pPr>
            <a:r>
              <a:rPr lang="en-US" sz="2200" dirty="0" err="1" smtClean="0">
                <a:solidFill>
                  <a:srgbClr val="9A0A7F"/>
                </a:solidFill>
              </a:rPr>
              <a:t>Spanningsniveau</a:t>
            </a:r>
            <a:r>
              <a:rPr lang="en-US" sz="2200" dirty="0" smtClean="0">
                <a:solidFill>
                  <a:srgbClr val="9A0A7F"/>
                </a:solidFill>
              </a:rPr>
              <a:t> </a:t>
            </a:r>
            <a:r>
              <a:rPr lang="en-US" sz="2200" dirty="0" err="1" smtClean="0">
                <a:solidFill>
                  <a:srgbClr val="9A0A7F"/>
                </a:solidFill>
              </a:rPr>
              <a:t>blijven</a:t>
            </a:r>
            <a:r>
              <a:rPr lang="en-US" sz="2200" dirty="0" smtClean="0">
                <a:solidFill>
                  <a:srgbClr val="9A0A7F"/>
                </a:solidFill>
              </a:rPr>
              <a:t> </a:t>
            </a:r>
            <a:r>
              <a:rPr lang="en-US" sz="2200" dirty="0" err="1" smtClean="0">
                <a:solidFill>
                  <a:srgbClr val="9A0A7F"/>
                </a:solidFill>
              </a:rPr>
              <a:t>reguleren</a:t>
            </a:r>
            <a:r>
              <a:rPr lang="en-US" sz="2200" dirty="0" smtClean="0">
                <a:solidFill>
                  <a:srgbClr val="9A0A7F"/>
                </a:solidFill>
              </a:rPr>
              <a:t>!</a:t>
            </a:r>
          </a:p>
          <a:p>
            <a:pPr marL="409575" indent="-457200">
              <a:spcBef>
                <a:spcPct val="10000"/>
              </a:spcBef>
              <a:buFont typeface="Wingdings" panose="05000000000000000000" pitchFamily="2" charset="2"/>
              <a:buChar char="Ø"/>
              <a:defRPr/>
            </a:pPr>
            <a:endParaRPr lang="nl-NL" dirty="0">
              <a:solidFill>
                <a:srgbClr val="002060"/>
              </a:solidFill>
              <a:cs typeface="Arial" pitchFamily="34" charset="0"/>
            </a:endParaRPr>
          </a:p>
          <a:p>
            <a:pPr marL="376238" indent="-376238">
              <a:spcBef>
                <a:spcPct val="10000"/>
              </a:spcBef>
              <a:defRPr/>
            </a:pPr>
            <a:endParaRPr lang="en-US" dirty="0">
              <a:solidFill>
                <a:srgbClr val="000066"/>
              </a:solidFill>
              <a:cs typeface="Arial" pitchFamily="34" charset="0"/>
            </a:endParaRPr>
          </a:p>
          <a:p>
            <a:endParaRPr lang="nl-BE" dirty="0"/>
          </a:p>
        </p:txBody>
      </p:sp>
    </p:spTree>
    <p:extLst>
      <p:ext uri="{BB962C8B-B14F-4D97-AF65-F5344CB8AC3E}">
        <p14:creationId xmlns:p14="http://schemas.microsoft.com/office/powerpoint/2010/main" val="3840276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ext Box 2"/>
          <p:cNvSpPr txBox="1">
            <a:spLocks noChangeArrowheads="1"/>
          </p:cNvSpPr>
          <p:nvPr/>
        </p:nvSpPr>
        <p:spPr bwMode="auto">
          <a:xfrm>
            <a:off x="1331913" y="476250"/>
            <a:ext cx="7777162" cy="523875"/>
          </a:xfrm>
          <a:prstGeom prst="rect">
            <a:avLst/>
          </a:prstGeom>
          <a:noFill/>
          <a:ln w="9525">
            <a:noFill/>
            <a:miter lim="800000"/>
            <a:headEnd/>
            <a:tailEnd/>
          </a:ln>
        </p:spPr>
        <p:txBody>
          <a:bodyPr>
            <a:spAutoFit/>
          </a:bodyPr>
          <a:lstStyle/>
          <a:p>
            <a:pPr eaLnBrk="0" hangingPunct="0">
              <a:spcBef>
                <a:spcPct val="50000"/>
              </a:spcBef>
            </a:pPr>
            <a:r>
              <a:rPr lang="nl-NL" sz="2800"/>
              <a:t>Interventiespectrum</a:t>
            </a:r>
          </a:p>
        </p:txBody>
      </p:sp>
      <p:graphicFrame>
        <p:nvGraphicFramePr>
          <p:cNvPr id="576515" name="Group 3"/>
          <p:cNvGraphicFramePr>
            <a:graphicFrameLocks noGrp="1"/>
          </p:cNvGraphicFramePr>
          <p:nvPr/>
        </p:nvGraphicFramePr>
        <p:xfrm>
          <a:off x="1258888" y="1989138"/>
          <a:ext cx="6818312" cy="3395663"/>
        </p:xfrm>
        <a:graphic>
          <a:graphicData uri="http://schemas.openxmlformats.org/drawingml/2006/table">
            <a:tbl>
              <a:tblPr/>
              <a:tblGrid>
                <a:gridCol w="842962">
                  <a:extLst>
                    <a:ext uri="{9D8B030D-6E8A-4147-A177-3AD203B41FA5}">
                      <a16:colId xmlns:a16="http://schemas.microsoft.com/office/drawing/2014/main" val="20000"/>
                    </a:ext>
                  </a:extLst>
                </a:gridCol>
                <a:gridCol w="1293813">
                  <a:extLst>
                    <a:ext uri="{9D8B030D-6E8A-4147-A177-3AD203B41FA5}">
                      <a16:colId xmlns:a16="http://schemas.microsoft.com/office/drawing/2014/main" val="20001"/>
                    </a:ext>
                  </a:extLst>
                </a:gridCol>
                <a:gridCol w="4681537">
                  <a:extLst>
                    <a:ext uri="{9D8B030D-6E8A-4147-A177-3AD203B41FA5}">
                      <a16:colId xmlns:a16="http://schemas.microsoft.com/office/drawing/2014/main" val="20002"/>
                    </a:ext>
                  </a:extLst>
                </a:gridCol>
              </a:tblGrid>
              <a:tr h="581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rPr>
                        <a:t>		 minst           meest   </a:t>
                      </a:r>
                    </a:p>
                  </a:txBody>
                  <a:tcPr vert="eaVert"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rgbClr val="FFFFFF"/>
                          </a:solidFill>
                          <a:effectLst/>
                          <a:latin typeface="Arial" pitchFamily="34" charset="0"/>
                          <a:ea typeface="Arial Unicode MS" pitchFamily="34" charset="-128"/>
                          <a:cs typeface="Arial" pitchFamily="34" charset="0"/>
                        </a:rPr>
                        <a:t>Steunend en </a:t>
                      </a:r>
                      <a:r>
                        <a:rPr kumimoji="0" lang="nl-NL" sz="2000" b="0" i="0" u="none" strike="noStrike" cap="none" normalizeH="0" baseline="0" dirty="0" err="1" smtClean="0">
                          <a:ln>
                            <a:noFill/>
                          </a:ln>
                          <a:solidFill>
                            <a:srgbClr val="FFFFFF"/>
                          </a:solidFill>
                          <a:effectLst/>
                          <a:latin typeface="Arial" pitchFamily="34" charset="0"/>
                          <a:ea typeface="Arial Unicode MS" pitchFamily="34" charset="-128"/>
                          <a:cs typeface="Arial" pitchFamily="34" charset="0"/>
                        </a:rPr>
                        <a:t>empathisch</a:t>
                      </a:r>
                      <a:r>
                        <a:rPr kumimoji="0" lang="nl-NL" sz="2000" b="0" i="0" u="none" strike="noStrike" cap="none" normalizeH="0" baseline="0" dirty="0" smtClean="0">
                          <a:ln>
                            <a:noFill/>
                          </a:ln>
                          <a:solidFill>
                            <a:srgbClr val="FFFFFF"/>
                          </a:solidFill>
                          <a:effectLst/>
                          <a:latin typeface="Arial" pitchFamily="34" charset="0"/>
                          <a:ea typeface="Arial Unicode MS" pitchFamily="34" charset="-128"/>
                          <a:cs typeface="Arial" pitchFamily="34" charset="0"/>
                        </a:rPr>
                        <a:t> reageren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530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smtClean="0">
                        <a:ln>
                          <a:noFill/>
                        </a:ln>
                        <a:solidFill>
                          <a:schemeClr val="tx1"/>
                        </a:solidFill>
                        <a:effectLst/>
                        <a:latin typeface="Arial" pitchFamily="34" charset="0"/>
                        <a:ea typeface="Arial Unicode MS" pitchFamily="34" charset="-128"/>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vMerge="1">
                  <a:txBody>
                    <a:bodyPr/>
                    <a:lstStyle/>
                    <a:p>
                      <a:endParaRPr lang="nl-NL"/>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rgbClr val="090618"/>
                          </a:solidFill>
                          <a:effectLst/>
                          <a:latin typeface="Arial" pitchFamily="34" charset="0"/>
                          <a:ea typeface="Arial Unicode MS" pitchFamily="34" charset="-128"/>
                          <a:cs typeface="Arial" pitchFamily="34" charset="0"/>
                        </a:rPr>
                        <a:t>Verduidelijken, uitwerken en uitdagen</a:t>
                      </a:r>
                      <a:r>
                        <a:rPr kumimoji="0" lang="nl-NL" sz="2800" b="0" i="0" u="none" strike="noStrike" cap="none" normalizeH="0" baseline="0" dirty="0" smtClean="0">
                          <a:ln>
                            <a:noFill/>
                          </a:ln>
                          <a:solidFill>
                            <a:schemeClr val="tx1"/>
                          </a:solidFill>
                          <a:effectLst/>
                          <a:latin typeface="Times New Roman" pitchFamily="18" charset="0"/>
                          <a:ea typeface="Arial Unicode MS" pitchFamily="34" charset="-128"/>
                          <a:cs typeface="Arial" pitchFamily="34" charset="0"/>
                        </a:rPr>
                        <a:t>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568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smtClean="0">
                        <a:ln>
                          <a:noFill/>
                        </a:ln>
                        <a:solidFill>
                          <a:schemeClr val="tx1"/>
                        </a:solidFill>
                        <a:effectLst/>
                        <a:latin typeface="Arial" pitchFamily="34" charset="0"/>
                        <a:ea typeface="Arial Unicode MS" pitchFamily="34" charset="-128"/>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vMerge="1">
                  <a:txBody>
                    <a:bodyPr/>
                    <a:lstStyle/>
                    <a:p>
                      <a:endParaRPr lang="nl-NL"/>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rgbClr val="333333"/>
                          </a:solidFill>
                          <a:effectLst/>
                          <a:latin typeface="Arial" pitchFamily="34" charset="0"/>
                          <a:ea typeface="Arial Unicode MS" pitchFamily="34" charset="-128"/>
                          <a:cs typeface="Arial" pitchFamily="34" charset="0"/>
                        </a:rPr>
                        <a:t>Mentaliseren en affect focus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r h="530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smtClean="0">
                        <a:ln>
                          <a:noFill/>
                        </a:ln>
                        <a:solidFill>
                          <a:schemeClr val="tx1"/>
                        </a:solidFill>
                        <a:effectLst/>
                        <a:latin typeface="Arial" pitchFamily="34" charset="0"/>
                        <a:ea typeface="Arial Unicode MS" pitchFamily="34" charset="-128"/>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nl-NL"/>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rPr>
                        <a:t>Mentaliseren in/van de relatie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85863">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8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4"/>
                  </a:ext>
                </a:extLst>
              </a:tr>
            </a:tbl>
          </a:graphicData>
        </a:graphic>
      </p:graphicFrame>
      <p:sp>
        <p:nvSpPr>
          <p:cNvPr id="178204" name="Text Box 32"/>
          <p:cNvSpPr txBox="1">
            <a:spLocks noChangeArrowheads="1"/>
          </p:cNvSpPr>
          <p:nvPr/>
        </p:nvSpPr>
        <p:spPr bwMode="auto">
          <a:xfrm>
            <a:off x="539750" y="4508500"/>
            <a:ext cx="7696200" cy="366713"/>
          </a:xfrm>
          <a:prstGeom prst="rect">
            <a:avLst/>
          </a:prstGeom>
          <a:noFill/>
          <a:ln w="9525">
            <a:noFill/>
            <a:miter lim="800000"/>
            <a:headEnd/>
            <a:tailEnd/>
          </a:ln>
        </p:spPr>
        <p:txBody>
          <a:bodyPr>
            <a:spAutoFit/>
          </a:bodyPr>
          <a:lstStyle/>
          <a:p>
            <a:pPr algn="ctr" eaLnBrk="0" hangingPunct="0">
              <a:spcBef>
                <a:spcPct val="50000"/>
              </a:spcBef>
            </a:pPr>
            <a:r>
              <a:rPr lang="nl-NL" sz="1800"/>
              <a:t>Gerangschikt naar complexiteit, diepte en emotionele intensiteit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55650" y="2276475"/>
            <a:ext cx="7772400" cy="1362075"/>
          </a:xfrm>
        </p:spPr>
        <p:txBody>
          <a:bodyPr/>
          <a:lstStyle/>
          <a:p>
            <a:pPr>
              <a:defRPr/>
            </a:pPr>
            <a:endParaRPr lang="en-US" dirty="0"/>
          </a:p>
        </p:txBody>
      </p:sp>
      <p:sp>
        <p:nvSpPr>
          <p:cNvPr id="27651" name="Text Placeholder 6"/>
          <p:cNvSpPr>
            <a:spLocks noGrp="1"/>
          </p:cNvSpPr>
          <p:nvPr>
            <p:ph type="body" idx="1"/>
          </p:nvPr>
        </p:nvSpPr>
        <p:spPr>
          <a:xfrm>
            <a:off x="684213" y="1196975"/>
            <a:ext cx="7772400" cy="504825"/>
          </a:xfrm>
        </p:spPr>
        <p:txBody>
          <a:bodyPr/>
          <a:lstStyle/>
          <a:p>
            <a:pPr algn="ctr"/>
            <a:r>
              <a:rPr lang="en-US" sz="3200" b="1" smtClean="0"/>
              <a:t>Traject van mentaliseren in de sessie</a:t>
            </a:r>
            <a:endParaRPr lang="nl-NL" sz="3200" b="1" smtClean="0"/>
          </a:p>
        </p:txBody>
      </p:sp>
      <p:sp>
        <p:nvSpPr>
          <p:cNvPr id="8" name="Afgeronde rechthoek 7"/>
          <p:cNvSpPr/>
          <p:nvPr/>
        </p:nvSpPr>
        <p:spPr bwMode="auto">
          <a:xfrm>
            <a:off x="827088" y="1989138"/>
            <a:ext cx="1223962" cy="863600"/>
          </a:xfrm>
          <a:prstGeom prst="roundRect">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1200" b="1" dirty="0">
              <a:solidFill>
                <a:schemeClr val="accent3"/>
              </a:solidFill>
            </a:endParaRPr>
          </a:p>
          <a:p>
            <a:pPr eaLnBrk="0" hangingPunct="0">
              <a:defRPr/>
            </a:pPr>
            <a:r>
              <a:rPr lang="en-US" sz="1200" b="1" dirty="0" err="1">
                <a:solidFill>
                  <a:schemeClr val="accent3"/>
                </a:solidFill>
              </a:rPr>
              <a:t>Verhaal</a:t>
            </a:r>
            <a:r>
              <a:rPr lang="en-US" sz="1200" b="1" dirty="0">
                <a:solidFill>
                  <a:schemeClr val="accent3"/>
                </a:solidFill>
              </a:rPr>
              <a:t> of </a:t>
            </a:r>
          </a:p>
          <a:p>
            <a:pPr eaLnBrk="0" hangingPunct="0">
              <a:defRPr/>
            </a:pPr>
            <a:r>
              <a:rPr lang="en-US" sz="1200" b="1" dirty="0" err="1">
                <a:solidFill>
                  <a:schemeClr val="accent3"/>
                </a:solidFill>
              </a:rPr>
              <a:t>gebeurtenis</a:t>
            </a:r>
            <a:endParaRPr lang="nl-NL" sz="1200" b="1" dirty="0">
              <a:solidFill>
                <a:schemeClr val="accent3"/>
              </a:solidFill>
            </a:endParaRPr>
          </a:p>
        </p:txBody>
      </p:sp>
      <p:sp>
        <p:nvSpPr>
          <p:cNvPr id="10" name="Afgeronde rechthoek 9"/>
          <p:cNvSpPr/>
          <p:nvPr/>
        </p:nvSpPr>
        <p:spPr bwMode="auto">
          <a:xfrm>
            <a:off x="6948488" y="3716338"/>
            <a:ext cx="1223962" cy="865187"/>
          </a:xfrm>
          <a:prstGeom prst="roundRect">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1200" b="1" dirty="0">
              <a:solidFill>
                <a:schemeClr val="accent3"/>
              </a:solidFill>
            </a:endParaRPr>
          </a:p>
          <a:p>
            <a:pPr eaLnBrk="0" hangingPunct="0">
              <a:defRPr/>
            </a:pPr>
            <a:r>
              <a:rPr lang="en-US" sz="1200" b="1" dirty="0" err="1">
                <a:solidFill>
                  <a:schemeClr val="accent3"/>
                </a:solidFill>
              </a:rPr>
              <a:t>Gevoel</a:t>
            </a:r>
            <a:r>
              <a:rPr lang="en-US" sz="1200" b="1" dirty="0">
                <a:solidFill>
                  <a:schemeClr val="accent3"/>
                </a:solidFill>
              </a:rPr>
              <a:t> nu over </a:t>
            </a:r>
            <a:r>
              <a:rPr lang="en-US" sz="1200" b="1" dirty="0" err="1">
                <a:solidFill>
                  <a:schemeClr val="accent3"/>
                </a:solidFill>
              </a:rPr>
              <a:t>verhaal</a:t>
            </a:r>
            <a:endParaRPr lang="nl-NL" sz="1200" b="1" dirty="0">
              <a:solidFill>
                <a:schemeClr val="accent3"/>
              </a:solidFill>
            </a:endParaRPr>
          </a:p>
        </p:txBody>
      </p:sp>
      <p:sp>
        <p:nvSpPr>
          <p:cNvPr id="11" name="Afgeronde rechthoek 10"/>
          <p:cNvSpPr/>
          <p:nvPr/>
        </p:nvSpPr>
        <p:spPr bwMode="auto">
          <a:xfrm>
            <a:off x="3779838" y="3716338"/>
            <a:ext cx="1223962" cy="865187"/>
          </a:xfrm>
          <a:prstGeom prst="roundRect">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sz="1200" b="1" dirty="0" err="1">
                <a:solidFill>
                  <a:schemeClr val="accent3"/>
                </a:solidFill>
              </a:rPr>
              <a:t>Ervaring</a:t>
            </a:r>
            <a:r>
              <a:rPr lang="en-US" sz="1200" b="1" dirty="0">
                <a:solidFill>
                  <a:schemeClr val="accent3"/>
                </a:solidFill>
              </a:rPr>
              <a:t> nu </a:t>
            </a:r>
            <a:r>
              <a:rPr lang="en-US" sz="1200" b="1" dirty="0" err="1" smtClean="0">
                <a:solidFill>
                  <a:schemeClr val="accent3"/>
                </a:solidFill>
              </a:rPr>
              <a:t>Inbrengen</a:t>
            </a:r>
            <a:r>
              <a:rPr lang="en-US" sz="1200" b="1" dirty="0" smtClean="0">
                <a:solidFill>
                  <a:schemeClr val="accent3"/>
                </a:solidFill>
              </a:rPr>
              <a:t> </a:t>
            </a:r>
            <a:r>
              <a:rPr lang="en-US" sz="1200" b="1" dirty="0">
                <a:solidFill>
                  <a:schemeClr val="accent3"/>
                </a:solidFill>
              </a:rPr>
              <a:t>in </a:t>
            </a:r>
            <a:r>
              <a:rPr lang="en-US" sz="1200" b="1" dirty="0" err="1">
                <a:solidFill>
                  <a:schemeClr val="accent3"/>
                </a:solidFill>
              </a:rPr>
              <a:t>gesprek</a:t>
            </a:r>
            <a:endParaRPr lang="nl-NL" sz="1200" b="1" dirty="0">
              <a:solidFill>
                <a:schemeClr val="accent3"/>
              </a:solidFill>
            </a:endParaRPr>
          </a:p>
        </p:txBody>
      </p:sp>
      <p:sp>
        <p:nvSpPr>
          <p:cNvPr id="12" name="Afgeronde rechthoek 11"/>
          <p:cNvSpPr/>
          <p:nvPr/>
        </p:nvSpPr>
        <p:spPr bwMode="auto">
          <a:xfrm>
            <a:off x="827088" y="3716338"/>
            <a:ext cx="1223962" cy="865187"/>
          </a:xfrm>
          <a:prstGeom prst="roundRect">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1200" b="1" dirty="0">
              <a:solidFill>
                <a:schemeClr val="accent3"/>
              </a:solidFill>
            </a:endParaRPr>
          </a:p>
          <a:p>
            <a:pPr eaLnBrk="0" hangingPunct="0">
              <a:defRPr/>
            </a:pPr>
            <a:r>
              <a:rPr lang="en-US" sz="1200" b="1" dirty="0" err="1">
                <a:solidFill>
                  <a:schemeClr val="accent3"/>
                </a:solidFill>
              </a:rPr>
              <a:t>Alternatief</a:t>
            </a:r>
            <a:r>
              <a:rPr lang="en-US" sz="1200" b="1" dirty="0">
                <a:solidFill>
                  <a:schemeClr val="accent3"/>
                </a:solidFill>
              </a:rPr>
              <a:t> </a:t>
            </a:r>
            <a:r>
              <a:rPr lang="en-US" sz="1200" b="1" dirty="0" err="1">
                <a:solidFill>
                  <a:schemeClr val="accent3"/>
                </a:solidFill>
              </a:rPr>
              <a:t>perspectief</a:t>
            </a:r>
            <a:endParaRPr lang="nl-NL" sz="1200" b="1" dirty="0">
              <a:solidFill>
                <a:schemeClr val="accent3"/>
              </a:solidFill>
            </a:endParaRPr>
          </a:p>
        </p:txBody>
      </p:sp>
      <p:sp>
        <p:nvSpPr>
          <p:cNvPr id="13" name="Afgeronde rechthoek 12"/>
          <p:cNvSpPr/>
          <p:nvPr/>
        </p:nvSpPr>
        <p:spPr bwMode="auto">
          <a:xfrm>
            <a:off x="6948488" y="1989138"/>
            <a:ext cx="1223962" cy="863600"/>
          </a:xfrm>
          <a:prstGeom prst="roundRect">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1200" b="1" dirty="0">
              <a:solidFill>
                <a:schemeClr val="accent3"/>
              </a:solidFill>
            </a:endParaRPr>
          </a:p>
          <a:p>
            <a:pPr eaLnBrk="0" hangingPunct="0">
              <a:defRPr/>
            </a:pPr>
            <a:r>
              <a:rPr lang="en-US" sz="1200" b="1" dirty="0" err="1">
                <a:solidFill>
                  <a:schemeClr val="accent3"/>
                </a:solidFill>
              </a:rPr>
              <a:t>Reflectie</a:t>
            </a:r>
            <a:r>
              <a:rPr lang="en-US" sz="1200" b="1" dirty="0">
                <a:solidFill>
                  <a:schemeClr val="accent3"/>
                </a:solidFill>
              </a:rPr>
              <a:t> op </a:t>
            </a:r>
            <a:r>
              <a:rPr lang="en-US" sz="1200" b="1" dirty="0" err="1">
                <a:solidFill>
                  <a:schemeClr val="accent3"/>
                </a:solidFill>
              </a:rPr>
              <a:t>gebeuren</a:t>
            </a:r>
            <a:r>
              <a:rPr lang="en-US" sz="1200" b="1" dirty="0">
                <a:solidFill>
                  <a:schemeClr val="accent3"/>
                </a:solidFill>
              </a:rPr>
              <a:t>, </a:t>
            </a:r>
            <a:r>
              <a:rPr lang="en-US" sz="1200" b="1" dirty="0" err="1">
                <a:solidFill>
                  <a:schemeClr val="accent3"/>
                </a:solidFill>
              </a:rPr>
              <a:t>ervaring</a:t>
            </a:r>
            <a:endParaRPr lang="nl-NL" sz="1200" b="1" dirty="0">
              <a:solidFill>
                <a:schemeClr val="accent3"/>
              </a:solidFill>
            </a:endParaRPr>
          </a:p>
        </p:txBody>
      </p:sp>
      <p:sp>
        <p:nvSpPr>
          <p:cNvPr id="14" name="Afgeronde rechthoek 13"/>
          <p:cNvSpPr/>
          <p:nvPr/>
        </p:nvSpPr>
        <p:spPr bwMode="auto">
          <a:xfrm>
            <a:off x="3779838" y="1989138"/>
            <a:ext cx="1223962" cy="863600"/>
          </a:xfrm>
          <a:prstGeom prst="roundRect">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1200" b="1" dirty="0">
              <a:solidFill>
                <a:schemeClr val="accent3"/>
              </a:solidFill>
            </a:endParaRPr>
          </a:p>
          <a:p>
            <a:pPr eaLnBrk="0" hangingPunct="0">
              <a:defRPr/>
            </a:pPr>
            <a:r>
              <a:rPr lang="en-US" sz="1200" b="1" dirty="0" err="1">
                <a:solidFill>
                  <a:schemeClr val="accent3"/>
                </a:solidFill>
              </a:rPr>
              <a:t>Ervaring</a:t>
            </a:r>
            <a:r>
              <a:rPr lang="en-US" sz="1200" b="1" dirty="0">
                <a:solidFill>
                  <a:schemeClr val="accent3"/>
                </a:solidFill>
              </a:rPr>
              <a:t> op </a:t>
            </a:r>
            <a:r>
              <a:rPr lang="en-US" sz="1200" b="1" dirty="0" err="1">
                <a:solidFill>
                  <a:schemeClr val="accent3"/>
                </a:solidFill>
              </a:rPr>
              <a:t>dat</a:t>
            </a:r>
            <a:r>
              <a:rPr lang="en-US" sz="1200" b="1" dirty="0">
                <a:solidFill>
                  <a:schemeClr val="accent3"/>
                </a:solidFill>
              </a:rPr>
              <a:t> moment</a:t>
            </a:r>
            <a:endParaRPr lang="nl-NL" sz="1200" b="1" dirty="0">
              <a:solidFill>
                <a:schemeClr val="accent3"/>
              </a:solidFill>
            </a:endParaRPr>
          </a:p>
        </p:txBody>
      </p:sp>
      <p:sp>
        <p:nvSpPr>
          <p:cNvPr id="27660" name="PIJL-RECHTS 14"/>
          <p:cNvSpPr>
            <a:spLocks noChangeArrowheads="1"/>
          </p:cNvSpPr>
          <p:nvPr/>
        </p:nvSpPr>
        <p:spPr bwMode="auto">
          <a:xfrm>
            <a:off x="2411413" y="2276475"/>
            <a:ext cx="1152525" cy="288925"/>
          </a:xfrm>
          <a:prstGeom prst="rightArrow">
            <a:avLst>
              <a:gd name="adj1" fmla="val 50000"/>
              <a:gd name="adj2" fmla="val 49863"/>
            </a:avLst>
          </a:prstGeom>
          <a:solidFill>
            <a:schemeClr val="accent1"/>
          </a:solidFill>
          <a:ln w="9525" algn="ctr">
            <a:solidFill>
              <a:schemeClr val="tx1"/>
            </a:solidFill>
            <a:round/>
            <a:headEnd/>
            <a:tailEnd/>
          </a:ln>
        </p:spPr>
        <p:txBody>
          <a:bodyPr/>
          <a:lstStyle/>
          <a:p>
            <a:pPr eaLnBrk="0" hangingPunct="0"/>
            <a:endParaRPr lang="nl-NL" sz="2400">
              <a:solidFill>
                <a:schemeClr val="tx1"/>
              </a:solidFill>
            </a:endParaRPr>
          </a:p>
        </p:txBody>
      </p:sp>
      <p:sp>
        <p:nvSpPr>
          <p:cNvPr id="27661" name="PIJL-RECHTS 18"/>
          <p:cNvSpPr>
            <a:spLocks noChangeArrowheads="1"/>
          </p:cNvSpPr>
          <p:nvPr/>
        </p:nvSpPr>
        <p:spPr bwMode="auto">
          <a:xfrm>
            <a:off x="5435600" y="2276475"/>
            <a:ext cx="1152525" cy="288925"/>
          </a:xfrm>
          <a:prstGeom prst="rightArrow">
            <a:avLst>
              <a:gd name="adj1" fmla="val 50000"/>
              <a:gd name="adj2" fmla="val 49863"/>
            </a:avLst>
          </a:prstGeom>
          <a:solidFill>
            <a:schemeClr val="accent1"/>
          </a:solidFill>
          <a:ln w="9525" algn="ctr">
            <a:solidFill>
              <a:schemeClr val="tx1"/>
            </a:solidFill>
            <a:round/>
            <a:headEnd/>
            <a:tailEnd/>
          </a:ln>
        </p:spPr>
        <p:txBody>
          <a:bodyPr/>
          <a:lstStyle/>
          <a:p>
            <a:pPr eaLnBrk="0" hangingPunct="0"/>
            <a:endParaRPr lang="nl-NL" sz="2400">
              <a:solidFill>
                <a:schemeClr val="tx1"/>
              </a:solidFill>
            </a:endParaRPr>
          </a:p>
        </p:txBody>
      </p:sp>
      <p:sp>
        <p:nvSpPr>
          <p:cNvPr id="27662" name="PIJL-OMLAAG 19"/>
          <p:cNvSpPr>
            <a:spLocks noChangeArrowheads="1"/>
          </p:cNvSpPr>
          <p:nvPr/>
        </p:nvSpPr>
        <p:spPr bwMode="auto">
          <a:xfrm>
            <a:off x="7380288" y="2924175"/>
            <a:ext cx="288925" cy="720725"/>
          </a:xfrm>
          <a:prstGeom prst="downArrow">
            <a:avLst>
              <a:gd name="adj1" fmla="val 50000"/>
              <a:gd name="adj2" fmla="val 49890"/>
            </a:avLst>
          </a:prstGeom>
          <a:solidFill>
            <a:schemeClr val="accent1"/>
          </a:solidFill>
          <a:ln w="9525" algn="ctr">
            <a:solidFill>
              <a:schemeClr val="tx1"/>
            </a:solidFill>
            <a:round/>
            <a:headEnd/>
            <a:tailEnd/>
          </a:ln>
        </p:spPr>
        <p:txBody>
          <a:bodyPr/>
          <a:lstStyle/>
          <a:p>
            <a:pPr eaLnBrk="0" hangingPunct="0"/>
            <a:endParaRPr lang="nl-NL" sz="2400">
              <a:solidFill>
                <a:schemeClr val="tx1"/>
              </a:solidFill>
            </a:endParaRPr>
          </a:p>
        </p:txBody>
      </p:sp>
      <p:sp>
        <p:nvSpPr>
          <p:cNvPr id="27663" name="PIJL-RECHTS 20"/>
          <p:cNvSpPr>
            <a:spLocks noChangeArrowheads="1"/>
          </p:cNvSpPr>
          <p:nvPr/>
        </p:nvSpPr>
        <p:spPr bwMode="auto">
          <a:xfrm rot="10800000">
            <a:off x="5435600" y="4005263"/>
            <a:ext cx="1152525" cy="287337"/>
          </a:xfrm>
          <a:prstGeom prst="rightArrow">
            <a:avLst>
              <a:gd name="adj1" fmla="val 50000"/>
              <a:gd name="adj2" fmla="val 56842"/>
            </a:avLst>
          </a:prstGeom>
          <a:solidFill>
            <a:schemeClr val="accent1"/>
          </a:solidFill>
          <a:ln w="9525" algn="ctr">
            <a:solidFill>
              <a:schemeClr val="tx1"/>
            </a:solidFill>
            <a:round/>
            <a:headEnd/>
            <a:tailEnd/>
          </a:ln>
        </p:spPr>
        <p:txBody>
          <a:bodyPr/>
          <a:lstStyle/>
          <a:p>
            <a:pPr eaLnBrk="0" hangingPunct="0"/>
            <a:endParaRPr lang="nl-NL" sz="2400">
              <a:solidFill>
                <a:schemeClr val="tx1"/>
              </a:solidFill>
            </a:endParaRPr>
          </a:p>
        </p:txBody>
      </p:sp>
      <p:sp>
        <p:nvSpPr>
          <p:cNvPr id="27664" name="PIJL-RECHTS 21"/>
          <p:cNvSpPr>
            <a:spLocks noChangeArrowheads="1"/>
          </p:cNvSpPr>
          <p:nvPr/>
        </p:nvSpPr>
        <p:spPr bwMode="auto">
          <a:xfrm rot="10800000">
            <a:off x="2411413" y="4005263"/>
            <a:ext cx="1152525" cy="287337"/>
          </a:xfrm>
          <a:prstGeom prst="rightArrow">
            <a:avLst>
              <a:gd name="adj1" fmla="val 50000"/>
              <a:gd name="adj2" fmla="val 50138"/>
            </a:avLst>
          </a:prstGeom>
          <a:solidFill>
            <a:schemeClr val="accent1"/>
          </a:solidFill>
          <a:ln w="9525" algn="ctr">
            <a:solidFill>
              <a:schemeClr val="tx1"/>
            </a:solidFill>
            <a:round/>
            <a:headEnd/>
            <a:tailEnd/>
          </a:ln>
        </p:spPr>
        <p:txBody>
          <a:bodyPr/>
          <a:lstStyle/>
          <a:p>
            <a:pPr eaLnBrk="0" hangingPunct="0"/>
            <a:endParaRPr lang="nl-NL" sz="2400">
              <a:solidFill>
                <a:schemeClr val="tx1"/>
              </a:solidFill>
            </a:endParaRPr>
          </a:p>
        </p:txBody>
      </p:sp>
      <p:sp>
        <p:nvSpPr>
          <p:cNvPr id="27665" name="PIJL-OMLAAG 22"/>
          <p:cNvSpPr>
            <a:spLocks noChangeArrowheads="1"/>
          </p:cNvSpPr>
          <p:nvPr/>
        </p:nvSpPr>
        <p:spPr bwMode="auto">
          <a:xfrm flipV="1">
            <a:off x="1258888" y="2924175"/>
            <a:ext cx="288925" cy="720725"/>
          </a:xfrm>
          <a:prstGeom prst="downArrow">
            <a:avLst>
              <a:gd name="adj1" fmla="val 50000"/>
              <a:gd name="adj2" fmla="val 49890"/>
            </a:avLst>
          </a:prstGeom>
          <a:solidFill>
            <a:schemeClr val="accent1"/>
          </a:solidFill>
          <a:ln w="9525" algn="ctr">
            <a:solidFill>
              <a:schemeClr val="tx1"/>
            </a:solidFill>
            <a:round/>
            <a:headEnd/>
            <a:tailEnd/>
          </a:ln>
        </p:spPr>
        <p:txBody>
          <a:bodyPr/>
          <a:lstStyle/>
          <a:p>
            <a:pPr eaLnBrk="0" hangingPunct="0"/>
            <a:endParaRPr lang="nl-NL" sz="2400">
              <a:solidFill>
                <a:schemeClr val="tx1"/>
              </a:solidFill>
            </a:endParaRPr>
          </a:p>
        </p:txBody>
      </p:sp>
    </p:spTree>
    <p:extLst>
      <p:ext uri="{BB962C8B-B14F-4D97-AF65-F5344CB8AC3E}">
        <p14:creationId xmlns:p14="http://schemas.microsoft.com/office/powerpoint/2010/main" val="1952429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Zakelijk-met-balk">
  <a:themeElements>
    <a:clrScheme name="de viersprong 1">
      <a:dk1>
        <a:srgbClr val="281C6E"/>
      </a:dk1>
      <a:lt1>
        <a:srgbClr val="FFFFFF"/>
      </a:lt1>
      <a:dk2>
        <a:srgbClr val="F8F8F8"/>
      </a:dk2>
      <a:lt2>
        <a:srgbClr val="808080"/>
      </a:lt2>
      <a:accent1>
        <a:srgbClr val="BBE0E3"/>
      </a:accent1>
      <a:accent2>
        <a:srgbClr val="006699"/>
      </a:accent2>
      <a:accent3>
        <a:srgbClr val="FFFFFF"/>
      </a:accent3>
      <a:accent4>
        <a:srgbClr val="21165D"/>
      </a:accent4>
      <a:accent5>
        <a:srgbClr val="DAEDEF"/>
      </a:accent5>
      <a:accent6>
        <a:srgbClr val="005C8A"/>
      </a:accent6>
      <a:hlink>
        <a:srgbClr val="009999"/>
      </a:hlink>
      <a:folHlink>
        <a:srgbClr val="99CC00"/>
      </a:folHlink>
    </a:clrScheme>
    <a:fontScheme name="de viersprong">
      <a:majorFont>
        <a:latin typeface="Arial"/>
        <a:ea typeface="Arial Unicode MS"/>
        <a:cs typeface="Arial"/>
      </a:majorFont>
      <a:minorFont>
        <a:latin typeface="Arial"/>
        <a:ea typeface="Arial Unicode MS"/>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de viersprong 1">
        <a:dk1>
          <a:srgbClr val="281C6E"/>
        </a:dk1>
        <a:lt1>
          <a:srgbClr val="FFFFFF"/>
        </a:lt1>
        <a:dk2>
          <a:srgbClr val="F8F8F8"/>
        </a:dk2>
        <a:lt2>
          <a:srgbClr val="808080"/>
        </a:lt2>
        <a:accent1>
          <a:srgbClr val="BBE0E3"/>
        </a:accent1>
        <a:accent2>
          <a:srgbClr val="006699"/>
        </a:accent2>
        <a:accent3>
          <a:srgbClr val="FFFFFF"/>
        </a:accent3>
        <a:accent4>
          <a:srgbClr val="21165D"/>
        </a:accent4>
        <a:accent5>
          <a:srgbClr val="DAEDEF"/>
        </a:accent5>
        <a:accent6>
          <a:srgbClr val="005C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esentatie-Zakelijk-met-balk">
  <a:themeElements>
    <a:clrScheme name="de viersprong 1">
      <a:dk1>
        <a:srgbClr val="281C6E"/>
      </a:dk1>
      <a:lt1>
        <a:srgbClr val="FFFFFF"/>
      </a:lt1>
      <a:dk2>
        <a:srgbClr val="F8F8F8"/>
      </a:dk2>
      <a:lt2>
        <a:srgbClr val="808080"/>
      </a:lt2>
      <a:accent1>
        <a:srgbClr val="BBE0E3"/>
      </a:accent1>
      <a:accent2>
        <a:srgbClr val="006699"/>
      </a:accent2>
      <a:accent3>
        <a:srgbClr val="FFFFFF"/>
      </a:accent3>
      <a:accent4>
        <a:srgbClr val="21165D"/>
      </a:accent4>
      <a:accent5>
        <a:srgbClr val="DAEDEF"/>
      </a:accent5>
      <a:accent6>
        <a:srgbClr val="005C8A"/>
      </a:accent6>
      <a:hlink>
        <a:srgbClr val="009999"/>
      </a:hlink>
      <a:folHlink>
        <a:srgbClr val="99CC00"/>
      </a:folHlink>
    </a:clrScheme>
    <a:fontScheme name="de viersprong">
      <a:majorFont>
        <a:latin typeface="Arial"/>
        <a:ea typeface="Arial Unicode MS"/>
        <a:cs typeface="Arial"/>
      </a:majorFont>
      <a:minorFont>
        <a:latin typeface="Arial"/>
        <a:ea typeface="Arial Unicode MS"/>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de viersprong 1">
        <a:dk1>
          <a:srgbClr val="281C6E"/>
        </a:dk1>
        <a:lt1>
          <a:srgbClr val="FFFFFF"/>
        </a:lt1>
        <a:dk2>
          <a:srgbClr val="F8F8F8"/>
        </a:dk2>
        <a:lt2>
          <a:srgbClr val="808080"/>
        </a:lt2>
        <a:accent1>
          <a:srgbClr val="BBE0E3"/>
        </a:accent1>
        <a:accent2>
          <a:srgbClr val="006699"/>
        </a:accent2>
        <a:accent3>
          <a:srgbClr val="FFFFFF"/>
        </a:accent3>
        <a:accent4>
          <a:srgbClr val="21165D"/>
        </a:accent4>
        <a:accent5>
          <a:srgbClr val="DAEDEF"/>
        </a:accent5>
        <a:accent6>
          <a:srgbClr val="005C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A3A7F3553AA240B34354D67DE00F30" ma:contentTypeVersion="8" ma:contentTypeDescription="Een nieuw document maken." ma:contentTypeScope="" ma:versionID="11649cf3bbfb8a76370f21e1565c5293">
  <xsd:schema xmlns:xsd="http://www.w3.org/2001/XMLSchema" xmlns:xs="http://www.w3.org/2001/XMLSchema" xmlns:p="http://schemas.microsoft.com/office/2006/metadata/properties" xmlns:ns2="6459acac-6698-4e9f-ae34-80e5775d5bba" xmlns:ns3="f199eb6c-488b-484e-ab43-80ef4ca777a0" targetNamespace="http://schemas.microsoft.com/office/2006/metadata/properties" ma:root="true" ma:fieldsID="36a41550937badf32dadee7aa2e32e32" ns2:_="" ns3:_="">
    <xsd:import namespace="6459acac-6698-4e9f-ae34-80e5775d5bba"/>
    <xsd:import namespace="f199eb6c-488b-484e-ab43-80ef4ca777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59acac-6698-4e9f-ae34-80e5775d5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99eb6c-488b-484e-ab43-80ef4ca777a0"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608AAC-C0B3-4C51-B99D-24C6A3647B2D}">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637DDC3-7B22-4D4C-AB62-575F676AD1D3}">
  <ds:schemaRefs>
    <ds:schemaRef ds:uri="http://schemas.microsoft.com/sharepoint/v3/contenttype/forms"/>
  </ds:schemaRefs>
</ds:datastoreItem>
</file>

<file path=customXml/itemProps3.xml><?xml version="1.0" encoding="utf-8"?>
<ds:datastoreItem xmlns:ds="http://schemas.openxmlformats.org/officeDocument/2006/customXml" ds:itemID="{610C6292-18B3-4DF1-B690-1891F200834E}"/>
</file>

<file path=docProps/app.xml><?xml version="1.0" encoding="utf-8"?>
<Properties xmlns="http://schemas.openxmlformats.org/officeDocument/2006/extended-properties" xmlns:vt="http://schemas.openxmlformats.org/officeDocument/2006/docPropsVTypes">
  <Template>Presentatie-Zakelijk-met-balk</Template>
  <TotalTime>2420</TotalTime>
  <Words>4325</Words>
  <Application>Microsoft Office PowerPoint</Application>
  <PresentationFormat>Diavoorstelling (4:3)</PresentationFormat>
  <Paragraphs>546</Paragraphs>
  <Slides>30</Slides>
  <Notes>27</Notes>
  <HiddenSlides>4</HiddenSlides>
  <MMClips>0</MMClips>
  <ScaleCrop>false</ScaleCrop>
  <HeadingPairs>
    <vt:vector size="6" baseType="variant">
      <vt:variant>
        <vt:lpstr>Gebruikte lettertypen</vt:lpstr>
      </vt:variant>
      <vt:variant>
        <vt:i4>15</vt:i4>
      </vt:variant>
      <vt:variant>
        <vt:lpstr>Thema</vt:lpstr>
      </vt:variant>
      <vt:variant>
        <vt:i4>2</vt:i4>
      </vt:variant>
      <vt:variant>
        <vt:lpstr>Diatitels</vt:lpstr>
      </vt:variant>
      <vt:variant>
        <vt:i4>30</vt:i4>
      </vt:variant>
    </vt:vector>
  </HeadingPairs>
  <TitlesOfParts>
    <vt:vector size="47" baseType="lpstr">
      <vt:lpstr>ＭＳ Ｐゴシック</vt:lpstr>
      <vt:lpstr>AGaramond</vt:lpstr>
      <vt:lpstr>Agency FB</vt:lpstr>
      <vt:lpstr>Andalus</vt:lpstr>
      <vt:lpstr>Arial</vt:lpstr>
      <vt:lpstr>Arial Black</vt:lpstr>
      <vt:lpstr>Arial Unicode MS</vt:lpstr>
      <vt:lpstr>Bauhaus 93</vt:lpstr>
      <vt:lpstr>Berlin Sans FB</vt:lpstr>
      <vt:lpstr>Calibri</vt:lpstr>
      <vt:lpstr>Century Gothic</vt:lpstr>
      <vt:lpstr>Cordia New</vt:lpstr>
      <vt:lpstr>Symbol</vt:lpstr>
      <vt:lpstr>Times New Roman</vt:lpstr>
      <vt:lpstr>Wingdings</vt:lpstr>
      <vt:lpstr>Presentatie-Zakelijk-met-balk</vt:lpstr>
      <vt:lpstr>1_Presentatie-Zakelijk-met-balk</vt:lpstr>
      <vt:lpstr> In gesprek met mensen met een PS in crisis: hoe doe je dat?  Mentalization-based Treatment   </vt:lpstr>
      <vt:lpstr>PowerPoint-presentatie</vt:lpstr>
      <vt:lpstr>Basis van model</vt:lpstr>
      <vt:lpstr>Focus MBT</vt:lpstr>
      <vt:lpstr>Bevorderen van mentaliseren: Hoe doe je dat???</vt:lpstr>
      <vt:lpstr>Bevorderen van mentaliseren: Hoe doe je dat???</vt:lpstr>
      <vt:lpstr>PowerPoint-presentatie</vt:lpstr>
      <vt:lpstr>PowerPoint-presentatie</vt:lpstr>
      <vt:lpstr>PowerPoint-presentatie</vt:lpstr>
      <vt:lpstr>PowerPoint-presentatie</vt:lpstr>
      <vt:lpstr>PowerPoint-presentatie</vt:lpstr>
      <vt:lpstr>Ontwikkelingsmodel (B)PS</vt:lpstr>
      <vt:lpstr>Eye-opener</vt:lpstr>
      <vt:lpstr>PowerPoint-presentatie</vt:lpstr>
      <vt:lpstr>Epistemic trust</vt:lpstr>
      <vt:lpstr>Mentaliseren &amp; epistemic trust</vt:lpstr>
      <vt:lpstr>PowerPoint-presentatie</vt:lpstr>
      <vt:lpstr>Modi van niet-mentaliseren</vt:lpstr>
      <vt:lpstr>Modi van niet-mentaliseren</vt:lpstr>
      <vt:lpstr>Modi van niet-mentaliseren</vt:lpstr>
      <vt:lpstr>PowerPoint-presentatie</vt:lpstr>
      <vt:lpstr>PowerPoint-presentatie</vt:lpstr>
      <vt:lpstr>Wat is mentaliseren? </vt:lpstr>
      <vt:lpstr>Dimensies van mentaliseren</vt:lpstr>
      <vt:lpstr>Epistemic trust</vt:lpstr>
      <vt:lpstr>Epistemologie</vt:lpstr>
      <vt:lpstr>Epistemic trust: uitdaging</vt:lpstr>
      <vt:lpstr>Disclosure belangen spreker </vt:lpstr>
      <vt:lpstr>  Interventies: leidende principes </vt:lpstr>
      <vt:lpstr>PowerPoint-presentatie</vt:lpstr>
    </vt:vector>
  </TitlesOfParts>
  <Company>De Viersprong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van presentatie</dc:title>
  <dc:creator>beheerder</dc:creator>
  <cp:lastModifiedBy>Hewlett-Packard Company</cp:lastModifiedBy>
  <cp:revision>727</cp:revision>
  <dcterms:created xsi:type="dcterms:W3CDTF">2017-01-20T07:41:49Z</dcterms:created>
  <dcterms:modified xsi:type="dcterms:W3CDTF">2018-11-27T09:57:30Z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0x010100F8A3A7F3553AA240B34354D67DE00F30</vt:lpwstr>
  </property>
  <property fmtid="{D5CDD505-2E9C-101B-9397-08002B2CF9AE}" pid="3" name="Order">
    <vt:r8>95400</vt:r8>
  </property>
  <property fmtid="{D5CDD505-2E9C-101B-9397-08002B2CF9AE}" pid="4" name="TemplateUrl">
    <vt:lpwstr/>
  </property>
  <property fmtid="{D5CDD505-2E9C-101B-9397-08002B2CF9AE}" pid="5" name="_SourceUrl">
    <vt:lpwstr/>
  </property>
  <property fmtid="{D5CDD505-2E9C-101B-9397-08002B2CF9AE}" pid="6" name="xd_Signature">
    <vt:bool>false</vt:bool>
  </property>
  <property fmtid="{D5CDD505-2E9C-101B-9397-08002B2CF9AE}" pid="7" name="xd_ProgID">
    <vt:lpwstr/>
  </property>
</Properties>
</file>